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96"/>
  </p:notesMasterIdLst>
  <p:handoutMasterIdLst>
    <p:handoutMasterId r:id="rId97"/>
  </p:handoutMasterIdLst>
  <p:sldIdLst>
    <p:sldId id="256" r:id="rId2"/>
    <p:sldId id="365" r:id="rId3"/>
    <p:sldId id="335" r:id="rId4"/>
    <p:sldId id="336" r:id="rId5"/>
    <p:sldId id="325" r:id="rId6"/>
    <p:sldId id="257" r:id="rId7"/>
    <p:sldId id="317" r:id="rId8"/>
    <p:sldId id="276" r:id="rId9"/>
    <p:sldId id="259" r:id="rId10"/>
    <p:sldId id="260" r:id="rId11"/>
    <p:sldId id="277" r:id="rId12"/>
    <p:sldId id="287" r:id="rId13"/>
    <p:sldId id="278" r:id="rId14"/>
    <p:sldId id="262" r:id="rId15"/>
    <p:sldId id="366" r:id="rId16"/>
    <p:sldId id="367" r:id="rId17"/>
    <p:sldId id="289" r:id="rId18"/>
    <p:sldId id="368" r:id="rId19"/>
    <p:sldId id="369" r:id="rId20"/>
    <p:sldId id="263" r:id="rId21"/>
    <p:sldId id="288" r:id="rId22"/>
    <p:sldId id="284" r:id="rId23"/>
    <p:sldId id="286" r:id="rId24"/>
    <p:sldId id="285" r:id="rId25"/>
    <p:sldId id="266" r:id="rId26"/>
    <p:sldId id="274" r:id="rId27"/>
    <p:sldId id="273" r:id="rId28"/>
    <p:sldId id="275" r:id="rId29"/>
    <p:sldId id="270" r:id="rId30"/>
    <p:sldId id="265" r:id="rId31"/>
    <p:sldId id="390" r:id="rId32"/>
    <p:sldId id="391" r:id="rId33"/>
    <p:sldId id="392" r:id="rId34"/>
    <p:sldId id="393" r:id="rId35"/>
    <p:sldId id="394" r:id="rId36"/>
    <p:sldId id="264" r:id="rId37"/>
    <p:sldId id="324" r:id="rId38"/>
    <p:sldId id="322" r:id="rId39"/>
    <p:sldId id="293" r:id="rId40"/>
    <p:sldId id="326" r:id="rId41"/>
    <p:sldId id="340" r:id="rId42"/>
    <p:sldId id="328" r:id="rId43"/>
    <p:sldId id="338" r:id="rId44"/>
    <p:sldId id="327" r:id="rId45"/>
    <p:sldId id="341" r:id="rId46"/>
    <p:sldId id="343" r:id="rId47"/>
    <p:sldId id="339" r:id="rId48"/>
    <p:sldId id="334" r:id="rId49"/>
    <p:sldId id="331" r:id="rId50"/>
    <p:sldId id="329" r:id="rId51"/>
    <p:sldId id="333" r:id="rId52"/>
    <p:sldId id="311" r:id="rId53"/>
    <p:sldId id="321" r:id="rId54"/>
    <p:sldId id="312" r:id="rId55"/>
    <p:sldId id="313" r:id="rId56"/>
    <p:sldId id="323" r:id="rId57"/>
    <p:sldId id="314" r:id="rId58"/>
    <p:sldId id="315" r:id="rId59"/>
    <p:sldId id="316" r:id="rId60"/>
    <p:sldId id="318" r:id="rId61"/>
    <p:sldId id="320" r:id="rId62"/>
    <p:sldId id="345" r:id="rId63"/>
    <p:sldId id="347" r:id="rId64"/>
    <p:sldId id="348" r:id="rId65"/>
    <p:sldId id="349" r:id="rId66"/>
    <p:sldId id="350" r:id="rId67"/>
    <p:sldId id="351" r:id="rId68"/>
    <p:sldId id="356" r:id="rId69"/>
    <p:sldId id="355" r:id="rId70"/>
    <p:sldId id="354" r:id="rId71"/>
    <p:sldId id="332" r:id="rId72"/>
    <p:sldId id="319" r:id="rId73"/>
    <p:sldId id="353" r:id="rId74"/>
    <p:sldId id="361" r:id="rId75"/>
    <p:sldId id="387" r:id="rId76"/>
    <p:sldId id="362" r:id="rId77"/>
    <p:sldId id="358" r:id="rId78"/>
    <p:sldId id="371" r:id="rId79"/>
    <p:sldId id="376" r:id="rId80"/>
    <p:sldId id="379" r:id="rId81"/>
    <p:sldId id="380" r:id="rId82"/>
    <p:sldId id="381" r:id="rId83"/>
    <p:sldId id="364" r:id="rId84"/>
    <p:sldId id="378" r:id="rId85"/>
    <p:sldId id="385" r:id="rId86"/>
    <p:sldId id="360" r:id="rId87"/>
    <p:sldId id="357" r:id="rId88"/>
    <p:sldId id="375" r:id="rId89"/>
    <p:sldId id="388" r:id="rId90"/>
    <p:sldId id="389" r:id="rId91"/>
    <p:sldId id="386" r:id="rId92"/>
    <p:sldId id="382" r:id="rId93"/>
    <p:sldId id="383" r:id="rId94"/>
    <p:sldId id="374" r:id="rId9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3"/>
    <a:srgbClr val="C10F9F"/>
    <a:srgbClr val="4F81BD"/>
    <a:srgbClr val="009900"/>
    <a:srgbClr val="A7639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1" autoAdjust="0"/>
    <p:restoredTop sz="94586" autoAdjust="0"/>
  </p:normalViewPr>
  <p:slideViewPr>
    <p:cSldViewPr>
      <p:cViewPr varScale="1">
        <p:scale>
          <a:sx n="74" d="100"/>
          <a:sy n="74" d="100"/>
        </p:scale>
        <p:origin x="72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12C15B-1613-4262-9D86-7C96B106E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7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12A851-BA33-47C0-BF53-AE73C5C90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0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014B62-55A6-4162-94F9-D819E4E2D7C4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9513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327B0B-C6E4-4294-97DF-1D1F23D0E2D0}" type="slidenum">
              <a:rPr lang="en-US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218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743D1-BAF1-4DF1-811A-86ACD02EE48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335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929D6-2B94-4AF4-9FC0-F3C079E1D06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034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4E57B1-FF71-489E-9157-AD1208B30702}" type="slidenum">
              <a:rPr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0007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C2D57-201F-49BF-829C-BDB934FD120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52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C168B-514E-4428-B453-03CCD75EA9B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5157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696EDC8-846D-448E-9F6F-9B0614065D5E}" type="slidenum">
              <a:rPr lang="en-US" altLang="en-US" sz="1200" smtClean="0">
                <a:latin typeface="Times New Roman" panose="02020603050405020304" pitchFamily="18" charset="0"/>
              </a:rPr>
              <a:pPr/>
              <a:t>20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4995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7B25FB-627A-473A-BB49-B2F912527700}" type="slidenum">
              <a:rPr lang="en-US" altLang="en-US" sz="1200" smtClean="0">
                <a:latin typeface="Times New Roman" panose="02020603050405020304" pitchFamily="18" charset="0"/>
              </a:rPr>
              <a:pPr/>
              <a:t>21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047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5F58C1-0E1B-4D22-8BDA-1F4A05261251}" type="slidenum">
              <a:rPr lang="en-US" altLang="en-US" sz="1200" smtClean="0">
                <a:latin typeface="Times New Roman" panose="02020603050405020304" pitchFamily="18" charset="0"/>
              </a:rPr>
              <a:pPr/>
              <a:t>22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0753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795E81-FFF6-4E81-88E7-738505DCE3B7}" type="slidenum">
              <a:rPr lang="en-US" altLang="en-US" sz="120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36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74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F95160-7D55-48B6-87DA-245CAE9D17D2}" type="slidenum">
              <a:rPr lang="en-US" altLang="en-US" sz="1200" smtClean="0">
                <a:latin typeface="Times New Roman" panose="02020603050405020304" pitchFamily="18" charset="0"/>
              </a:rPr>
              <a:pPr/>
              <a:t>24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9104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96B073-D64A-4C71-90E3-3416813E1DB8}" type="slidenum">
              <a:rPr lang="en-US" altLang="en-US" sz="1200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3606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3D6A96-8E3A-461C-B8B5-5DBB4B627903}" type="slidenum">
              <a:rPr lang="en-US" altLang="en-US" sz="1200" smtClean="0">
                <a:latin typeface="Times New Roman" panose="02020603050405020304" pitchFamily="18" charset="0"/>
              </a:rPr>
              <a:pPr/>
              <a:t>26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8490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0DB7EF-5346-4C68-918F-555E8D7F6C8F}" type="slidenum">
              <a:rPr lang="en-US" altLang="en-US" sz="1200" smtClean="0">
                <a:latin typeface="Times New Roman" panose="02020603050405020304" pitchFamily="18" charset="0"/>
              </a:rPr>
              <a:pPr/>
              <a:t>27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2993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6706B9-D36C-4920-8751-C2A92AA0F339}" type="slidenum">
              <a:rPr lang="en-US" alt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704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C9F5FE-644A-4F3C-B357-20A7979CCC93}" type="slidenum">
              <a:rPr lang="en-US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7787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D68EE2-CDE4-4BA0-B9BD-EE71A56CA580}" type="slidenum">
              <a:rPr lang="en-US" altLang="en-US" sz="1200" smtClean="0">
                <a:latin typeface="Times New Roman" panose="02020603050405020304" pitchFamily="18" charset="0"/>
              </a:rPr>
              <a:pPr/>
              <a:t>30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66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671D734-9709-41E5-8272-0CAF03D8700D}" type="slidenum">
              <a:rPr lang="en-US" altLang="en-US" sz="1200" smtClean="0">
                <a:latin typeface="Times New Roman" panose="02020603050405020304" pitchFamily="18" charset="0"/>
              </a:rPr>
              <a:pPr/>
              <a:t>36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5775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FD4649-DD50-43FE-974B-7378D9D94F07}" type="slidenum">
              <a:rPr lang="en-US" altLang="en-US" sz="1200" smtClean="0">
                <a:latin typeface="Times New Roman" panose="02020603050405020304" pitchFamily="18" charset="0"/>
              </a:rPr>
              <a:pPr/>
              <a:t>39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4832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2A851-BA33-47C0-BF53-AE73C5C90D40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75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B27E10-93FF-4FE7-B5D1-8F7064F4734A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3209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2A851-BA33-47C0-BF53-AE73C5C90D40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59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FAF5E-541B-4E8D-9958-7EF1D071B253}" type="slidenum">
              <a:rPr lang="en-US" smtClean="0"/>
              <a:pPr/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9652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2A851-BA33-47C0-BF53-AE73C5C90D40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523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421AB-F0F6-44C3-A10E-2E55E9183E0E}" type="slidenum">
              <a:rPr lang="en-US" smtClean="0"/>
              <a:pPr/>
              <a:t>94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161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C8889D-C285-49F0-A3F3-F258F9F3D0BF}" type="slidenum">
              <a:rPr lang="en-US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35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15255B-47FE-46EF-8A11-A099CC73F798}" type="slidenum">
              <a:rPr lang="en-US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12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7F9DC2-3E07-4D35-B48C-88081EE948EF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347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927455-BF17-450F-9C30-AFDA72ECD1AB}" type="slidenum">
              <a:rPr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001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355593-BB07-4CED-AE4E-B8427B8C674D}" type="slidenum">
              <a:rPr lang="en-US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270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916275-B82B-4F8B-81DA-126C720EDA1F}" type="slidenum">
              <a:rPr lang="en-US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12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E9D7-B4C8-4C5A-BFDA-3642AE21C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41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4464-898F-4985-B1E0-C4A100D16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2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F6A9-4894-49D2-8407-38D9A00D3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4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E0F8-E48D-4594-874F-5BD531E96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3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A718-6F05-43E9-9928-CC92DD832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FA64-4327-48AA-B8EF-D9E4B8B15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750F-BC24-4A88-AFDC-A9825DAA6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78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D253-72F0-4B8C-9C7A-C084A85AD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4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4B6A-C2B1-4E63-A663-F11D54271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94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132D-D0A9-4571-A76D-224C4DCFE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5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DFBC-A003-40AD-A1F0-F7C48797C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5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C6CA-9898-4ECE-9550-D138D10EF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99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45E7AD-F9EE-43F2-B653-2EDB1A884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arenlancour@charter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c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471488"/>
            <a:ext cx="3073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>
          <a:xfrm>
            <a:off x="461963" y="2238375"/>
            <a:ext cx="8482012" cy="199707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ECOLOGY (B&amp;C)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4303713" y="4543425"/>
            <a:ext cx="4840287" cy="19970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KAREN LANCOUR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Bio Rules Committee Chairman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10F9F"/>
                </a:solidFill>
                <a:hlinkClick r:id="rId4"/>
              </a:rPr>
              <a:t>karenlancour@charter.net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POPULATIONS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2017713"/>
            <a:ext cx="849312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of populations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Patterns of distribution and density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Intra-specific competition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dynamics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 and regulation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Altering population growth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impact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Curves</a:t>
            </a:r>
          </a:p>
        </p:txBody>
      </p:sp>
      <p:pic>
        <p:nvPicPr>
          <p:cNvPr id="18435" name="Picture 4" descr="expgrow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0" y="1893888"/>
            <a:ext cx="7181850" cy="4341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Population</a:t>
            </a:r>
          </a:p>
        </p:txBody>
      </p:sp>
      <p:pic>
        <p:nvPicPr>
          <p:cNvPr id="20483" name="Picture 4" descr="humpop_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3" y="1852613"/>
            <a:ext cx="7643812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50" y="214313"/>
            <a:ext cx="8596525" cy="14620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Curves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5186363" cy="48402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Survivorship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percentage of remaining survivors of a population over time; usually shown graphically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b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</a:t>
            </a:r>
            <a:r>
              <a:rPr lang="en-US" sz="2000" b="1" u="sng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 survivorship curve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	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individuals live out their 	life span and die of old age 	(e.g., humans).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</a:t>
            </a:r>
            <a:r>
              <a:rPr lang="en-US" sz="2000" b="1" u="sng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II survivorship curve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	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die at a constant 	rate (e.g., birds, rodents, and 	perennial plants).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 </a:t>
            </a:r>
            <a:r>
              <a:rPr lang="en-US" sz="2000" b="1" u="sng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III survivorship curve</a:t>
            </a:r>
            <a:r>
              <a:rPr lang="en-US" sz="2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individuals die early in 	life 	(e.g., fishes, invertebrates, 	and plants).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5" descr="Survival Cur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76475"/>
            <a:ext cx="3810000" cy="267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5" y="214313"/>
            <a:ext cx="8481310" cy="14620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COMMUNITIES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2046288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vs. Open communities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–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boundaries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–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boundaries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abundance and diversity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Trophic Structure of Communities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chains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web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Trophic pyramid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 AMONG SPECIES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17713"/>
            <a:ext cx="8415338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Interspecific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competition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Exploitation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Symbiosis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 descr="http://www.fcps.edu/islandcreekes/ecology/Habitat/Pond/mo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5" y="2017713"/>
            <a:ext cx="3226020" cy="33796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523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214313"/>
            <a:ext cx="8289925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Species Interactions 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2162175"/>
            <a:ext cx="8720137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Neutral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two species do not interact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Mutualism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both benefit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Commensalism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other neutral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Parasitism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one harmed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but not killed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Predation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other killed</a:t>
            </a:r>
          </a:p>
        </p:txBody>
      </p:sp>
    </p:spTree>
    <p:extLst>
      <p:ext uri="{BB962C8B-B14F-4D97-AF65-F5344CB8AC3E}">
        <p14:creationId xmlns:p14="http://schemas.microsoft.com/office/powerpoint/2010/main" val="39847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63" y="214313"/>
            <a:ext cx="6983412" cy="146208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A7639D"/>
                </a:solidFill>
              </a:rPr>
              <a:t>Predator -  Prey Relationship</a:t>
            </a:r>
          </a:p>
        </p:txBody>
      </p:sp>
      <p:pic>
        <p:nvPicPr>
          <p:cNvPr id="30723" name="Picture 4" descr="graphpr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930400"/>
            <a:ext cx="6989762" cy="4610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Chain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9475" y="1086295"/>
            <a:ext cx="5069460" cy="507479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Producer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1</a:t>
            </a:r>
            <a:r>
              <a:rPr lang="en-US" sz="2800" b="1" baseline="30000" dirty="0" smtClean="0">
                <a:solidFill>
                  <a:schemeClr val="accent2"/>
                </a:solidFill>
              </a:rPr>
              <a:t>st</a:t>
            </a:r>
            <a:r>
              <a:rPr lang="en-US" sz="2800" b="1" dirty="0" smtClean="0">
                <a:solidFill>
                  <a:schemeClr val="accent2"/>
                </a:solidFill>
              </a:rPr>
              <a:t> order Consumer or Herbivore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2</a:t>
            </a:r>
            <a:r>
              <a:rPr lang="en-US" sz="2800" b="1" baseline="30000" dirty="0" smtClean="0">
                <a:solidFill>
                  <a:schemeClr val="folHlink"/>
                </a:solidFill>
              </a:rPr>
              <a:t>nd</a:t>
            </a:r>
            <a:r>
              <a:rPr lang="en-US" sz="2800" b="1" dirty="0" smtClean="0">
                <a:solidFill>
                  <a:schemeClr val="folHlink"/>
                </a:solidFill>
              </a:rPr>
              <a:t> order Consumer or 1</a:t>
            </a:r>
            <a:r>
              <a:rPr lang="en-US" sz="2800" b="1" baseline="30000" dirty="0" smtClean="0">
                <a:solidFill>
                  <a:schemeClr val="folHlink"/>
                </a:solidFill>
              </a:rPr>
              <a:t>st</a:t>
            </a:r>
            <a:r>
              <a:rPr lang="en-US" sz="2800" b="1" dirty="0" smtClean="0">
                <a:solidFill>
                  <a:schemeClr val="folHlink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66CCFF"/>
                </a:solidFill>
              </a:rPr>
              <a:t>3</a:t>
            </a:r>
            <a:r>
              <a:rPr lang="en-US" sz="2800" b="1" baseline="30000" dirty="0" smtClean="0">
                <a:solidFill>
                  <a:srgbClr val="66CCFF"/>
                </a:solidFill>
              </a:rPr>
              <a:t>rd</a:t>
            </a:r>
            <a:r>
              <a:rPr lang="en-US" sz="2800" b="1" dirty="0" smtClean="0">
                <a:solidFill>
                  <a:srgbClr val="66CCFF"/>
                </a:solidFill>
              </a:rPr>
              <a:t> order Consumer or 2</a:t>
            </a:r>
            <a:r>
              <a:rPr lang="en-US" sz="2800" b="1" baseline="30000" dirty="0" smtClean="0">
                <a:solidFill>
                  <a:srgbClr val="66CCFF"/>
                </a:solidFill>
              </a:rPr>
              <a:t>nd</a:t>
            </a:r>
            <a:r>
              <a:rPr lang="en-US" sz="2800" b="1" dirty="0" smtClean="0">
                <a:solidFill>
                  <a:srgbClr val="66CCFF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800" b="1" dirty="0" smtClean="0">
                <a:solidFill>
                  <a:schemeClr val="tx2"/>
                </a:solidFill>
              </a:rPr>
              <a:t> order Consumer or 3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rd</a:t>
            </a:r>
            <a:r>
              <a:rPr lang="en-US" sz="2800" b="1" dirty="0" smtClean="0">
                <a:solidFill>
                  <a:schemeClr val="tx2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Decomposers – consume dead and decaying matter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228" y="1239915"/>
            <a:ext cx="3383280" cy="45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9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Web</a:t>
            </a:r>
          </a:p>
        </p:txBody>
      </p:sp>
      <p:pic>
        <p:nvPicPr>
          <p:cNvPr id="6" name="Picture 5" descr="TempDeciduousForestFood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" y="2084825"/>
            <a:ext cx="4147085" cy="284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sert-food we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85" y="1838015"/>
            <a:ext cx="3258715" cy="323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6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037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Events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486"/>
            <a:ext cx="8229600" cy="511667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principles of ecology related to terrestrial environments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biomes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( 1- tundra &amp; forests &amp; 2-deserts &amp; grasslands)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principles of ecology related to aquatic environments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aquatic biomes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(1-freshwater &amp; 2- marine &amp; estuary)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Generation (Environmental Science)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man’s impact on ecology and possible solutions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problem issues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(1-Aquatic, Air, Climate &amp; 2-Terrestrial, Population Growth)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7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ECOSYSTEMS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22488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Flow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Flow Pyramids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Bio-mass Pyramids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 Succession and Stability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Nutrient Recycling 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nutrient cycles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6" y="214313"/>
            <a:ext cx="8481310" cy="14620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vs Nutrient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2017713"/>
            <a:ext cx="3571875" cy="4114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C10F9F"/>
                </a:solidFill>
              </a:rPr>
              <a:t>Nutrients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–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cyclic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chemeClr val="accent1"/>
                </a:solidFill>
              </a:rPr>
              <a:t>	(Biogeochemical Cycles) 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C10F9F"/>
                </a:solidFill>
              </a:rPr>
              <a:t>Energy flow</a:t>
            </a:r>
            <a:r>
              <a:rPr lang="en-US" altLang="en-US" sz="2800" dirty="0" smtClean="0">
                <a:solidFill>
                  <a:srgbClr val="C10F9F"/>
                </a:solidFill>
              </a:rPr>
              <a:t> </a:t>
            </a:r>
            <a:r>
              <a:rPr lang="en-US" altLang="en-US" sz="2800" dirty="0" smtClean="0"/>
              <a:t>–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one way </a:t>
            </a:r>
          </a:p>
        </p:txBody>
      </p:sp>
      <p:pic>
        <p:nvPicPr>
          <p:cNvPr id="38916" name="Picture 4" descr="Energy vs Chemic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9350" y="1844675"/>
            <a:ext cx="5454650" cy="534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Ecologic Pyramids 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62113"/>
            <a:ext cx="9144000" cy="50307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rgbClr val="009900"/>
                </a:solidFill>
              </a:rPr>
              <a:t>Ecological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a graph representing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 numbers within an ecosystem. The primary producer level is at the base of the pyramid with the consumer levels above.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Numbers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number of individuals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Biomass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total dry weight of the organisms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</a:t>
            </a:r>
            <a:r>
              <a:rPr lang="en-US" b="1" dirty="0" smtClean="0">
                <a:solidFill>
                  <a:schemeClr val="hlink"/>
                </a:solidFill>
              </a:rPr>
              <a:t>.</a:t>
            </a:r>
            <a:r>
              <a:rPr lang="en-US" b="1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Energy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total amount of energy available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level. This energy is usually measured in kilocalories.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Pyramid </a:t>
            </a:r>
          </a:p>
        </p:txBody>
      </p:sp>
      <p:pic>
        <p:nvPicPr>
          <p:cNvPr id="43011" name="Picture 4" descr="Numbers Pyramid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2122488"/>
            <a:ext cx="8224838" cy="4945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 &amp; Energy Flow Pyramids</a:t>
            </a:r>
          </a:p>
        </p:txBody>
      </p:sp>
      <p:pic>
        <p:nvPicPr>
          <p:cNvPr id="45059" name="Picture 4" descr="enpyr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38375"/>
            <a:ext cx="8604250" cy="3167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46715" y="241300"/>
            <a:ext cx="8062335" cy="1462088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Biogeochemical Cycles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1662113"/>
            <a:ext cx="7772400" cy="47625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Hydrologic Cycle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Phosphorus Cycle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C10F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 Cycle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C10F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Cycle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Hydrologic (Water) Cycle</a:t>
            </a:r>
          </a:p>
        </p:txBody>
      </p:sp>
      <p:pic>
        <p:nvPicPr>
          <p:cNvPr id="49155" name="Picture 9" descr="Water Cycl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201863"/>
            <a:ext cx="6721475" cy="4656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 Cycle</a:t>
            </a:r>
          </a:p>
        </p:txBody>
      </p:sp>
      <p:pic>
        <p:nvPicPr>
          <p:cNvPr id="51203" name="Picture 7" descr="Phorphorus cy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1789113"/>
            <a:ext cx="8372475" cy="5035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Nitrogen Cycle</a:t>
            </a:r>
          </a:p>
        </p:txBody>
      </p:sp>
      <p:pic>
        <p:nvPicPr>
          <p:cNvPr id="53251" name="Picture 4" descr="Nitrogen cy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2017713"/>
            <a:ext cx="6835775" cy="4710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Carbon Cycle </a:t>
            </a:r>
          </a:p>
        </p:txBody>
      </p:sp>
      <p:pic>
        <p:nvPicPr>
          <p:cNvPr id="55299" name="Picture 4" descr="Carbon cy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213" y="1755775"/>
            <a:ext cx="7297737" cy="4948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Rules – 2017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5029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009900"/>
                </a:solidFill>
              </a:rPr>
              <a:t>	</a:t>
            </a:r>
            <a:r>
              <a:rPr lang="en-US" alt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was prepared using draft rules.  There may be some changes in the final copy of the rules.</a:t>
            </a:r>
            <a:r>
              <a:rPr lang="en-US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rules which will be in your Coaches Manual and Student Manuals will be the official rules.</a:t>
            </a:r>
            <a:r>
              <a:rPr lang="en-US" altLang="en-US" sz="1200" dirty="0" smtClean="0">
                <a:solidFill>
                  <a:srgbClr val="0033CC"/>
                </a:solidFill>
              </a:rPr>
              <a:t/>
            </a:r>
            <a:br>
              <a:rPr lang="en-US" altLang="en-US" sz="1200" dirty="0" smtClean="0">
                <a:solidFill>
                  <a:srgbClr val="0033CC"/>
                </a:solidFill>
              </a:rPr>
            </a:br>
            <a:endParaRPr lang="en-US" altLang="en-US" sz="12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Biosphere</a:t>
            </a:r>
            <a:r>
              <a:rPr lang="en-US" altLang="en-US" dirty="0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1700775"/>
            <a:ext cx="8569325" cy="4431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Ecological Spheres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Biosphere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Lithosphere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Hydrosphere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Atmosphere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Biogeochemical Cycles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Disruption of Biosphere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Specie Extinction &amp; Biosphere Destruction</a:t>
            </a:r>
            <a:endParaRPr lang="en-US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STABILITY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320"/>
            <a:ext cx="5420570" cy="4847843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C10F9F"/>
                </a:solidFill>
              </a:rPr>
              <a:t>Ecosystem stability and the response of ecosystems to disturbance are of crucial importance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Biological diversity </a:t>
            </a:r>
            <a:r>
              <a:rPr lang="en-US" sz="2400" b="1" dirty="0">
                <a:solidFill>
                  <a:srgbClr val="C10F9F"/>
                </a:solidFill>
              </a:rPr>
              <a:t>acts to stabilize ecosystem functioning in the face of environmental fluctuation.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Variation among species </a:t>
            </a:r>
            <a:r>
              <a:rPr lang="en-US" sz="2400" b="1" dirty="0">
                <a:solidFill>
                  <a:srgbClr val="C10F9F"/>
                </a:solidFill>
              </a:rPr>
              <a:t>in their response to such fluctuation is an essential requirement for ecosystem stability</a:t>
            </a:r>
          </a:p>
          <a:p>
            <a:pPr lvl="0"/>
            <a:r>
              <a:rPr lang="en-US" sz="2400" b="1" i="1" dirty="0">
                <a:solidFill>
                  <a:srgbClr val="0070C0"/>
                </a:solidFill>
              </a:rPr>
              <a:t>Climate change and other human-driven (anthropogenic) environmental changes </a:t>
            </a:r>
            <a:r>
              <a:rPr lang="en-US" sz="2400" b="1" i="1" dirty="0">
                <a:solidFill>
                  <a:srgbClr val="C10F9F"/>
                </a:solidFill>
              </a:rPr>
              <a:t>will continue to cause biodiversity loss in the coming decades</a:t>
            </a:r>
            <a:endParaRPr lang="en-US" sz="2400" b="1" dirty="0">
              <a:solidFill>
                <a:srgbClr val="C10F9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Users\Karen\Pictures\Biodiversi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5" y="2276850"/>
            <a:ext cx="3381445" cy="268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6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44" y="274638"/>
            <a:ext cx="3648475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Karen\Pictures\Biodiversity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0"/>
          <a:stretch/>
        </p:blipFill>
        <p:spPr bwMode="auto">
          <a:xfrm>
            <a:off x="5954580" y="425"/>
            <a:ext cx="3343040" cy="2457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Karen\Pictures\High diversit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9610"/>
            <a:ext cx="5799155" cy="4493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9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:\Users\Karen\Pictures\Adap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0" y="1585560"/>
            <a:ext cx="6644065" cy="395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7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7732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ADAPTATIONS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879" y="1662370"/>
            <a:ext cx="6336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Structural, Physiological and Behavioral</a:t>
            </a:r>
          </a:p>
          <a:p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species to survive in their environment.  Most organisms have combinations of all three types  </a:t>
            </a:r>
            <a:endParaRPr lang="en-US" b="1" dirty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Karen\Pictures\plant adaptation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3390595"/>
            <a:ext cx="3379640" cy="31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ren\Pictures\Biodiversit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65" y="3467405"/>
            <a:ext cx="4301360" cy="272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8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Extinction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Karen\Pictures\Extinctions and Human Popula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88" y="1585560"/>
            <a:ext cx="4608600" cy="445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Karen\Pictures\Extinction Caus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4120290"/>
            <a:ext cx="3995925" cy="23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9046" y="1623965"/>
            <a:ext cx="4032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10F9F"/>
                </a:solidFill>
              </a:rPr>
              <a:t>There are natural causes</a:t>
            </a:r>
          </a:p>
          <a:p>
            <a:endParaRPr lang="en-US" b="1" dirty="0" smtClean="0">
              <a:solidFill>
                <a:srgbClr val="C10F9F"/>
              </a:solidFill>
            </a:endParaRPr>
          </a:p>
          <a:p>
            <a:r>
              <a:rPr lang="en-US" b="1" dirty="0" smtClean="0">
                <a:solidFill>
                  <a:srgbClr val="C10F9F"/>
                </a:solidFill>
              </a:rPr>
              <a:t>Man’s activities have </a:t>
            </a:r>
          </a:p>
          <a:p>
            <a:r>
              <a:rPr lang="en-US" b="1" dirty="0" smtClean="0">
                <a:solidFill>
                  <a:srgbClr val="C10F9F"/>
                </a:solidFill>
              </a:rPr>
              <a:t>accelerated extinction</a:t>
            </a:r>
          </a:p>
          <a:p>
            <a:r>
              <a:rPr lang="en-US" b="1" dirty="0" smtClean="0">
                <a:solidFill>
                  <a:srgbClr val="C10F9F"/>
                </a:solidFill>
              </a:rPr>
              <a:t>rates. </a:t>
            </a:r>
            <a:endParaRPr lang="en-US" b="1" dirty="0">
              <a:solidFill>
                <a:srgbClr val="C10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	TERRESTRIAL ECOSYSTEMS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2017713"/>
            <a:ext cx="8531225" cy="4291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 – 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Terrestrial Ecosystems of NA</a:t>
            </a:r>
            <a:endParaRPr lang="en-US" dirty="0">
              <a:solidFill>
                <a:schemeClr val="accent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Tundra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Taiga (Boreal Forest or Coniferous Forest)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Deciduous Forests 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Terrestrial Ecosystems of NA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Grasslands </a:t>
            </a:r>
            <a:endParaRPr lang="en-US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Deserts 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3"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 Ecosystems</a:t>
            </a:r>
            <a:b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Latitude vs. Altitude </a:t>
            </a:r>
          </a:p>
        </p:txBody>
      </p:sp>
      <p:pic>
        <p:nvPicPr>
          <p:cNvPr id="61443" name="Picture 4" descr="AltitudeVsLatitude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2328863"/>
            <a:ext cx="8410575" cy="4287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232235" y="214313"/>
            <a:ext cx="9064165" cy="1462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Ecosystems: </a:t>
            </a:r>
            <a:b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and Climate for Terrestrial Biomes </a:t>
            </a:r>
          </a:p>
        </p:txBody>
      </p:sp>
      <p:pic>
        <p:nvPicPr>
          <p:cNvPr id="62467" name="Picture 4" descr="biome_a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84350"/>
            <a:ext cx="7910513" cy="4916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Adaptations of Plants &amp; Animals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654050" y="2017713"/>
            <a:ext cx="79883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intended to be a taxonomic event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Emphasis on adaptations of common plants and animals to each biome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members of food chains and food webs of each biome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Limiting factors for each biome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Rules – 2017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CHECK THE 2017 EVENT RULES </a:t>
            </a:r>
            <a:r>
              <a:rPr lang="en-US" alt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EVENT PARAMETERS AND TOPICS FOR EACH COMPETITION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856" y="214313"/>
            <a:ext cx="8558120" cy="1462087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 OF NORTH AMERICA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69875" y="1508125"/>
            <a:ext cx="3649663" cy="46243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one fifth of the land surface of the earth is tundra.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next to icy zones in the arctic encircling North Pole down to Taiga. (Arctic Tundra)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at the top of mountains above the tree line ( Alpine Tundra)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65540" name="Content Placeholder 6" descr="Tundra map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8013" y="1355725"/>
            <a:ext cx="3921125" cy="2571750"/>
          </a:xfrm>
        </p:spPr>
      </p:pic>
      <p:pic>
        <p:nvPicPr>
          <p:cNvPr id="65541" name="Picture 7" descr="Arctic Tundra and Alaska Pipeline - Ala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3352800"/>
            <a:ext cx="426243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 OF NORTH AMERICA</a:t>
            </a:r>
            <a:endParaRPr lang="en-US" alt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3" name="Picture 6" descr="Alpine tundra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24013"/>
            <a:ext cx="6567487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501650" y="4235450"/>
            <a:ext cx="81803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 </a:t>
            </a: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Simple vegetation structure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 Limitation of drainage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 Energy and nutrients in the form of dead organic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  material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 Large population oscillations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 – Abiotic Factors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193675" y="1277938"/>
            <a:ext cx="8794750" cy="53006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of incidence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incoming solar radiation is low and twilight lasts many hours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-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cold - from  -30</a:t>
            </a:r>
            <a:r>
              <a:rPr lang="en-US" sz="4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to -40</a:t>
            </a:r>
            <a:r>
              <a:rPr lang="en-US" sz="4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in winter; average winter temperature of  - 34 degrees C ( -30 degrees F).  Highest summer temperature is only about 10</a:t>
            </a:r>
            <a:r>
              <a:rPr lang="en-US" sz="4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precipitation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(mostly as snow) is 6 to 10 inches (15 to 25 cm) which is desert-like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 -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reach speeds of 30 to 60 miles (48 to 97 km/hr)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Sunlight -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winter there are only a few hours or less of sunlight in the summer, there is sunlight almost 24 hours a day.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surface -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spongy, uneven as a result of freezing and thawing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Permafrost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Plains of tundra are covered with snow, ice and frozen soil most of the year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Season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Short season of growth and reproduction - from 50 to 60 days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 Energy Pyramid </a:t>
            </a:r>
          </a:p>
        </p:txBody>
      </p:sp>
      <p:pic>
        <p:nvPicPr>
          <p:cNvPr id="69635" name="Picture 4" descr="http://www.world-builders.org/lessons/less/biomes/tundra/tundragifs/pred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431925"/>
            <a:ext cx="51831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  of North America </a:t>
            </a:r>
          </a:p>
        </p:txBody>
      </p:sp>
      <p:pic>
        <p:nvPicPr>
          <p:cNvPr id="70659" name="Content Placeholder 3" descr="a food pyramid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025" y="1355725"/>
            <a:ext cx="7335838" cy="380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7020" y="279790"/>
            <a:ext cx="4992650" cy="11430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of the Tundra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614065" cy="35570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1,700 kinds of plants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flowering plants (4 inches or less in height)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lichens – crustose </a:t>
            </a:r>
            <a:endParaRPr lang="en-US" sz="43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foliose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sedges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willows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5" name="Picture 5" descr="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65" y="2660900"/>
            <a:ext cx="2038279" cy="195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rctic Tundra Wildflowers - Ala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80" y="510220"/>
            <a:ext cx="2738399" cy="192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lytrichum M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60" y="3736240"/>
            <a:ext cx="2830908" cy="234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 – Plant Adaptations</a:t>
            </a:r>
            <a:endParaRPr lang="en-US" alt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1775" y="1316038"/>
            <a:ext cx="8455025" cy="55419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 plants are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perennials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they can store food from season to season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 to strong winds 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disturbances in soil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are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and group together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cushions or mats close to the ground 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ground is warmer than the air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out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temperatures 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light intensities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 to short growing seasons by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reproducing by asexually rather than sexually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577850" y="214313"/>
            <a:ext cx="7988300" cy="125571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 Food Web 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393825"/>
            <a:ext cx="768032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14313"/>
            <a:ext cx="8674100" cy="1462087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A7639D"/>
                </a:solidFill>
              </a:rPr>
              <a:t>    	   </a:t>
            </a:r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 of the TUNDRA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625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consumers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(Herbivores) –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lemmings, insects, musk oxen, reindeer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consumers    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Carnivores) –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owls, arctic foxes, polar bears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Migratory birds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ravens, snow buntings, falcons, loons, sandpipers, terns, snow birds, and various species of gulls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Insects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mosquitoes, flies, moths, grasshoppers, </a:t>
            </a:r>
            <a:r>
              <a:rPr lang="en-US" b="1" dirty="0" err="1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blackflies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arctic bumble bees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cod, flatfish, salmon, and trout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Reptiles and amphibians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few or absent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rgbClr val="C10F9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14313"/>
            <a:ext cx="6721640" cy="14478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TUNDRA:  Animal Adaptations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1700775"/>
            <a:ext cx="4954705" cy="515722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</a:t>
            </a:r>
            <a:r>
              <a:rPr lang="en-US" alt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 to extremely cold </a:t>
            </a:r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winters 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 and raise their young </a:t>
            </a:r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</a:t>
            </a:r>
            <a:r>
              <a:rPr lang="en-US" alt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 </a:t>
            </a:r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short summers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as </a:t>
            </a:r>
            <a:r>
              <a:rPr lang="en-US" alt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migrate south </a:t>
            </a:r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winter 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those that stay - </a:t>
            </a:r>
            <a:r>
              <a:rPr lang="en-US" alt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hibernate </a:t>
            </a:r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winter 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immigration and emigration – </a:t>
            </a:r>
            <a:r>
              <a:rPr lang="en-US" alt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constantly oscillates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solidFill>
                <a:srgbClr val="262673"/>
              </a:solidFill>
            </a:endParaRPr>
          </a:p>
        </p:txBody>
      </p:sp>
      <p:pic>
        <p:nvPicPr>
          <p:cNvPr id="4" name="Content Placeholder 5" descr="lemmi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5" y="87765"/>
            <a:ext cx="2337660" cy="13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snowy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1393535"/>
            <a:ext cx="2101038" cy="13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rctic f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85" y="2891330"/>
            <a:ext cx="2256435" cy="14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musk 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5" y="4619555"/>
            <a:ext cx="2699000" cy="18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207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MATERIALS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009650"/>
            <a:ext cx="8685213" cy="56197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Training Power Point </a:t>
            </a:r>
            <a:r>
              <a:rPr lang="en-US" b="1" dirty="0" smtClean="0">
                <a:solidFill>
                  <a:srgbClr val="009900"/>
                </a:solidFill>
              </a:rPr>
              <a:t>– content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Training Handouts </a:t>
            </a:r>
            <a:r>
              <a:rPr lang="en-US" b="1" dirty="0" smtClean="0">
                <a:solidFill>
                  <a:srgbClr val="009900"/>
                </a:solidFill>
              </a:rPr>
              <a:t>– content information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Sample Tournament </a:t>
            </a:r>
            <a:r>
              <a:rPr lang="en-US" b="1" dirty="0" smtClean="0">
                <a:solidFill>
                  <a:srgbClr val="009900"/>
                </a:solidFill>
              </a:rPr>
              <a:t>– sample problems with key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Event Supervisor Guide </a:t>
            </a:r>
            <a:r>
              <a:rPr lang="en-US" b="1" dirty="0" smtClean="0">
                <a:solidFill>
                  <a:srgbClr val="009900"/>
                </a:solidFill>
              </a:rPr>
              <a:t>– prep tips, setup needs, and scoring tips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Internet Resources &amp; Training Materials </a:t>
            </a:r>
            <a:r>
              <a:rPr lang="en-US" b="1" dirty="0" smtClean="0">
                <a:solidFill>
                  <a:srgbClr val="009900"/>
                </a:solidFill>
              </a:rPr>
              <a:t>– on the Science Olympiad website at  </a:t>
            </a:r>
            <a:r>
              <a:rPr lang="en-US" b="1" dirty="0" smtClean="0">
                <a:solidFill>
                  <a:srgbClr val="009900"/>
                </a:solidFill>
                <a:hlinkClick r:id="rId2"/>
              </a:rPr>
              <a:t>www.soinc.org</a:t>
            </a:r>
            <a:r>
              <a:rPr lang="en-US" b="1" dirty="0" smtClean="0">
                <a:solidFill>
                  <a:srgbClr val="009900"/>
                </a:solidFill>
              </a:rPr>
              <a:t> under Event Information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A Biology-Earth Science CD, an Ecology CD </a:t>
            </a:r>
            <a:r>
              <a:rPr lang="en-US" b="1" dirty="0" smtClean="0">
                <a:solidFill>
                  <a:srgbClr val="009900"/>
                </a:solidFill>
              </a:rPr>
              <a:t>as well as the </a:t>
            </a:r>
            <a:r>
              <a:rPr lang="en-US" b="1" dirty="0" smtClean="0">
                <a:solidFill>
                  <a:srgbClr val="C10F9F"/>
                </a:solidFill>
              </a:rPr>
              <a:t>Division B and Division C Test Packets </a:t>
            </a:r>
            <a:r>
              <a:rPr lang="en-US" b="1" dirty="0" smtClean="0">
                <a:solidFill>
                  <a:srgbClr val="009900"/>
                </a:solidFill>
              </a:rPr>
              <a:t>are available from SO store at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  <a:hlinkClick r:id="rId2"/>
              </a:rPr>
              <a:t>www.soinc.org</a:t>
            </a:r>
            <a:endParaRPr lang="en-US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Importance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TUNDRA 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4013"/>
            <a:ext cx="9144000" cy="4954587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</a:t>
            </a:r>
            <a:r>
              <a:rPr lang="en-US" sz="36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millions of liters of water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Stores</a:t>
            </a:r>
            <a:r>
              <a:rPr lang="en-US" sz="36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large amounts of carbon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Permafrost layer </a:t>
            </a:r>
            <a:r>
              <a:rPr lang="en-US" sz="36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 normally thaw out, so the organic matter stored in them is effectively trapped forever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warming </a:t>
            </a:r>
            <a:r>
              <a:rPr lang="en-US" sz="36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lowers the thaw depth, and the peat and organic matter begins decaying inputting of CO</a:t>
            </a:r>
            <a:r>
              <a:rPr lang="en-US" sz="3600" b="1" baseline="-250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atmosphere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600" b="1" dirty="0" smtClean="0">
              <a:solidFill>
                <a:srgbClr val="4F81BD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TUNDRA:  Role in Earth’s Climate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warming 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happening at twice the rate of more temperate regions of the earth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release or retention of greenhouse gases 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carbon dioxide and methane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methane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20 times more efficient at trapping warmth than carbon dioxide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nutrients, plant type, and plant biomass 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affected by changes in soil moisture and can  modify the amount and types of greenhouse gases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climate balance </a:t>
            </a: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tip not just in the Arctic, but throughout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214313"/>
            <a:ext cx="8064500" cy="1462087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A7639D"/>
                </a:solidFill>
              </a:rPr>
              <a:t>    </a:t>
            </a:r>
            <a:r>
              <a:rPr lang="en-US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 OF NORTH AMERICA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2017713"/>
            <a:ext cx="453072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2nd largest forest in the world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 Artic between Artic and Deciduous Forest – 50 to 60 degrees North Latitude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elevations of Mountains</a:t>
            </a:r>
          </a:p>
        </p:txBody>
      </p:sp>
      <p:pic>
        <p:nvPicPr>
          <p:cNvPr id="80900" name="Picture 6" descr="Taig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2188" y="2033588"/>
            <a:ext cx="4110037" cy="3386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214313"/>
            <a:ext cx="7981950" cy="15636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 or Boreal (Evergreen) forests of North America </a:t>
            </a:r>
          </a:p>
        </p:txBody>
      </p:sp>
      <p:pic>
        <p:nvPicPr>
          <p:cNvPr id="81923" name="Picture 9" descr="taiga - boreal forest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276475"/>
            <a:ext cx="3479800" cy="3175000"/>
          </a:xfrm>
        </p:spPr>
      </p:pic>
      <p:pic>
        <p:nvPicPr>
          <p:cNvPr id="81924" name="Picture 6" descr="taiga - boreal fo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38" y="2622550"/>
            <a:ext cx="3810000" cy="2608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 – Abiotic Factors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0400"/>
            <a:ext cx="9144000" cy="4927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of incidence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incoming solar radiation is low and twilight lasts many hours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Seasons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short, moist and moderately warm summers &amp; long, cold, dry winters.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-65 to 70 degrees Fahrenheit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precipitation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6-40 in (15-100 cm).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Soils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thin because they were scraped by glaciers and very acid because of decomposition of pine needles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of earth-churning invertebrates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earthworms so soil is hard and compact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major factor in maintaining biome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Importance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Taiga 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46288"/>
            <a:ext cx="8758238" cy="453231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 millions of liters of water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Stores large amounts of carbon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oxygen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Rebuilds soils and restores nutrients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Bogs and marshes provides habitats for large numbers of species from fish to birds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10366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 - Food web </a:t>
            </a:r>
          </a:p>
        </p:txBody>
      </p:sp>
      <p:pic>
        <p:nvPicPr>
          <p:cNvPr id="84995" name="Picture 4" descr="Boreal Forest Food 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413" y="1163638"/>
            <a:ext cx="7067550" cy="5260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Taiga: Types of Plants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2017713"/>
            <a:ext cx="8607425" cy="4483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Conifers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major producer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common types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spruce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balsam fir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pine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Others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hemlock, cedar, redwood, junipers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Latitude and altitude influences species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Berry-producing shrubs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to birds, mammals and people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types of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fungi, lichens, and mosses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08295" cy="11430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Taiga: Plant Adaptations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2737709"/>
            <a:ext cx="7989005" cy="3802791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Trees </a:t>
            </a:r>
            <a:r>
              <a:rPr 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upside down cone shape so snow slides off the branches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Branches </a:t>
            </a:r>
            <a:r>
              <a:rPr 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flexible to hold great amounts of snow and not break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Trees </a:t>
            </a:r>
            <a:r>
              <a:rPr 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 thin and close together to protect them from cold and wind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Needles </a:t>
            </a:r>
            <a:r>
              <a:rPr 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waxy </a:t>
            </a:r>
            <a:r>
              <a:rPr 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protection from freezing temperatures and prevent them from drying out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Needles </a:t>
            </a:r>
            <a:r>
              <a:rPr 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present year round and deep green to absorb the maximum warmth from the sun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Thick bark </a:t>
            </a:r>
            <a:r>
              <a:rPr lang="en-US" sz="24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does not easily burn and protects inner layers from heat and cones protect the seeds</a:t>
            </a:r>
          </a:p>
        </p:txBody>
      </p:sp>
      <p:pic>
        <p:nvPicPr>
          <p:cNvPr id="4098" name="Picture 2" descr="Taiga w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0" y="-6556"/>
            <a:ext cx="3610070" cy="24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Taiga:  Types of Animals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47813"/>
            <a:ext cx="8955088" cy="49926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Insects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millions of insects in the summer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birds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up to 3 billion insect-eating birds breed each year in Taiga – over 200 species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Seed-eaters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 finches and sparrows as well as omnivorous birds as crows stay all year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Crossbill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specialized bill for prying open cones and nuthatch can break the cones open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Herbivores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small mammals, snowshoe rabbits, red squirrels, voles  and lemming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Predators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feeding on small mammals as owls, wolves, lynx, bobcats, minks, wolverines, weasels, mink, otters, martens, fishers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Deer, elk and moose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Largest predators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grizzlies, lynx, and mountain lions will also feed on weakened or young deer, elk or moose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79400"/>
            <a:ext cx="8229600" cy="889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COMPONENTS 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xfrm>
            <a:off x="615950" y="1816100"/>
            <a:ext cx="8194675" cy="464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Ecology Content – 2017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PART 1-Principles of Ecology  </a:t>
            </a:r>
            <a:r>
              <a:rPr lang="en-US" b="1" dirty="0" smtClean="0">
                <a:solidFill>
                  <a:srgbClr val="009900"/>
                </a:solidFill>
              </a:rPr>
              <a:t>(about 1/3)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PART 2- Terrestrial Ecosystem - Tundra, Taiga and Forests </a:t>
            </a:r>
            <a:r>
              <a:rPr lang="en-US" b="1" dirty="0" smtClean="0">
                <a:solidFill>
                  <a:srgbClr val="009900"/>
                </a:solidFill>
              </a:rPr>
              <a:t>of North America (about 1/3)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PART 3- Human Impact on Ecosystems   </a:t>
            </a:r>
            <a:r>
              <a:rPr lang="en-US" b="1" dirty="0" smtClean="0">
                <a:solidFill>
                  <a:srgbClr val="009900"/>
                </a:solidFill>
              </a:rPr>
              <a:t>(</a:t>
            </a:r>
            <a:r>
              <a:rPr lang="en-US" b="1" dirty="0">
                <a:solidFill>
                  <a:srgbClr val="009900"/>
                </a:solidFill>
              </a:rPr>
              <a:t>about 1/3</a:t>
            </a:r>
            <a:r>
              <a:rPr lang="en-US" b="1" dirty="0" smtClean="0">
                <a:solidFill>
                  <a:srgbClr val="0099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skills</a:t>
            </a:r>
            <a:r>
              <a:rPr lang="en-US" sz="2800" b="1" dirty="0" smtClean="0">
                <a:solidFill>
                  <a:srgbClr val="009900"/>
                </a:solidFill>
              </a:rPr>
              <a:t> in data, graph and diagram analysis</a:t>
            </a:r>
            <a:r>
              <a:rPr lang="en-US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 parameters – </a:t>
            </a: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 the event parameters in the rules for resources allowed.</a:t>
            </a:r>
            <a:endParaRPr lang="en-US" sz="28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i="1" dirty="0" smtClean="0">
              <a:solidFill>
                <a:schemeClr val="folHlin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14313"/>
            <a:ext cx="8674100" cy="1677987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Taiga:  Animal Adaptations for long cold winters and hot summers 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-228625" y="1892801"/>
            <a:ext cx="4647006" cy="4965200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migrate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south in winter </a:t>
            </a:r>
            <a:r>
              <a:rPr lang="en-US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(birds)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 into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hibernation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winter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 extra fat layers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their bodies for winter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diets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season to season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 extra fur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bottom of their feet to tread on snow easier  </a:t>
            </a:r>
            <a:r>
              <a:rPr lang="en-US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(lynx and snowshoe rabbit)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fur color and coat thickness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season to season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 under snow in winter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snow tunnels </a:t>
            </a:r>
            <a:r>
              <a:rPr lang="en-US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(lemmings, mice, shrews, voles)</a:t>
            </a:r>
            <a:r>
              <a:rPr lang="en-US" sz="2400" dirty="0" smtClean="0">
                <a:solidFill>
                  <a:srgbClr val="262673"/>
                </a:solidFill>
              </a:rPr>
              <a:t> </a:t>
            </a:r>
          </a:p>
        </p:txBody>
      </p:sp>
      <p:pic>
        <p:nvPicPr>
          <p:cNvPr id="3074" name="Picture 2" descr="Boreal Forest Food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5" y="1931205"/>
            <a:ext cx="4654473" cy="414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Taiga:  Role in Earth’s Climate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5725"/>
            <a:ext cx="9144000" cy="5502275"/>
          </a:xfrm>
        </p:spPr>
        <p:txBody>
          <a:bodyPr rtlCol="0">
            <a:normAutofit/>
          </a:bodyPr>
          <a:lstStyle/>
          <a:p>
            <a:pPr marL="381000" indent="-381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stores large quantities of carbon stored as plant material on forest floor (up to 10 feet in some areas)</a:t>
            </a:r>
          </a:p>
          <a:p>
            <a:pPr marL="381000" indent="-381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cm of plant material can hold 2.5 tons of carbon per acre</a:t>
            </a:r>
          </a:p>
          <a:p>
            <a:pPr marL="381000" indent="-381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Taiga acts like a large refrigerator preventing fallen trees, needles and other debris from decomposing </a:t>
            </a:r>
          </a:p>
          <a:p>
            <a:pPr marL="381000" indent="-381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Heating up the taiga is causing the following problems:</a:t>
            </a:r>
          </a:p>
          <a:p>
            <a:pPr marL="8001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Litter decomposes putting carbon into the atmosphere</a:t>
            </a:r>
          </a:p>
          <a:p>
            <a:pPr marL="381000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	 Increases in forest fires </a:t>
            </a:r>
          </a:p>
          <a:p>
            <a:pPr marL="381000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Infestation by bark beetles which is killing the trees </a:t>
            </a:r>
          </a:p>
          <a:p>
            <a:pPr marL="381000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Dead trees - tinder to fuel the forest fires and adding 	more 	carbon dioxide into the atmosphere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3215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</a:rPr>
              <a:t>Forests</a:t>
            </a:r>
            <a:r>
              <a:rPr lang="en-US" dirty="0" smtClean="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1650" y="1930400"/>
            <a:ext cx="6450013" cy="44942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Trees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Canopy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web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adaptations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and animals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environmental issues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 of human populations</a:t>
            </a:r>
          </a:p>
        </p:txBody>
      </p:sp>
      <p:pic>
        <p:nvPicPr>
          <p:cNvPr id="92164" name="Picture 5" descr="C:\Users\KarenLancour\Pictures\Biomes\Pictur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09588"/>
            <a:ext cx="47037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80" y="214313"/>
            <a:ext cx="8366095" cy="14620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TEMPERATE DECIDUOUS FOREST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9563" y="1547813"/>
            <a:ext cx="4683125" cy="45847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temperature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forest is about 50 degrees Fahrenheit.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rainfall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in the forest is 30 to 60 inches a year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deciduous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 lose their leaves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fall with spectacular fall colors and they  grow back in spring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94212" name="Picture 5" descr="C:\Users\KarenLancour\Pictures\Biomes\Picture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6175" y="2008188"/>
            <a:ext cx="3810000" cy="325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CHARACTERISTICS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8796338" cy="5541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varies from -30° C to 30° C.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(75-150 cm) is distributed evenly throughout the year.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fertile, enriched with decaying litter.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Canopy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moderately dense and allows light to penetrate, resulting in well-developed and richly diversified understory vegetation and stratification of animals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four seasons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animals &amp; plants have special adaptations to these yearly changes </a:t>
            </a:r>
          </a:p>
          <a:p>
            <a:pPr>
              <a:buFont typeface="Arial" charset="0"/>
              <a:buChar char="•"/>
              <a:defRPr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6" y="274637"/>
            <a:ext cx="4301360" cy="165656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of the Temperate Deciduous Forest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2276850"/>
            <a:ext cx="8720138" cy="38556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 stratum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tallest layer, 60 -100 feet high, with large oak, maple, beech, chestnut, hickory, elm, basswood, linden, walnut, or sweet gum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 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tree or sapling layer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short tree species and young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Shrub layer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shrubs like rhododendrons, azaleas, mountain laurels, and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huckleberries 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 layer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short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layer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lichens, clubmosses, and true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026" name="Picture 2" descr="Deciduous forest sc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5" y="15727"/>
            <a:ext cx="3079750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85" y="279790"/>
            <a:ext cx="511333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ADAPTATIONS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015"/>
            <a:ext cx="8229600" cy="484998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</a:rPr>
              <a:t>Flora</a:t>
            </a:r>
            <a:r>
              <a:rPr lang="en-US" sz="2800" b="1" dirty="0" smtClean="0">
                <a:solidFill>
                  <a:srgbClr val="4F81BD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is characterized by 3-4 tree species per square </a:t>
            </a:r>
            <a:r>
              <a:rPr lang="en-US" sz="2800" b="1" dirty="0" smtClean="0">
                <a:solidFill>
                  <a:srgbClr val="0070C0"/>
                </a:solidFill>
              </a:rPr>
              <a:t>kilometer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</a:rPr>
              <a:t>Trees</a:t>
            </a:r>
            <a:r>
              <a:rPr lang="en-US" sz="2800" b="1" dirty="0" smtClean="0">
                <a:solidFill>
                  <a:srgbClr val="4F81BD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are distinguished by broad leaves that are lost annually and include such species as oak, hickory, beech, hemlock, maple, basswood, cottonwood, elm, willow, and spring-flowering </a:t>
            </a:r>
            <a:r>
              <a:rPr lang="en-US" sz="2800" b="1" dirty="0" smtClean="0">
                <a:solidFill>
                  <a:srgbClr val="0070C0"/>
                </a:solidFill>
              </a:rPr>
              <a:t>herbs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</a:rPr>
              <a:t>In fall </a:t>
            </a:r>
            <a:r>
              <a:rPr lang="en-US" sz="2800" b="1" dirty="0" smtClean="0">
                <a:solidFill>
                  <a:srgbClr val="0070C0"/>
                </a:solidFill>
              </a:rPr>
              <a:t>with limited sunlight and water, the leaves change color and fall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C10F9F"/>
                </a:solidFill>
              </a:rPr>
              <a:t>In spring </a:t>
            </a:r>
            <a:r>
              <a:rPr lang="en-US" sz="2800" b="1" dirty="0" smtClean="0">
                <a:solidFill>
                  <a:srgbClr val="0070C0"/>
                </a:solidFill>
              </a:rPr>
              <a:t>the buds open and grow new leaves </a:t>
            </a:r>
          </a:p>
          <a:p>
            <a:pPr>
              <a:buFont typeface="Arial" charset="0"/>
              <a:buChar char="•"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2050" name="Picture 2" descr="deciduous for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90" y="202980"/>
            <a:ext cx="2210524" cy="18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26" y="274637"/>
            <a:ext cx="3994119" cy="188699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ADAPTATIONS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0640" y="3429000"/>
            <a:ext cx="8564315" cy="314921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squirrels, rabbits, skunks, birds, deer, mountain lion, bobcat, timber wolf, fox, and black bear</a:t>
            </a: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animals as birds migrate in the winter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mammals hibernate in winter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as squirrels, chipmunks, &amp; jays store large food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supplies   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KarenLancour\Pictures\Biomes\Pictur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65" y="164575"/>
            <a:ext cx="4466702" cy="319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070C0"/>
                </a:solidFill>
              </a:rPr>
              <a:t>It is the number of different organisms &amp; their relative frequency in an ecosystem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Levels of Biodiversity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  <a:endParaRPr lang="en-US" dirty="0"/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10F9F"/>
                </a:solidFill>
              </a:rPr>
              <a:t>Genetic diversity </a:t>
            </a:r>
            <a:r>
              <a:rPr lang="en-US" sz="2000" b="1" dirty="0">
                <a:solidFill>
                  <a:srgbClr val="00B050"/>
                </a:solidFill>
              </a:rPr>
              <a:t>– varies in the genetic make-up among individuals within a single species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10F9F"/>
                </a:solidFill>
              </a:rPr>
              <a:t>Species diversity </a:t>
            </a:r>
            <a:r>
              <a:rPr lang="en-US" sz="2000" b="1" dirty="0">
                <a:solidFill>
                  <a:srgbClr val="00B050"/>
                </a:solidFill>
              </a:rPr>
              <a:t>– variety among the species or distinct types of living organisms found in different habitats of the planet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10F9F"/>
                </a:solidFill>
              </a:rPr>
              <a:t>Ecological diversity </a:t>
            </a:r>
            <a:r>
              <a:rPr lang="en-US" sz="2000" b="1" dirty="0">
                <a:solidFill>
                  <a:srgbClr val="00B050"/>
                </a:solidFill>
              </a:rPr>
              <a:t>– variety of forests, deserts, grasslands, streams, lakes, oceans, wetlands, and other biological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31115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DIVERSITY LEVELS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1600200"/>
            <a:ext cx="3187615" cy="4525963"/>
          </a:xfrm>
        </p:spPr>
        <p:txBody>
          <a:bodyPr/>
          <a:lstStyle/>
          <a:p>
            <a:r>
              <a:rPr lang="en-US" b="1" i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WITHIN HABITAT</a:t>
            </a:r>
          </a:p>
          <a:p>
            <a:r>
              <a:rPr lang="en-US" b="1" i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BETWEEN COMMINITIES </a:t>
            </a:r>
          </a:p>
          <a:p>
            <a:r>
              <a:rPr lang="en-US" b="1" i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IN A REGION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Levels of Bio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35" y="1508750"/>
            <a:ext cx="5543784" cy="42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I: 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Principles of Ecology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2017713"/>
            <a:ext cx="849312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ECOLOGY</a:t>
            </a:r>
            <a:r>
              <a:rPr lang="en-US" sz="2800" b="1" dirty="0" smtClean="0">
                <a:solidFill>
                  <a:srgbClr val="009900"/>
                </a:solidFill>
              </a:rPr>
              <a:t> – how organisms interact with one another and with their environment</a:t>
            </a:r>
            <a:r>
              <a:rPr lang="en-US" sz="2400" b="1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</a:t>
            </a:r>
            <a:r>
              <a:rPr lang="en-US" sz="2800" b="1" dirty="0" smtClean="0">
                <a:solidFill>
                  <a:srgbClr val="009900"/>
                </a:solidFill>
              </a:rPr>
              <a:t> – living and non-living components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ABIOTIC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non-living component or physical factors as soil, rainfall, sunlight, temperatures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BIOTIC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living component are other organisms</a:t>
            </a:r>
            <a:r>
              <a:rPr lang="en-US" sz="2400" b="1" dirty="0" smtClean="0">
                <a:solidFill>
                  <a:srgbClr val="009900"/>
                </a:solidFill>
              </a:rPr>
              <a:t>.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HUMAN IMPACT ON TERRESTRIAL ECOSYSTEMS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concerns </a:t>
            </a: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tundra, taiga, and deciduous forests</a:t>
            </a:r>
          </a:p>
          <a:p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these ecosystems </a:t>
            </a: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Earth’s </a:t>
            </a: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</a:p>
          <a:p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Environmental </a:t>
            </a:r>
            <a:r>
              <a:rPr lang="en-US" sz="4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</a:t>
            </a:r>
          </a:p>
          <a:p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Biology </a:t>
            </a: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goals, environmental threats, actions</a:t>
            </a:r>
          </a:p>
          <a:p>
            <a:pPr marL="0" indent="0">
              <a:buNone/>
            </a:pPr>
            <a:endParaRPr lang="en-US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274638"/>
            <a:ext cx="8416925" cy="773112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TUNDRA: Environmental Concerns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163638"/>
            <a:ext cx="8685213" cy="569436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</a:rPr>
              <a:t>Large scale extraction industries </a:t>
            </a:r>
            <a:r>
              <a:rPr lang="en-US" sz="4000" b="1" dirty="0" smtClean="0">
                <a:solidFill>
                  <a:srgbClr val="4F81BD"/>
                </a:solidFill>
              </a:rPr>
              <a:t>( oil, gas, and minerals as uranium)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</a:rPr>
              <a:t>Pollution</a:t>
            </a:r>
            <a:r>
              <a:rPr lang="en-US" sz="4000" b="1" dirty="0" smtClean="0">
                <a:solidFill>
                  <a:srgbClr val="4F81BD"/>
                </a:solidFill>
              </a:rPr>
              <a:t> – chemical waste, mining, hydroelectric development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</a:rPr>
              <a:t>Expansion</a:t>
            </a:r>
            <a:r>
              <a:rPr lang="en-US" sz="4000" b="1" dirty="0" smtClean="0">
                <a:solidFill>
                  <a:srgbClr val="4F81BD"/>
                </a:solidFill>
              </a:rPr>
              <a:t> of agriculture/livestock, vehicular traffic, and tourism increase degradation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</a:rPr>
              <a:t>Global warming </a:t>
            </a:r>
            <a:r>
              <a:rPr lang="en-US" sz="4000" b="1" dirty="0" smtClean="0">
                <a:solidFill>
                  <a:srgbClr val="4F81BD"/>
                </a:solidFill>
              </a:rPr>
              <a:t>– 1/3 of soil bound carbon is found in this area.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</a:rPr>
              <a:t>Melting of permafrost </a:t>
            </a:r>
            <a:r>
              <a:rPr lang="en-US" sz="4000" b="1" dirty="0" smtClean="0">
                <a:solidFill>
                  <a:srgbClr val="4F81BD"/>
                </a:solidFill>
              </a:rPr>
              <a:t>releases large amounts of carbon into the atmosphere increasing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</a:rPr>
              <a:t>“Greenhouse Affect” </a:t>
            </a:r>
            <a:r>
              <a:rPr lang="en-US" sz="4000" b="1" dirty="0" smtClean="0">
                <a:solidFill>
                  <a:srgbClr val="4F81BD"/>
                </a:solidFill>
              </a:rPr>
              <a:t>as organic matter decays and released carbon dioxide.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</a:rPr>
              <a:t>Erosion</a:t>
            </a:r>
            <a:r>
              <a:rPr lang="en-US" sz="4000" b="1" dirty="0" smtClean="0">
                <a:solidFill>
                  <a:srgbClr val="4F81BD"/>
                </a:solidFill>
              </a:rPr>
              <a:t> is emerging due to permafrost thaw  and overgrazing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</a:rPr>
              <a:t>Poaching</a:t>
            </a:r>
            <a:r>
              <a:rPr lang="en-US" sz="4000" b="1" dirty="0" smtClean="0">
                <a:solidFill>
                  <a:srgbClr val="4F81BD"/>
                </a:solidFill>
              </a:rPr>
              <a:t> – hunting and fishing out of season, on protected land, or to endangered species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274638"/>
            <a:ext cx="7954962" cy="11430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Taiga: Environmental Concerns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1470025"/>
            <a:ext cx="8569325" cy="5387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Pollution Clear cutting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Illegal logging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Poaching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Forest fires – unnatural fires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Drilling for oil and natural gas disrupt the forest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 warming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CONCERNS FOR THE DECIDUOUS FOREST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942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 world's great tracts of temperate deciduous forest have experienced significant alteration through logging, conversion to agricultural land and urban development.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industry within and adjacent to temperate deciduous forests may pollute air and water resources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introduced to temperate deciduous forests by humans may become invasive and threaten native ecological systems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7263" cy="1733377"/>
          </a:xfrm>
        </p:spPr>
        <p:txBody>
          <a:bodyPr/>
          <a:lstStyle/>
          <a:p>
            <a:pPr algn="l">
              <a:defRPr/>
            </a:pP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9" name="Picture 2" descr="C:\Users\KarenLancour\Pictures\Green Generations\Deforestation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31390" y="164575"/>
            <a:ext cx="2602585" cy="2313746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31775" y="2698750"/>
            <a:ext cx="8912225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en-US" b="1" dirty="0">
                <a:solidFill>
                  <a:srgbClr val="4F81BD"/>
                </a:solidFill>
              </a:rPr>
              <a:t> – the permanent destruction of indigenous forests and woodlands. </a:t>
            </a:r>
          </a:p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r>
              <a:rPr lang="en-US" b="1" dirty="0">
                <a:solidFill>
                  <a:srgbClr val="4F81BD"/>
                </a:solidFill>
              </a:rPr>
              <a:t> include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81BD"/>
                </a:solidFill>
              </a:rPr>
              <a:t> Conversion of forests to agricultural land to feed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  people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81BD"/>
                </a:solidFill>
              </a:rPr>
              <a:t> Development of cash crops and cattle raising  esp. in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  tropical countries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81BD"/>
                </a:solidFill>
              </a:rPr>
              <a:t> Commercial logging that is not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81BD"/>
                </a:solidFill>
              </a:rPr>
              <a:t> Poor soils in humid tropics do not support agriculture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 for long so more clearing becomes necessary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Deforestation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50" y="139353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Environmental Risks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1" name="Content Placeholder 10" descr="http://web.mit.edu/12.000/www/m2016/finalwebsite/problems/assets/mining-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838" y="1277938"/>
            <a:ext cx="7950200" cy="5070475"/>
          </a:xfrm>
        </p:spPr>
      </p:pic>
    </p:spTree>
    <p:extLst>
      <p:ext uri="{BB962C8B-B14F-4D97-AF65-F5344CB8AC3E}">
        <p14:creationId xmlns:p14="http://schemas.microsoft.com/office/powerpoint/2010/main" val="4687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ENVIRONMENTAL ISSUES  AFFECTING TERRESTRIAL BIOME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09044" y="1508750"/>
            <a:ext cx="3955715" cy="4617413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of Air, Water and Land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Chemicals and Wastes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Degradation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Biodiversity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Depletion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Factors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natural and cultural resources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loss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Overexploitation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species and introductions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Overpopulation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Karen\Pictures\Pictur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19"/>
          <a:stretch/>
        </p:blipFill>
        <p:spPr bwMode="auto">
          <a:xfrm>
            <a:off x="4456785" y="1623965"/>
            <a:ext cx="4301360" cy="4032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8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 materials entering the environment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source pollution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from a clearly identifiable source 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Nonpoint pollution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from many different sources.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main categories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industrial, residential, commercial, and environmental </a:t>
            </a:r>
          </a:p>
        </p:txBody>
      </p:sp>
    </p:spTree>
    <p:extLst>
      <p:ext uri="{BB962C8B-B14F-4D97-AF65-F5344CB8AC3E}">
        <p14:creationId xmlns:p14="http://schemas.microsoft.com/office/powerpoint/2010/main" val="8323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Rain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2" descr="C:\Users\KarenLancour\Pictures\Green Generations\Acid R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6200" y="1700213"/>
            <a:ext cx="5978525" cy="4597400"/>
          </a:xfrm>
          <a:noFill/>
        </p:spPr>
      </p:pic>
    </p:spTree>
    <p:extLst>
      <p:ext uri="{BB962C8B-B14F-4D97-AF65-F5344CB8AC3E}">
        <p14:creationId xmlns:p14="http://schemas.microsoft.com/office/powerpoint/2010/main" val="34194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14313"/>
            <a:ext cx="8366125" cy="14620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ORGANIZATION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2017713"/>
            <a:ext cx="856932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</a:t>
            </a:r>
            <a:r>
              <a:rPr lang="en-US" b="1" smtClean="0">
                <a:solidFill>
                  <a:schemeClr val="folHlink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individual organisms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organisms of same species in same area (biotic factors)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several populations in same area (biotic factors)</a:t>
            </a:r>
            <a:r>
              <a:rPr lang="en-US" b="1" smtClean="0">
                <a:solidFill>
                  <a:schemeClr val="folHlink"/>
                </a:solidFill>
              </a:rPr>
              <a:t> </a:t>
            </a:r>
            <a:endParaRPr lang="en-US" b="1" smtClean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ECOSYSTEM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community plus abiotic factors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BIOSPHERE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all ecosystems on earth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Effect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5" name="Picture 2" descr="C:\Users\KarenLancour\Pictures\Green Generations\Greenhouse Effe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8288" y="1600200"/>
            <a:ext cx="6027737" cy="4846638"/>
          </a:xfrm>
          <a:noFill/>
        </p:spPr>
      </p:pic>
    </p:spTree>
    <p:extLst>
      <p:ext uri="{BB962C8B-B14F-4D97-AF65-F5344CB8AC3E}">
        <p14:creationId xmlns:p14="http://schemas.microsoft.com/office/powerpoint/2010/main" val="13308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Depletion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C:\Users\KarenLancour\Pictures\Green Generations\Ozone Depletion Proc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8038" y="1470025"/>
            <a:ext cx="7392987" cy="5113338"/>
          </a:xfrm>
          <a:noFill/>
        </p:spPr>
      </p:pic>
    </p:spTree>
    <p:extLst>
      <p:ext uri="{BB962C8B-B14F-4D97-AF65-F5344CB8AC3E}">
        <p14:creationId xmlns:p14="http://schemas.microsoft.com/office/powerpoint/2010/main" val="36100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13" y="274638"/>
            <a:ext cx="7221537" cy="11430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Hole over </a:t>
            </a:r>
            <a:r>
              <a:rPr lang="en-US" b="1" dirty="0" err="1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Antartica</a:t>
            </a: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2" descr="C:\Users\KarenLancour\Pictures\Green Generations\Ozone Ho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4963" y="1624013"/>
            <a:ext cx="3484562" cy="3956050"/>
          </a:xfrm>
          <a:noFill/>
        </p:spPr>
      </p:pic>
      <p:pic>
        <p:nvPicPr>
          <p:cNvPr id="51204" name="Content Placeholder 3" descr="http://www.ucsusa.org/assets/images/gw/ozone_hole_NAS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1624013"/>
            <a:ext cx="4191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808038" y="6040438"/>
            <a:ext cx="3341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Source: NASA</a:t>
            </a:r>
          </a:p>
        </p:txBody>
      </p:sp>
    </p:spTree>
    <p:extLst>
      <p:ext uri="{BB962C8B-B14F-4D97-AF65-F5344CB8AC3E}">
        <p14:creationId xmlns:p14="http://schemas.microsoft.com/office/powerpoint/2010/main" val="34261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Threats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0" y="123991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38" y="509588"/>
            <a:ext cx="4494212" cy="90805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Fragmentation</a:t>
            </a:r>
            <a:b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Destruction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7" name="Picture 2" descr="C:\Users\KarenLancour\Pictures\Green Generations\Habitat Fragmentation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0475" y="241300"/>
            <a:ext cx="3341688" cy="2235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23863" y="2546350"/>
            <a:ext cx="8258175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 destruction and fragmentation </a:t>
            </a:r>
            <a:r>
              <a:rPr lang="en-US" b="1" dirty="0">
                <a:solidFill>
                  <a:srgbClr val="4F81BD"/>
                </a:solidFill>
              </a:rPr>
              <a:t>is a process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that describes the emergences of discontinuities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(fragmentation) or the loss (destruction) of the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environment inhabited by an organism. </a:t>
            </a:r>
          </a:p>
          <a:p>
            <a:pPr>
              <a:defRPr/>
            </a:pPr>
            <a:endParaRPr lang="en-US" b="1" dirty="0">
              <a:solidFill>
                <a:srgbClr val="4F81BD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results in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resident species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food sources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ecosystem functions provided by the habitat </a:t>
            </a:r>
          </a:p>
        </p:txBody>
      </p:sp>
    </p:spTree>
    <p:extLst>
      <p:ext uri="{BB962C8B-B14F-4D97-AF65-F5344CB8AC3E}">
        <p14:creationId xmlns:p14="http://schemas.microsoft.com/office/powerpoint/2010/main" val="21355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14313"/>
            <a:ext cx="5486399" cy="1233487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PROBLEMS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43969"/>
            <a:ext cx="8574088" cy="446643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World-wide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open routes 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U.S. costs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$137 billion dollars per year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</a:t>
            </a: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Threatened or Endangered species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at risk due to non-native, invasive species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havoc in ecosystems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threaten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diversity </a:t>
            </a:r>
          </a:p>
          <a:p>
            <a:endParaRPr lang="en-US" dirty="0" smtClean="0">
              <a:solidFill>
                <a:srgbClr val="0B0BB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B0BB5"/>
              </a:solidFill>
            </a:endParaRPr>
          </a:p>
        </p:txBody>
      </p:sp>
      <p:pic>
        <p:nvPicPr>
          <p:cNvPr id="5" name="Picture 4" descr="C:\Users\Karen\Pictures\Invasive Species &amp; Biodiversi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55" y="0"/>
            <a:ext cx="3801110" cy="318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1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BIOLOGY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25"/>
            <a:ext cx="8229600" cy="4992649"/>
          </a:xfrm>
        </p:spPr>
        <p:txBody>
          <a:bodyPr/>
          <a:lstStyle/>
          <a:p>
            <a:r>
              <a:rPr lang="en-US" sz="24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study of the distribution and abundance of organisms, the interactions among organisms, and the interactions between organisms and the physical environment. </a:t>
            </a:r>
          </a:p>
          <a:p>
            <a:r>
              <a:rPr lang="en-US" sz="24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Biology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scientific study of nature and of Earth's biodiversity with the aim of protecting species, their habitats, and ecosystems from excessive rates of extinction and the erosion of biotic interactions. 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</a:t>
            </a:r>
            <a:r>
              <a:rPr lang="en-US" sz="24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biologists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 the impact of humans on Earth's biodiversity and develop practical approaches to prevent the extinction of species and promote the sustainable use of biological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BIOLOGY </a:t>
            </a:r>
            <a:endParaRPr lang="en-US" dirty="0"/>
          </a:p>
        </p:txBody>
      </p:sp>
      <p:pic>
        <p:nvPicPr>
          <p:cNvPr id="4" name="Picture 3" descr="C:\Users\Karen\Pictures\Conservation Biolog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" y="1316725"/>
            <a:ext cx="7412165" cy="526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4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a Sustainable World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756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advancing technologies to reduce waste</a:t>
            </a:r>
          </a:p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recycling and reuse</a:t>
            </a:r>
          </a:p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even safer treatment and disposal options</a:t>
            </a:r>
          </a:p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sources of renewable energy</a:t>
            </a:r>
          </a:p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the benefits of our learning and innovation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  <p:pic>
        <p:nvPicPr>
          <p:cNvPr id="4" name="Picture 3" descr="C:\Users\KarenLancour\Pictures\Green Generations\Sustainabili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5" y="1547155"/>
            <a:ext cx="4493385" cy="43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7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BIODIVERSITY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TempDeciduousForestFoodWe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05" y="1662370"/>
            <a:ext cx="5837560" cy="4301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3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80" y="190500"/>
            <a:ext cx="7956520" cy="15271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INDIVIDUALS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08188"/>
            <a:ext cx="8834438" cy="4849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delicate balance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Physiological Ecology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 and Water Balance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 and Biological Cycles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Physiological Ecology and Conservation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INVASIVE SPECIES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Karen\Pictures\1- INVASIVE SPECIES\Invasive Specie Diagrams\Invasion Curv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75" y="1585560"/>
            <a:ext cx="6567255" cy="4647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9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Methods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458200" cy="4227513"/>
          </a:xfrm>
        </p:spPr>
        <p:txBody>
          <a:bodyPr/>
          <a:lstStyle/>
          <a:p>
            <a:pPr lvl="0" fontAlgn="auto" hangingPunct="1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  <a:p>
            <a:pPr lvl="0" fontAlgn="auto" hangingPunct="1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Eradicating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invaders soon after invasion </a:t>
            </a:r>
          </a:p>
          <a:p>
            <a:pPr lvl="0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(manual &amp; mechanical) </a:t>
            </a:r>
          </a:p>
          <a:p>
            <a:pPr lvl="0" fontAlgn="auto" hangingPunct="1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Ecosystem Management </a:t>
            </a:r>
          </a:p>
          <a:p>
            <a:pPr lvl="0" fontAlgn="auto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–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enemies </a:t>
            </a:r>
          </a:p>
          <a:p>
            <a:pPr lvl="0" fontAlgn="auto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pesticides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 hangingPunct="1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 Management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a combination </a:t>
            </a:r>
            <a:endParaRPr lang="en-US" sz="2800" b="1" dirty="0" smtClean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fontAlgn="auto" hangingPunct="1">
              <a:buNone/>
            </a:pP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of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OFTEN MOST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RECLAMATION OF DISTURBED AREAS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Karen\Pictures\Reclamation Pl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1623964"/>
            <a:ext cx="7450570" cy="510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REINTRODUCTION OF SPECIES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Karen\Pictures\Bis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0" y="3659430"/>
            <a:ext cx="2995590" cy="261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ren\Pictures\Wolf Reintroduct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1623965"/>
            <a:ext cx="2649945" cy="203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aren\Pictures\Yellowstone Wolv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5" y="4043480"/>
            <a:ext cx="1766630" cy="22274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00335" y="1508750"/>
            <a:ext cx="3341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AND DISADVANTAGES </a:t>
            </a:r>
            <a:endParaRPr lang="en-US" sz="2800" b="1" dirty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1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Nonrenewable vs. Renewable Energy Sources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88670" cy="452596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Non-renewable energy sources </a:t>
            </a:r>
            <a:r>
              <a:rPr lang="en-US" sz="2400" b="1" dirty="0" smtClean="0">
                <a:solidFill>
                  <a:srgbClr val="4F81BD"/>
                </a:solidFill>
              </a:rPr>
              <a:t>– fossil fuels as coal, oil and natural gas as well as nuclear fuels – limited supply will run out and have negative environmental impacts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 sources </a:t>
            </a:r>
            <a:r>
              <a:rPr lang="en-US" sz="2400" b="1" dirty="0" smtClean="0">
                <a:solidFill>
                  <a:srgbClr val="4F81BD"/>
                </a:solidFill>
              </a:rPr>
              <a:t>– sun, wind, waves, heat, hydropower and biomass that can be used again and again and is cleanest energy sources. 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There are pros and cons for each type of energy </a:t>
            </a:r>
          </a:p>
        </p:txBody>
      </p:sp>
      <p:pic>
        <p:nvPicPr>
          <p:cNvPr id="4" name="Picture 3" descr="http://ts3.mm.bing.net/th?id=H.4908650654401098&amp;pid=15.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135" y="1393535"/>
            <a:ext cx="1647925" cy="1876805"/>
          </a:xfrm>
          <a:prstGeom prst="rect">
            <a:avLst/>
          </a:prstGeom>
          <a:noFill/>
        </p:spPr>
      </p:pic>
      <p:pic>
        <p:nvPicPr>
          <p:cNvPr id="5" name="Picture 4" descr="http://ts4.mm.bing.net/th?id=H.4972688576217123&amp;pid=15.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135" y="3544214"/>
            <a:ext cx="1827580" cy="1904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8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3161</Words>
  <Application>Microsoft Office PowerPoint</Application>
  <PresentationFormat>On-screen Show (4:3)</PresentationFormat>
  <Paragraphs>469</Paragraphs>
  <Slides>94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Calibri</vt:lpstr>
      <vt:lpstr>Courier New</vt:lpstr>
      <vt:lpstr>Tahoma</vt:lpstr>
      <vt:lpstr>Times New Roman</vt:lpstr>
      <vt:lpstr>Wingdings</vt:lpstr>
      <vt:lpstr>Office Theme</vt:lpstr>
      <vt:lpstr>2017 ECOLOGY (B&amp;C)</vt:lpstr>
      <vt:lpstr>Ecology Events </vt:lpstr>
      <vt:lpstr>Event Rules – 2017 </vt:lpstr>
      <vt:lpstr>Event Rules – 2017 </vt:lpstr>
      <vt:lpstr>TRAINING MATERIALS </vt:lpstr>
      <vt:lpstr> EVENT COMPONENTS </vt:lpstr>
      <vt:lpstr>PART I:  General Principles of Ecology </vt:lpstr>
      <vt:lpstr>ECOLOGICAL ORGANIZATION</vt:lpstr>
      <vt:lpstr>ECOLOGY OF INDIVIDUALS</vt:lpstr>
      <vt:lpstr>ECOLOGY OF POPULATIONS</vt:lpstr>
      <vt:lpstr>Growth Curves</vt:lpstr>
      <vt:lpstr>Human Population</vt:lpstr>
      <vt:lpstr>Survival Curves</vt:lpstr>
      <vt:lpstr>ECOLOGY OF COMMUNITIES </vt:lpstr>
      <vt:lpstr>INTERACTIONS AMONG SPECIES</vt:lpstr>
      <vt:lpstr>Types of Species Interactions  </vt:lpstr>
      <vt:lpstr>Predator -  Prey Relationship</vt:lpstr>
      <vt:lpstr>Food Chain </vt:lpstr>
      <vt:lpstr>Food Web</vt:lpstr>
      <vt:lpstr>ECOLOGY OF ECOSYSTEMS</vt:lpstr>
      <vt:lpstr>Energy vs Nutrient</vt:lpstr>
      <vt:lpstr>Ecologic Pyramids  </vt:lpstr>
      <vt:lpstr>Numbers Pyramid </vt:lpstr>
      <vt:lpstr>Biomass &amp; Energy Flow Pyramids</vt:lpstr>
      <vt:lpstr> Biogeochemical Cycles </vt:lpstr>
      <vt:lpstr>Hydrologic (Water) Cycle</vt:lpstr>
      <vt:lpstr>Phosphorus Cycle</vt:lpstr>
      <vt:lpstr>Nitrogen Cycle</vt:lpstr>
      <vt:lpstr>Carbon Cycle </vt:lpstr>
      <vt:lpstr>Biosphere </vt:lpstr>
      <vt:lpstr>ECOSYSTEM STABILITY </vt:lpstr>
      <vt:lpstr>BIOLOGICAL  DIVERSITY </vt:lpstr>
      <vt:lpstr>ADAPTATION </vt:lpstr>
      <vt:lpstr>TYPES OF ADAPTATIONS </vt:lpstr>
      <vt:lpstr>Extinction </vt:lpstr>
      <vt:lpstr> Part 2: ECOLOGY OF  TERRESTRIAL ECOSYSTEMS </vt:lpstr>
      <vt:lpstr>Terrestrial Ecosystems Latitude vs. Altitude </vt:lpstr>
      <vt:lpstr>Ecosystems:  Temperature and Climate for Terrestrial Biomes </vt:lpstr>
      <vt:lpstr>Adaptations of Plants &amp; Animals</vt:lpstr>
      <vt:lpstr>TUNDRA OF NORTH AMERICA</vt:lpstr>
      <vt:lpstr>TUNDRA OF NORTH AMERICA</vt:lpstr>
      <vt:lpstr>TUNDRA – Abiotic Factors </vt:lpstr>
      <vt:lpstr>Tundra Energy Pyramid </vt:lpstr>
      <vt:lpstr>TUNDRA  of North America </vt:lpstr>
      <vt:lpstr>Plants of the Tundra </vt:lpstr>
      <vt:lpstr>TUNDRA – Plant Adaptations</vt:lpstr>
      <vt:lpstr>Tundra Food Web </vt:lpstr>
      <vt:lpstr>        Animals of the TUNDRA</vt:lpstr>
      <vt:lpstr>TUNDRA:  Animal Adaptations</vt:lpstr>
      <vt:lpstr>Environmental Importance of the TUNDRA  </vt:lpstr>
      <vt:lpstr>TUNDRA:  Role in Earth’s Climate </vt:lpstr>
      <vt:lpstr>    TAIGA OF NORTH AMERICA</vt:lpstr>
      <vt:lpstr>Taiga or Boreal (Evergreen) forests of North America </vt:lpstr>
      <vt:lpstr>Taiga – Abiotic Factors </vt:lpstr>
      <vt:lpstr>Environmental Importance of the Taiga  </vt:lpstr>
      <vt:lpstr>Taiga - Food web </vt:lpstr>
      <vt:lpstr>Taiga: Types of Plants </vt:lpstr>
      <vt:lpstr>Taiga: Plant Adaptations </vt:lpstr>
      <vt:lpstr>Taiga:  Types of Animals </vt:lpstr>
      <vt:lpstr>Taiga:  Animal Adaptations for long cold winters and hot summers  </vt:lpstr>
      <vt:lpstr>Taiga:  Role in Earth’s Climate </vt:lpstr>
      <vt:lpstr>Forests </vt:lpstr>
      <vt:lpstr>TEMPERATE DECIDUOUS FOREST </vt:lpstr>
      <vt:lpstr>CLIMATE CHARACTERISTICS </vt:lpstr>
      <vt:lpstr>Layers of the Temperate Deciduous Forest</vt:lpstr>
      <vt:lpstr>PLANT ADAPTATIONS </vt:lpstr>
      <vt:lpstr>ANIMAL ADAPTATIONS </vt:lpstr>
      <vt:lpstr>BIODIVERSITY </vt:lpstr>
      <vt:lpstr>SPECIES DIVERSITY LEVELS </vt:lpstr>
      <vt:lpstr>PART 3 – HUMAN IMPACT ON TERRESTRIAL ECOSYSTEMS </vt:lpstr>
      <vt:lpstr>TUNDRA: Environmental Concerns </vt:lpstr>
      <vt:lpstr>Taiga: Environmental Concerns </vt:lpstr>
      <vt:lpstr>ENVIRONMENTAL CONCERNS FOR THE DECIDUOUS FOREST </vt:lpstr>
      <vt:lpstr>Deforestation </vt:lpstr>
      <vt:lpstr>Results of Deforestation </vt:lpstr>
      <vt:lpstr>Mining  - Environmental Risks</vt:lpstr>
      <vt:lpstr>MAJOR ENVIRONMENTAL ISSUES  AFFECTING TERRESTRIAL BIOME</vt:lpstr>
      <vt:lpstr>Pollution </vt:lpstr>
      <vt:lpstr>Acid Rain </vt:lpstr>
      <vt:lpstr>Greenhouse Effect </vt:lpstr>
      <vt:lpstr>Ozone Depletion </vt:lpstr>
      <vt:lpstr>Ozone Hole over Antartica </vt:lpstr>
      <vt:lpstr>Biodiversity Threats </vt:lpstr>
      <vt:lpstr>Habitat Fragmentation  &amp; Destruction</vt:lpstr>
      <vt:lpstr>INVASIVE SPECIES PROBLEMS</vt:lpstr>
      <vt:lpstr>CONSERVATION BIOLOGY </vt:lpstr>
      <vt:lpstr>CONSERVATION BIOLOGY </vt:lpstr>
      <vt:lpstr>Strategies for a Sustainable World </vt:lpstr>
      <vt:lpstr>MAINTAINING BIODIVERSITY</vt:lpstr>
      <vt:lpstr>CONTROLLING INVASIVE SPECIES</vt:lpstr>
      <vt:lpstr>INVASIVE SPECIES Control Methods </vt:lpstr>
      <vt:lpstr>RECLAMATION OF DISTURBED AREAS </vt:lpstr>
      <vt:lpstr>REINTRODUCTION OF SPECIES </vt:lpstr>
      <vt:lpstr>Nonrenewable vs. Renewable Energy 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KarenLancour</dc:creator>
  <cp:lastModifiedBy>Karen Lancour</cp:lastModifiedBy>
  <cp:revision>90</cp:revision>
  <dcterms:created xsi:type="dcterms:W3CDTF">1601-01-01T00:00:00Z</dcterms:created>
  <dcterms:modified xsi:type="dcterms:W3CDTF">2016-06-30T23:22:49Z</dcterms:modified>
</cp:coreProperties>
</file>