
<file path=[Content_Types].xml><?xml version="1.0" encoding="utf-8"?>
<Types xmlns="http://schemas.openxmlformats.org/package/2006/content-types">
  <Override PartName="/ppt/slideLayouts/slideLayout10.xml" ContentType="application/vnd.openxmlformats-officedocument.presentationml.slideLayout+xml"/>
  <Default Extension="gif" ContentType="image/gif"/>
  <Override PartName="/ppt/slides/slide69.xml" ContentType="application/vnd.openxmlformats-officedocument.presentationml.slide+xml"/>
  <Override PartName="/ppt/slides/slide14.xml" ContentType="application/vnd.openxmlformats-officedocument.presentationml.slide+xml"/>
  <Default Extension="rels" ContentType="application/vnd.openxmlformats-package.relationships+xml"/>
  <Override PartName="/ppt/slides/slide62.xml" ContentType="application/vnd.openxmlformats-officedocument.presentationml.slide+xml"/>
  <Override PartName="/ppt/slides/slide78.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77.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75.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Layouts/slideLayout2.xml" ContentType="application/vnd.openxmlformats-officedocument.presentationml.slideLayout+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74.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81.xml" ContentType="application/vnd.openxmlformats-officedocument.presentationml.slide+xml"/>
  <Override PartName="/ppt/slideLayouts/slideLayout1.xml" ContentType="application/vnd.openxmlformats-officedocument.presentationml.slideLayout+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slides/slide73.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s/slide71.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slides/slide15.xml" ContentType="application/vnd.openxmlformats-officedocument.presentationml.slide+xml"/>
  <Override PartName="/ppt/slides/slide80.xml" ContentType="application/vnd.openxmlformats-officedocument.presentationml.slide+xml"/>
  <Override PartName="/ppt/slides/slide63.xml" ContentType="application/vnd.openxmlformats-officedocument.presentationml.slide+xml"/>
  <Override PartName="/ppt/slides/slide79.xml" ContentType="application/vnd.openxmlformats-officedocument.presentationml.slide+xml"/>
  <Override PartName="/ppt/slides/slide46.xml" ContentType="application/vnd.openxmlformats-officedocument.presentationml.slide+xml"/>
  <Override PartName="/ppt/slides/slide72.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s/slide70.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307" r:id="rId2"/>
    <p:sldId id="291" r:id="rId3"/>
    <p:sldId id="292" r:id="rId4"/>
    <p:sldId id="327" r:id="rId5"/>
    <p:sldId id="328" r:id="rId6"/>
    <p:sldId id="293" r:id="rId7"/>
    <p:sldId id="290" r:id="rId8"/>
    <p:sldId id="271" r:id="rId9"/>
    <p:sldId id="257" r:id="rId10"/>
    <p:sldId id="308" r:id="rId11"/>
    <p:sldId id="256" r:id="rId12"/>
    <p:sldId id="272" r:id="rId13"/>
    <p:sldId id="309" r:id="rId14"/>
    <p:sldId id="273" r:id="rId15"/>
    <p:sldId id="258" r:id="rId16"/>
    <p:sldId id="310" r:id="rId17"/>
    <p:sldId id="311" r:id="rId18"/>
    <p:sldId id="312" r:id="rId19"/>
    <p:sldId id="294" r:id="rId20"/>
    <p:sldId id="275" r:id="rId21"/>
    <p:sldId id="313" r:id="rId22"/>
    <p:sldId id="274" r:id="rId23"/>
    <p:sldId id="296" r:id="rId24"/>
    <p:sldId id="276" r:id="rId25"/>
    <p:sldId id="329" r:id="rId26"/>
    <p:sldId id="330" r:id="rId27"/>
    <p:sldId id="295" r:id="rId28"/>
    <p:sldId id="297" r:id="rId29"/>
    <p:sldId id="331" r:id="rId30"/>
    <p:sldId id="314" r:id="rId31"/>
    <p:sldId id="259" r:id="rId32"/>
    <p:sldId id="332" r:id="rId33"/>
    <p:sldId id="315" r:id="rId34"/>
    <p:sldId id="334" r:id="rId35"/>
    <p:sldId id="277" r:id="rId36"/>
    <p:sldId id="301" r:id="rId37"/>
    <p:sldId id="278" r:id="rId38"/>
    <p:sldId id="316" r:id="rId39"/>
    <p:sldId id="335" r:id="rId40"/>
    <p:sldId id="336" r:id="rId41"/>
    <p:sldId id="337" r:id="rId42"/>
    <p:sldId id="338" r:id="rId43"/>
    <p:sldId id="339" r:id="rId44"/>
    <p:sldId id="340" r:id="rId45"/>
    <p:sldId id="341" r:id="rId46"/>
    <p:sldId id="342" r:id="rId47"/>
    <p:sldId id="317" r:id="rId48"/>
    <p:sldId id="300" r:id="rId49"/>
    <p:sldId id="279" r:id="rId50"/>
    <p:sldId id="318" r:id="rId51"/>
    <p:sldId id="260" r:id="rId52"/>
    <p:sldId id="280" r:id="rId53"/>
    <p:sldId id="343" r:id="rId54"/>
    <p:sldId id="344" r:id="rId55"/>
    <p:sldId id="319" r:id="rId56"/>
    <p:sldId id="281" r:id="rId57"/>
    <p:sldId id="304" r:id="rId58"/>
    <p:sldId id="303" r:id="rId59"/>
    <p:sldId id="282" r:id="rId60"/>
    <p:sldId id="345" r:id="rId61"/>
    <p:sldId id="320" r:id="rId62"/>
    <p:sldId id="266" r:id="rId63"/>
    <p:sldId id="321" r:id="rId64"/>
    <p:sldId id="305" r:id="rId65"/>
    <p:sldId id="285" r:id="rId66"/>
    <p:sldId id="322" r:id="rId67"/>
    <p:sldId id="306" r:id="rId68"/>
    <p:sldId id="261" r:id="rId69"/>
    <p:sldId id="286" r:id="rId70"/>
    <p:sldId id="287" r:id="rId71"/>
    <p:sldId id="288" r:id="rId72"/>
    <p:sldId id="323" r:id="rId73"/>
    <p:sldId id="302" r:id="rId74"/>
    <p:sldId id="289" r:id="rId75"/>
    <p:sldId id="262" r:id="rId76"/>
    <p:sldId id="324" r:id="rId77"/>
    <p:sldId id="263" r:id="rId78"/>
    <p:sldId id="264" r:id="rId79"/>
    <p:sldId id="325" r:id="rId80"/>
    <p:sldId id="326" r:id="rId81"/>
    <p:sldId id="265"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4080"/>
    <a:srgbClr val="400080"/>
    <a:srgbClr val="66FFCC"/>
    <a:srgbClr val="800000"/>
    <a:srgbClr val="408000"/>
    <a:srgbClr val="800040"/>
    <a:srgbClr val="008080"/>
    <a:srgbClr val="FF8000"/>
    <a:srgbClr val="000080"/>
    <a:srgbClr val="FF008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85" d="100"/>
          <a:sy n="85" d="100"/>
        </p:scale>
        <p:origin x="-152"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536"/>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CA93B2-1E34-B642-AB2A-24E1483194E0}" type="datetimeFigureOut">
              <a:rPr lang="en-US" smtClean="0"/>
              <a:pPr/>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CA93B2-1E34-B642-AB2A-24E1483194E0}" type="datetimeFigureOut">
              <a:rPr lang="en-US" smtClean="0"/>
              <a:pPr/>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CA93B2-1E34-B642-AB2A-24E1483194E0}" type="datetimeFigureOut">
              <a:rPr lang="en-US" smtClean="0"/>
              <a:pPr/>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CA93B2-1E34-B642-AB2A-24E1483194E0}" type="datetimeFigureOut">
              <a:rPr lang="en-US" smtClean="0"/>
              <a:pPr/>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CA93B2-1E34-B642-AB2A-24E1483194E0}" type="datetimeFigureOut">
              <a:rPr lang="en-US" smtClean="0"/>
              <a:pPr/>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CA93B2-1E34-B642-AB2A-24E1483194E0}" type="datetimeFigureOut">
              <a:rPr lang="en-US" smtClean="0"/>
              <a:pPr/>
              <a:t>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CA93B2-1E34-B642-AB2A-24E1483194E0}" type="datetimeFigureOut">
              <a:rPr lang="en-US" smtClean="0"/>
              <a:pPr/>
              <a:t>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CA93B2-1E34-B642-AB2A-24E1483194E0}" type="datetimeFigureOut">
              <a:rPr lang="en-US" smtClean="0"/>
              <a:pPr/>
              <a:t>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CA93B2-1E34-B642-AB2A-24E1483194E0}" type="datetimeFigureOut">
              <a:rPr lang="en-US" smtClean="0"/>
              <a:pPr/>
              <a:t>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CA93B2-1E34-B642-AB2A-24E1483194E0}" type="datetimeFigureOut">
              <a:rPr lang="en-US" smtClean="0"/>
              <a:pPr/>
              <a:t>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CA93B2-1E34-B642-AB2A-24E1483194E0}" type="datetimeFigureOut">
              <a:rPr lang="en-US" smtClean="0"/>
              <a:pPr/>
              <a:t>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5035D-038B-5C4B-A13C-94C9A322AF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A93B2-1E34-B642-AB2A-24E1483194E0}" type="datetimeFigureOut">
              <a:rPr lang="en-US" smtClean="0"/>
              <a:pPr/>
              <a:t>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5035D-038B-5C4B-A13C-94C9A322AF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hyperlink" Target="http://www.kalkaskacounty.net/planningeduc0090.asp"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hyperlink" Target="http://www.epa.gov/oecaagct/ag101/porkmanure.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 Id="rId3"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1" name="Picture 9" descr="Z:\sumanas\friedland1e\jpegs\ch14\figure_14_00.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25204" y="0"/>
            <a:ext cx="5985123" cy="62686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5362" name="Rectangle 6"/>
          <p:cNvSpPr>
            <a:spLocks noChangeArrowheads="1"/>
          </p:cNvSpPr>
          <p:nvPr/>
        </p:nvSpPr>
        <p:spPr bwMode="auto">
          <a:xfrm>
            <a:off x="0" y="5518547"/>
            <a:ext cx="9144000" cy="1339453"/>
          </a:xfrm>
          <a:prstGeom prst="rect">
            <a:avLst/>
          </a:prstGeom>
          <a:solidFill>
            <a:srgbClr val="CC66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35717" tIns="35717" rIns="35717" bIns="35717"/>
          <a:lstStyle/>
          <a:p>
            <a:r>
              <a:rPr lang="en-US" sz="3400" b="1">
                <a:latin typeface="Book Antiqua" charset="0"/>
              </a:rPr>
              <a:t>Chapter 14</a:t>
            </a:r>
          </a:p>
          <a:p>
            <a:r>
              <a:rPr lang="en-US" sz="3400" b="1">
                <a:latin typeface="Book Antiqua" charset="0"/>
              </a:rPr>
              <a:t>Water Pollution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168990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a:lstStyle/>
          <a:p>
            <a:pPr eaLnBrk="1" hangingPunct="1"/>
            <a:r>
              <a:rPr lang="en-US" sz="3400" b="1" dirty="0">
                <a:latin typeface="Book Antiqua" charset="0"/>
              </a:rPr>
              <a:t>Water Pollution</a:t>
            </a:r>
          </a:p>
        </p:txBody>
      </p:sp>
      <p:sp>
        <p:nvSpPr>
          <p:cNvPr id="16386" name="Rectangle 2"/>
          <p:cNvSpPr>
            <a:spLocks noGrp="1" noChangeArrowheads="1"/>
          </p:cNvSpPr>
          <p:nvPr>
            <p:ph type="body" idx="1"/>
          </p:nvPr>
        </p:nvSpPr>
        <p:spPr>
          <a:xfrm>
            <a:off x="446484" y="1500188"/>
            <a:ext cx="8322469" cy="4625578"/>
          </a:xfrm>
        </p:spPr>
        <p:txBody>
          <a:bodyPr>
            <a:noAutofit/>
          </a:bodyPr>
          <a:lstStyle/>
          <a:p>
            <a:pPr marL="625056">
              <a:buClr>
                <a:schemeClr val="tx1"/>
              </a:buClr>
              <a:buSzPct val="70000"/>
              <a:buFont typeface="Wingdings 2" charset="0"/>
              <a:buChar char="©"/>
            </a:pPr>
            <a:r>
              <a:rPr lang="en-US" sz="2800" dirty="0">
                <a:solidFill>
                  <a:srgbClr val="FF0000"/>
                </a:solidFill>
                <a:latin typeface="Book Antiqua" charset="0"/>
              </a:rPr>
              <a:t>Water pollution</a:t>
            </a:r>
            <a:r>
              <a:rPr lang="en-US" sz="2800" dirty="0">
                <a:solidFill>
                  <a:srgbClr val="000000"/>
                </a:solidFill>
                <a:latin typeface="Book Antiqua" charset="0"/>
              </a:rPr>
              <a:t>- the contamination of streams, rivers, lakes, oceans, or groundwater with substances produced through human activities and that negatively affect organisms</a:t>
            </a:r>
            <a:r>
              <a:rPr lang="en-US" sz="2800" dirty="0" smtClean="0">
                <a:solidFill>
                  <a:srgbClr val="000000"/>
                </a:solidFill>
                <a:latin typeface="Book Antiqua" charset="0"/>
              </a:rPr>
              <a:t>.</a:t>
            </a:r>
          </a:p>
          <a:p>
            <a:pPr marL="282156" indent="0">
              <a:buClr>
                <a:schemeClr val="tx1"/>
              </a:buClr>
              <a:buSzPct val="70000"/>
              <a:buNone/>
            </a:pPr>
            <a:endParaRPr lang="en-US" sz="2800" dirty="0">
              <a:solidFill>
                <a:srgbClr val="000000"/>
              </a:solidFill>
              <a:latin typeface="Book Antiqua" charset="0"/>
            </a:endParaRPr>
          </a:p>
          <a:p>
            <a:pPr marL="625056">
              <a:buClr>
                <a:schemeClr val="tx1"/>
              </a:buClr>
              <a:buSzPct val="70000"/>
              <a:buFont typeface="Wingdings 2" charset="0"/>
              <a:buChar char="©"/>
            </a:pPr>
            <a:r>
              <a:rPr lang="en-US" sz="2800" dirty="0">
                <a:solidFill>
                  <a:srgbClr val="FF0000"/>
                </a:solidFill>
                <a:latin typeface="Book Antiqua" charset="0"/>
              </a:rPr>
              <a:t>Point sources</a:t>
            </a:r>
            <a:r>
              <a:rPr lang="en-US" sz="2800" dirty="0">
                <a:solidFill>
                  <a:srgbClr val="000000"/>
                </a:solidFill>
                <a:latin typeface="Book Antiqua" charset="0"/>
              </a:rPr>
              <a:t>- distinct locations that pump waste into a waterway</a:t>
            </a:r>
            <a:r>
              <a:rPr lang="en-US" sz="2800" dirty="0" smtClean="0">
                <a:solidFill>
                  <a:srgbClr val="000000"/>
                </a:solidFill>
                <a:latin typeface="Book Antiqua" charset="0"/>
              </a:rPr>
              <a:t>.</a:t>
            </a:r>
          </a:p>
          <a:p>
            <a:pPr marL="282156" indent="0">
              <a:buClr>
                <a:schemeClr val="tx1"/>
              </a:buClr>
              <a:buSzPct val="70000"/>
              <a:buNone/>
            </a:pPr>
            <a:endParaRPr lang="en-US" sz="2800" dirty="0">
              <a:solidFill>
                <a:srgbClr val="000000"/>
              </a:solidFill>
              <a:latin typeface="Book Antiqua" charset="0"/>
            </a:endParaRPr>
          </a:p>
          <a:p>
            <a:pPr marL="625056">
              <a:buClr>
                <a:schemeClr val="tx1"/>
              </a:buClr>
              <a:buSzPct val="70000"/>
              <a:buFont typeface="Wingdings 2" charset="0"/>
              <a:buChar char="©"/>
            </a:pPr>
            <a:r>
              <a:rPr lang="en-US" sz="2800" dirty="0">
                <a:solidFill>
                  <a:srgbClr val="FF0000"/>
                </a:solidFill>
                <a:latin typeface="Book Antiqua" charset="0"/>
              </a:rPr>
              <a:t>Nonpoint sources</a:t>
            </a:r>
            <a:r>
              <a:rPr lang="en-US" sz="2800" dirty="0">
                <a:solidFill>
                  <a:srgbClr val="000000"/>
                </a:solidFill>
                <a:latin typeface="Book Antiqua" charset="0"/>
              </a:rPr>
              <a:t>- diffuse areas such as an entire farming region that pollutes a waterway.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798496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080798"/>
          </a:xfrm>
        </p:spPr>
        <p:txBody>
          <a:bodyPr/>
          <a:lstStyle/>
          <a:p>
            <a:r>
              <a:rPr lang="en-US" dirty="0" smtClean="0"/>
              <a:t>Water Pollution</a:t>
            </a:r>
            <a:endParaRPr lang="en-US" dirty="0"/>
          </a:p>
        </p:txBody>
      </p:sp>
      <p:sp>
        <p:nvSpPr>
          <p:cNvPr id="3" name="Subtitle 2"/>
          <p:cNvSpPr>
            <a:spLocks noGrp="1"/>
          </p:cNvSpPr>
          <p:nvPr>
            <p:ph type="subTitle" idx="1"/>
          </p:nvPr>
        </p:nvSpPr>
        <p:spPr>
          <a:xfrm>
            <a:off x="391837" y="1391527"/>
            <a:ext cx="8404238" cy="5160809"/>
          </a:xfrm>
        </p:spPr>
        <p:txBody>
          <a:bodyPr>
            <a:normAutofit fontScale="85000" lnSpcReduction="10000"/>
          </a:bodyPr>
          <a:lstStyle/>
          <a:p>
            <a:pPr marL="571500" indent="-571500">
              <a:buAutoNum type="romanUcPeriod"/>
            </a:pPr>
            <a:r>
              <a:rPr lang="en-US" dirty="0" smtClean="0">
                <a:solidFill>
                  <a:schemeClr val="tx1"/>
                </a:solidFill>
              </a:rPr>
              <a:t>Pollution can come from specific sites or broad areas</a:t>
            </a:r>
          </a:p>
          <a:p>
            <a:pPr marL="571500" indent="-571500">
              <a:buAutoNum type="romanUcPeriod"/>
            </a:pPr>
            <a:r>
              <a:rPr lang="en-US" dirty="0" smtClean="0">
                <a:solidFill>
                  <a:schemeClr val="tx1"/>
                </a:solidFill>
              </a:rPr>
              <a:t>Human wastewater is a common pollutant</a:t>
            </a:r>
          </a:p>
          <a:p>
            <a:pPr marL="571500" indent="-571500"/>
            <a:r>
              <a:rPr lang="en-US" dirty="0" smtClean="0">
                <a:solidFill>
                  <a:schemeClr val="tx1"/>
                </a:solidFill>
              </a:rPr>
              <a:t>III. We have technologies to treat wastewater from humans and livestock</a:t>
            </a:r>
          </a:p>
          <a:p>
            <a:pPr marL="571500" indent="-571500"/>
            <a:r>
              <a:rPr lang="en-US" dirty="0" smtClean="0">
                <a:solidFill>
                  <a:schemeClr val="tx1"/>
                </a:solidFill>
              </a:rPr>
              <a:t>IV. Heavy metals and other substances can pose serious threats to human health and the environment</a:t>
            </a:r>
          </a:p>
          <a:p>
            <a:pPr marL="571500" indent="-571500"/>
            <a:r>
              <a:rPr lang="en-US" dirty="0" smtClean="0">
                <a:solidFill>
                  <a:schemeClr val="tx1"/>
                </a:solidFill>
              </a:rPr>
              <a:t>V. Oil pollution can have catastrophic environmental impacts</a:t>
            </a:r>
          </a:p>
          <a:p>
            <a:pPr marL="571500" indent="-571500">
              <a:buAutoNum type="romanUcPeriod" startAt="6"/>
            </a:pPr>
            <a:r>
              <a:rPr lang="en-US" dirty="0" smtClean="0">
                <a:solidFill>
                  <a:schemeClr val="tx1"/>
                </a:solidFill>
              </a:rPr>
              <a:t>Not all water pollutants are chemicals</a:t>
            </a:r>
          </a:p>
          <a:p>
            <a:pPr marL="571500" indent="-571500">
              <a:buAutoNum type="romanUcPeriod" startAt="6"/>
            </a:pPr>
            <a:r>
              <a:rPr lang="en-US" dirty="0" smtClean="0">
                <a:solidFill>
                  <a:schemeClr val="tx1"/>
                </a:solidFill>
              </a:rPr>
              <a:t>A nation’s water quality is a reflection of the nations water laws and their enforcement</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Point Source vs. Nonpoint Source</a:t>
            </a:r>
            <a:br>
              <a:rPr lang="en-US" dirty="0" smtClean="0"/>
            </a:br>
            <a:r>
              <a:rPr lang="en-US" dirty="0" smtClean="0"/>
              <a:t/>
            </a:r>
            <a:br>
              <a:rPr lang="en-US" dirty="0" smtClean="0"/>
            </a:br>
            <a:endParaRPr lang="en-US" dirty="0"/>
          </a:p>
        </p:txBody>
      </p:sp>
      <p:pic>
        <p:nvPicPr>
          <p:cNvPr id="5" name="Picture 4"/>
          <p:cNvPicPr>
            <a:picLocks noChangeAspect="1"/>
          </p:cNvPicPr>
          <p:nvPr/>
        </p:nvPicPr>
        <p:blipFill>
          <a:blip r:embed="rId2"/>
          <a:stretch>
            <a:fillRect/>
          </a:stretch>
        </p:blipFill>
        <p:spPr>
          <a:xfrm>
            <a:off x="457200" y="1678517"/>
            <a:ext cx="8229600" cy="465272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09" name="Picture 4" descr="Z:\sumanas\friedland1e\jpegs\ch14\figure_14_01a.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2172" y="214313"/>
            <a:ext cx="3536156" cy="572727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410" name="Picture 5" descr="Z:\sumanas\friedland1e\jpegs\ch14\figure_14_01b.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46202" y="1982391"/>
            <a:ext cx="5597798" cy="463785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extBox 1"/>
          <p:cNvSpPr txBox="1"/>
          <p:nvPr/>
        </p:nvSpPr>
        <p:spPr>
          <a:xfrm>
            <a:off x="4288982" y="423305"/>
            <a:ext cx="4491467" cy="1323439"/>
          </a:xfrm>
          <a:prstGeom prst="rect">
            <a:avLst/>
          </a:prstGeom>
          <a:noFill/>
        </p:spPr>
        <p:txBody>
          <a:bodyPr wrap="square" rtlCol="0">
            <a:spAutoFit/>
          </a:bodyPr>
          <a:lstStyle/>
          <a:p>
            <a:r>
              <a:rPr lang="en-US" sz="4000" dirty="0" smtClean="0"/>
              <a:t>“Effluent” – entering a water</a:t>
            </a:r>
            <a:endParaRPr lang="en-US" sz="4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940912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PS </a:t>
            </a:r>
            <a:r>
              <a:rPr lang="en-US" dirty="0" err="1" smtClean="0"/>
              <a:t>v</a:t>
            </a:r>
            <a:r>
              <a:rPr lang="en-US" dirty="0" smtClean="0"/>
              <a:t> NPS?</a:t>
            </a:r>
            <a:endParaRPr lang="en-US" dirty="0"/>
          </a:p>
        </p:txBody>
      </p:sp>
      <p:pic>
        <p:nvPicPr>
          <p:cNvPr id="4" name="Picture 3"/>
          <p:cNvPicPr>
            <a:picLocks noChangeAspect="1"/>
          </p:cNvPicPr>
          <p:nvPr/>
        </p:nvPicPr>
        <p:blipFill>
          <a:blip r:embed="rId2"/>
          <a:stretch>
            <a:fillRect/>
          </a:stretch>
        </p:blipFill>
        <p:spPr>
          <a:xfrm>
            <a:off x="457200" y="912586"/>
            <a:ext cx="4419600" cy="2961132"/>
          </a:xfrm>
          <a:prstGeom prst="rect">
            <a:avLst/>
          </a:prstGeom>
        </p:spPr>
      </p:pic>
      <p:pic>
        <p:nvPicPr>
          <p:cNvPr id="6" name="Picture 5"/>
          <p:cNvPicPr>
            <a:picLocks noChangeAspect="1"/>
          </p:cNvPicPr>
          <p:nvPr/>
        </p:nvPicPr>
        <p:blipFill>
          <a:blip r:embed="rId3"/>
          <a:stretch>
            <a:fillRect/>
          </a:stretch>
        </p:blipFill>
        <p:spPr>
          <a:xfrm>
            <a:off x="4876800" y="1016218"/>
            <a:ext cx="3810000" cy="2857500"/>
          </a:xfrm>
          <a:prstGeom prst="rect">
            <a:avLst/>
          </a:prstGeom>
        </p:spPr>
      </p:pic>
      <p:pic>
        <p:nvPicPr>
          <p:cNvPr id="7" name="Picture 6"/>
          <p:cNvPicPr>
            <a:picLocks noChangeAspect="1"/>
          </p:cNvPicPr>
          <p:nvPr/>
        </p:nvPicPr>
        <p:blipFill>
          <a:blip r:embed="rId4"/>
          <a:stretch>
            <a:fillRect/>
          </a:stretch>
        </p:blipFill>
        <p:spPr>
          <a:xfrm>
            <a:off x="5484868" y="3574411"/>
            <a:ext cx="3201932" cy="3069308"/>
          </a:xfrm>
          <a:prstGeom prst="rect">
            <a:avLst/>
          </a:prstGeom>
        </p:spPr>
      </p:pic>
      <p:pic>
        <p:nvPicPr>
          <p:cNvPr id="9" name="Picture 8"/>
          <p:cNvPicPr>
            <a:picLocks noChangeAspect="1"/>
          </p:cNvPicPr>
          <p:nvPr/>
        </p:nvPicPr>
        <p:blipFill>
          <a:blip r:embed="rId5"/>
          <a:stretch>
            <a:fillRect/>
          </a:stretch>
        </p:blipFill>
        <p:spPr>
          <a:xfrm>
            <a:off x="466097" y="3297872"/>
            <a:ext cx="5018771" cy="334584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lstStyle/>
          <a:p>
            <a:r>
              <a:rPr lang="en-US" dirty="0" smtClean="0">
                <a:solidFill>
                  <a:srgbClr val="FF0080"/>
                </a:solidFill>
              </a:rPr>
              <a:t>II. Human wastewater is a common pollutant</a:t>
            </a:r>
            <a:endParaRPr lang="en-US" dirty="0">
              <a:solidFill>
                <a:srgbClr val="FF0080"/>
              </a:solidFill>
            </a:endParaRPr>
          </a:p>
        </p:txBody>
      </p:sp>
      <p:sp>
        <p:nvSpPr>
          <p:cNvPr id="3" name="Subtitle 2"/>
          <p:cNvSpPr>
            <a:spLocks noGrp="1"/>
          </p:cNvSpPr>
          <p:nvPr>
            <p:ph type="subTitle" idx="1"/>
          </p:nvPr>
        </p:nvSpPr>
        <p:spPr>
          <a:xfrm>
            <a:off x="685799" y="2738251"/>
            <a:ext cx="7544831" cy="3414567"/>
          </a:xfrm>
        </p:spPr>
        <p:txBody>
          <a:bodyPr/>
          <a:lstStyle/>
          <a:p>
            <a:r>
              <a:rPr lang="en-US" dirty="0" smtClean="0">
                <a:solidFill>
                  <a:srgbClr val="000000"/>
                </a:solidFill>
              </a:rPr>
              <a:t>Oxygen Demand</a:t>
            </a:r>
          </a:p>
          <a:p>
            <a:endParaRPr lang="en-US" dirty="0" smtClean="0">
              <a:solidFill>
                <a:srgbClr val="000000"/>
              </a:solidFill>
            </a:endParaRPr>
          </a:p>
          <a:p>
            <a:r>
              <a:rPr lang="en-US" dirty="0" smtClean="0">
                <a:solidFill>
                  <a:srgbClr val="000000"/>
                </a:solidFill>
              </a:rPr>
              <a:t>Nutrient Release</a:t>
            </a:r>
          </a:p>
          <a:p>
            <a:endParaRPr lang="en-US" dirty="0" smtClean="0">
              <a:solidFill>
                <a:srgbClr val="000000"/>
              </a:solidFill>
            </a:endParaRPr>
          </a:p>
          <a:p>
            <a:r>
              <a:rPr lang="en-US" dirty="0" smtClean="0">
                <a:solidFill>
                  <a:srgbClr val="000000"/>
                </a:solidFill>
              </a:rPr>
              <a:t>Disease-causing organisms (pathogens)</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875109" y="0"/>
            <a:ext cx="7358063" cy="1250156"/>
          </a:xfrm>
        </p:spPr>
        <p:txBody>
          <a:bodyPr/>
          <a:lstStyle/>
          <a:p>
            <a:pPr eaLnBrk="1" hangingPunct="1"/>
            <a:r>
              <a:rPr lang="en-US" sz="3400" b="1">
                <a:latin typeface="Book Antiqua" charset="0"/>
              </a:rPr>
              <a:t>Human Wastewater</a:t>
            </a:r>
          </a:p>
        </p:txBody>
      </p:sp>
      <p:sp>
        <p:nvSpPr>
          <p:cNvPr id="18434" name="Rectangle 2"/>
          <p:cNvSpPr>
            <a:spLocks noGrp="1" noChangeArrowheads="1"/>
          </p:cNvSpPr>
          <p:nvPr>
            <p:ph type="body" idx="1"/>
          </p:nvPr>
        </p:nvSpPr>
        <p:spPr>
          <a:xfrm>
            <a:off x="767953" y="1017984"/>
            <a:ext cx="7358063" cy="1714500"/>
          </a:xfrm>
        </p:spPr>
        <p:txBody>
          <a:bodyPr/>
          <a:lstStyle/>
          <a:p>
            <a:pPr marL="625056">
              <a:buClr>
                <a:schemeClr val="tx1"/>
              </a:buClr>
              <a:buSzPct val="70000"/>
              <a:buFont typeface="Wingdings 2" charset="0"/>
              <a:buChar char="©"/>
            </a:pPr>
            <a:r>
              <a:rPr lang="en-US" sz="2200" dirty="0">
                <a:solidFill>
                  <a:srgbClr val="000000"/>
                </a:solidFill>
                <a:latin typeface="Book Antiqua" charset="0"/>
              </a:rPr>
              <a:t>Water produced by human activities such as human sewage from toilets and gray water from bathing and washing clothes or dishes.  </a:t>
            </a:r>
          </a:p>
        </p:txBody>
      </p:sp>
      <p:pic>
        <p:nvPicPr>
          <p:cNvPr id="18435" name="Picture 6" descr="Z:\sumanas\friedland1e\jpegs\ch14\figure_14_02.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71625" y="2550542"/>
            <a:ext cx="6000750" cy="430745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814382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67891"/>
            <a:ext cx="9144000" cy="2196703"/>
          </a:xfrm>
        </p:spPr>
        <p:txBody>
          <a:bodyPr/>
          <a:lstStyle/>
          <a:p>
            <a:pPr eaLnBrk="1" hangingPunct="1"/>
            <a:r>
              <a:rPr lang="en-US" sz="3100" b="1">
                <a:latin typeface="Book Antiqua" charset="0"/>
              </a:rPr>
              <a:t>Three reasons scientists are concerned about human wastewater:</a:t>
            </a:r>
          </a:p>
        </p:txBody>
      </p:sp>
      <p:sp>
        <p:nvSpPr>
          <p:cNvPr id="19458" name="Rectangle 2"/>
          <p:cNvSpPr>
            <a:spLocks noGrp="1" noChangeArrowheads="1"/>
          </p:cNvSpPr>
          <p:nvPr>
            <p:ph type="body" idx="1"/>
          </p:nvPr>
        </p:nvSpPr>
        <p:spPr>
          <a:xfrm>
            <a:off x="199791" y="1419820"/>
            <a:ext cx="8548195" cy="4018359"/>
          </a:xfrm>
        </p:spPr>
        <p:txBody>
          <a:bodyPr>
            <a:noAutofit/>
          </a:bodyPr>
          <a:lstStyle/>
          <a:p>
            <a:pPr marL="625056">
              <a:buClr>
                <a:schemeClr val="tx1"/>
              </a:buClr>
              <a:buSzPct val="80000"/>
              <a:buFont typeface="Wingdings 2" charset="0"/>
              <a:buChar char="©"/>
            </a:pPr>
            <a:r>
              <a:rPr lang="en-US" sz="3600" dirty="0">
                <a:solidFill>
                  <a:srgbClr val="000000"/>
                </a:solidFill>
                <a:latin typeface="Book Antiqua" charset="0"/>
              </a:rPr>
              <a:t>Oxygen-demanding wastes like bacteria that put a large demand for oxygen in the water</a:t>
            </a:r>
          </a:p>
          <a:p>
            <a:pPr marL="625056">
              <a:buClr>
                <a:schemeClr val="tx1"/>
              </a:buClr>
              <a:buSzPct val="80000"/>
              <a:buFont typeface="Wingdings 2" charset="0"/>
              <a:buChar char="©"/>
            </a:pPr>
            <a:r>
              <a:rPr lang="en-US" sz="3600" dirty="0">
                <a:solidFill>
                  <a:srgbClr val="000000"/>
                </a:solidFill>
                <a:latin typeface="Book Antiqua" charset="0"/>
              </a:rPr>
              <a:t>Nutrients that are released from wastewater decomposition can make the water more fertile causing eutrophication</a:t>
            </a:r>
          </a:p>
          <a:p>
            <a:pPr marL="625056">
              <a:buClr>
                <a:schemeClr val="tx1"/>
              </a:buClr>
              <a:buSzPct val="80000"/>
              <a:buFont typeface="Wingdings 2" charset="0"/>
              <a:buChar char="©"/>
            </a:pPr>
            <a:r>
              <a:rPr lang="en-US" sz="3600" dirty="0">
                <a:solidFill>
                  <a:srgbClr val="000000"/>
                </a:solidFill>
                <a:latin typeface="Book Antiqua" charset="0"/>
              </a:rPr>
              <a:t>Wastewater can carry a wide variety of disease-causing organisms.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372678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928687" y="375047"/>
            <a:ext cx="7358063" cy="1303734"/>
          </a:xfrm>
        </p:spPr>
        <p:txBody>
          <a:bodyPr/>
          <a:lstStyle/>
          <a:p>
            <a:pPr eaLnBrk="1" hangingPunct="1"/>
            <a:r>
              <a:rPr lang="en-US" sz="3400" b="1" dirty="0" smtClean="0">
                <a:latin typeface="Book Antiqua" charset="0"/>
              </a:rPr>
              <a:t>Biochemical </a:t>
            </a:r>
            <a:r>
              <a:rPr lang="en-US" sz="3400" b="1" dirty="0">
                <a:latin typeface="Book Antiqua" charset="0"/>
              </a:rPr>
              <a:t>Oxygen Demand (BOD)</a:t>
            </a:r>
          </a:p>
        </p:txBody>
      </p:sp>
      <p:sp>
        <p:nvSpPr>
          <p:cNvPr id="20482" name="Rectangle 2"/>
          <p:cNvSpPr>
            <a:spLocks noGrp="1" noChangeArrowheads="1"/>
          </p:cNvSpPr>
          <p:nvPr>
            <p:ph type="body" idx="1"/>
          </p:nvPr>
        </p:nvSpPr>
        <p:spPr>
          <a:xfrm>
            <a:off x="256874" y="1678781"/>
            <a:ext cx="8519653" cy="3018234"/>
          </a:xfrm>
        </p:spPr>
        <p:txBody>
          <a:bodyPr>
            <a:noAutofit/>
          </a:bodyPr>
          <a:lstStyle/>
          <a:p>
            <a:pPr marL="625056">
              <a:buClr>
                <a:schemeClr val="tx1"/>
              </a:buClr>
              <a:buSzPct val="80000"/>
              <a:buFont typeface="Wingdings 2" charset="0"/>
              <a:buChar char="©"/>
            </a:pPr>
            <a:r>
              <a:rPr lang="en-US" dirty="0" smtClean="0">
                <a:solidFill>
                  <a:srgbClr val="000000"/>
                </a:solidFill>
                <a:latin typeface="Book Antiqua" charset="0"/>
              </a:rPr>
              <a:t>Oxygen-demanding waste – is organic matter that enters a body of water and feeds the growth of the microbes that are decomposing.</a:t>
            </a:r>
          </a:p>
          <a:p>
            <a:pPr marL="625056">
              <a:buClr>
                <a:schemeClr val="tx1"/>
              </a:buClr>
              <a:buSzPct val="80000"/>
              <a:buFont typeface="Wingdings 2" charset="0"/>
              <a:buChar char="©"/>
            </a:pPr>
            <a:r>
              <a:rPr lang="en-US" dirty="0" smtClean="0">
                <a:solidFill>
                  <a:srgbClr val="000000"/>
                </a:solidFill>
                <a:latin typeface="Book Antiqua" charset="0"/>
              </a:rPr>
              <a:t>BOD</a:t>
            </a:r>
            <a:r>
              <a:rPr lang="en-US" dirty="0">
                <a:solidFill>
                  <a:srgbClr val="000000"/>
                </a:solidFill>
                <a:latin typeface="Book Antiqua" charset="0"/>
              </a:rPr>
              <a:t>- the amount of oxygen a quantity of water uses over a period of time at a specific temperature.  </a:t>
            </a:r>
          </a:p>
          <a:p>
            <a:pPr marL="625056">
              <a:buClr>
                <a:schemeClr val="tx1"/>
              </a:buClr>
              <a:buSzPct val="80000"/>
              <a:buFont typeface="Wingdings 2" charset="0"/>
              <a:buChar char="©"/>
            </a:pPr>
            <a:r>
              <a:rPr lang="en-US" dirty="0">
                <a:solidFill>
                  <a:srgbClr val="000000"/>
                </a:solidFill>
                <a:latin typeface="Book Antiqua" charset="0"/>
              </a:rPr>
              <a:t>Lower BOD values indicate the water is less polluted and higher BOD values indicate it is more polluted by wastewater.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259407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Oxygen Demand</a:t>
            </a:r>
            <a:endParaRPr lang="en-US" dirty="0"/>
          </a:p>
        </p:txBody>
      </p:sp>
      <p:pic>
        <p:nvPicPr>
          <p:cNvPr id="3" name="Picture 2"/>
          <p:cNvPicPr>
            <a:picLocks noChangeAspect="1"/>
          </p:cNvPicPr>
          <p:nvPr/>
        </p:nvPicPr>
        <p:blipFill>
          <a:blip r:embed="rId2"/>
          <a:stretch>
            <a:fillRect/>
          </a:stretch>
        </p:blipFill>
        <p:spPr>
          <a:xfrm>
            <a:off x="1598346" y="1646132"/>
            <a:ext cx="6007100" cy="48895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hat_is_a_Watershed_rockingham-nc.gif"/>
          <p:cNvPicPr>
            <a:picLocks noChangeAspect="1"/>
          </p:cNvPicPr>
          <p:nvPr/>
        </p:nvPicPr>
        <p:blipFill>
          <a:blip r:embed="rId2"/>
          <a:srcRect l="-32642" r="-32642"/>
          <a:stretch>
            <a:fillRect/>
          </a:stretch>
        </p:blipFill>
        <p:spPr>
          <a:xfrm>
            <a:off x="0" y="340770"/>
            <a:ext cx="9022167" cy="612616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Nutrient Release</a:t>
            </a:r>
            <a:br>
              <a:rPr lang="en-US" dirty="0" smtClean="0"/>
            </a:br>
            <a:endParaRPr lang="en-US" dirty="0"/>
          </a:p>
        </p:txBody>
      </p:sp>
      <p:pic>
        <p:nvPicPr>
          <p:cNvPr id="3" name="Picture 2"/>
          <p:cNvPicPr>
            <a:picLocks noChangeAspect="1"/>
          </p:cNvPicPr>
          <p:nvPr/>
        </p:nvPicPr>
        <p:blipFill>
          <a:blip r:embed="rId2"/>
          <a:stretch>
            <a:fillRect/>
          </a:stretch>
        </p:blipFill>
        <p:spPr>
          <a:xfrm>
            <a:off x="0" y="1149584"/>
            <a:ext cx="3810000" cy="2946400"/>
          </a:xfrm>
          <a:prstGeom prst="rect">
            <a:avLst/>
          </a:prstGeom>
        </p:spPr>
      </p:pic>
      <p:pic>
        <p:nvPicPr>
          <p:cNvPr id="4" name="Picture 3"/>
          <p:cNvPicPr>
            <a:picLocks noChangeAspect="1"/>
          </p:cNvPicPr>
          <p:nvPr/>
        </p:nvPicPr>
        <p:blipFill>
          <a:blip r:embed="rId3"/>
          <a:stretch>
            <a:fillRect/>
          </a:stretch>
        </p:blipFill>
        <p:spPr>
          <a:xfrm>
            <a:off x="4580068" y="836033"/>
            <a:ext cx="4563932" cy="3259951"/>
          </a:xfrm>
          <a:prstGeom prst="rect">
            <a:avLst/>
          </a:prstGeom>
        </p:spPr>
      </p:pic>
      <p:pic>
        <p:nvPicPr>
          <p:cNvPr id="5" name="Picture 4"/>
          <p:cNvPicPr>
            <a:picLocks noChangeAspect="1"/>
          </p:cNvPicPr>
          <p:nvPr/>
        </p:nvPicPr>
        <p:blipFill>
          <a:blip r:embed="rId4"/>
          <a:stretch>
            <a:fillRect/>
          </a:stretch>
        </p:blipFill>
        <p:spPr>
          <a:xfrm>
            <a:off x="0" y="3670300"/>
            <a:ext cx="5080000" cy="31877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821531" y="0"/>
            <a:ext cx="7358063" cy="1000125"/>
          </a:xfrm>
        </p:spPr>
        <p:txBody>
          <a:bodyPr/>
          <a:lstStyle/>
          <a:p>
            <a:pPr eaLnBrk="1" hangingPunct="1"/>
            <a:r>
              <a:rPr lang="en-US" sz="3100" b="1" dirty="0" err="1">
                <a:latin typeface="Book Antiqua" charset="0"/>
              </a:rPr>
              <a:t>Eutrophication</a:t>
            </a:r>
            <a:endParaRPr lang="en-US" sz="3100" b="1" dirty="0">
              <a:latin typeface="Book Antiqua" charset="0"/>
            </a:endParaRPr>
          </a:p>
        </p:txBody>
      </p:sp>
      <p:sp>
        <p:nvSpPr>
          <p:cNvPr id="21506" name="Rectangle 2"/>
          <p:cNvSpPr>
            <a:spLocks noGrp="1" noChangeArrowheads="1"/>
          </p:cNvSpPr>
          <p:nvPr>
            <p:ph type="body" idx="1"/>
          </p:nvPr>
        </p:nvSpPr>
        <p:spPr>
          <a:xfrm>
            <a:off x="271145" y="1000125"/>
            <a:ext cx="8562466" cy="4805939"/>
          </a:xfrm>
        </p:spPr>
        <p:txBody>
          <a:bodyPr>
            <a:noAutofit/>
          </a:bodyPr>
          <a:lstStyle/>
          <a:p>
            <a:pPr marL="625056">
              <a:buClr>
                <a:schemeClr val="tx1"/>
              </a:buClr>
              <a:buSzPct val="80000"/>
              <a:buFont typeface="Wingdings 2" charset="0"/>
              <a:buChar char="©"/>
            </a:pPr>
            <a:r>
              <a:rPr lang="en-US" dirty="0">
                <a:solidFill>
                  <a:schemeClr val="accent2">
                    <a:lumMod val="75000"/>
                  </a:schemeClr>
                </a:solidFill>
                <a:latin typeface="Book Antiqua" charset="0"/>
              </a:rPr>
              <a:t>Eutrophication</a:t>
            </a:r>
            <a:r>
              <a:rPr lang="en-US" dirty="0">
                <a:solidFill>
                  <a:srgbClr val="000000"/>
                </a:solidFill>
                <a:latin typeface="Book Antiqua" charset="0"/>
              </a:rPr>
              <a:t> is an abundance of fertility to a body of water.  </a:t>
            </a:r>
            <a:endParaRPr lang="en-US" dirty="0" smtClean="0">
              <a:solidFill>
                <a:srgbClr val="000000"/>
              </a:solidFill>
              <a:latin typeface="Book Antiqua" charset="0"/>
            </a:endParaRPr>
          </a:p>
          <a:p>
            <a:pPr marL="625056">
              <a:buClr>
                <a:schemeClr val="tx1"/>
              </a:buClr>
              <a:buSzPct val="80000"/>
              <a:buFont typeface="Wingdings 2" charset="0"/>
              <a:buChar char="©"/>
            </a:pPr>
            <a:r>
              <a:rPr lang="en-US" dirty="0" smtClean="0">
                <a:solidFill>
                  <a:srgbClr val="000000"/>
                </a:solidFill>
                <a:latin typeface="Book Antiqua" charset="0"/>
              </a:rPr>
              <a:t>Caused by </a:t>
            </a:r>
            <a:r>
              <a:rPr lang="en-US" dirty="0">
                <a:solidFill>
                  <a:srgbClr val="000000"/>
                </a:solidFill>
                <a:latin typeface="Book Antiqua" charset="0"/>
              </a:rPr>
              <a:t>an increase in nutrients, such as fertilizers.</a:t>
            </a:r>
            <a:endParaRPr lang="en-US" dirty="0" smtClean="0">
              <a:solidFill>
                <a:srgbClr val="000000"/>
              </a:solidFill>
              <a:latin typeface="Book Antiqua" charset="0"/>
            </a:endParaRPr>
          </a:p>
          <a:p>
            <a:pPr marL="625056">
              <a:buClr>
                <a:schemeClr val="tx1"/>
              </a:buClr>
              <a:buSzPct val="80000"/>
              <a:buFont typeface="Wingdings 2" charset="0"/>
              <a:buChar char="©"/>
            </a:pPr>
            <a:r>
              <a:rPr lang="en-US" dirty="0" smtClean="0">
                <a:solidFill>
                  <a:srgbClr val="000000"/>
                </a:solidFill>
                <a:latin typeface="Book Antiqua" charset="0"/>
              </a:rPr>
              <a:t>Causes </a:t>
            </a:r>
            <a:r>
              <a:rPr lang="en-US" dirty="0">
                <a:solidFill>
                  <a:srgbClr val="000000"/>
                </a:solidFill>
                <a:latin typeface="Book Antiqua" charset="0"/>
              </a:rPr>
              <a:t>rapid growth of algae which eventually dies, causing the microbes to increase the BOD</a:t>
            </a:r>
            <a:r>
              <a:rPr lang="en-US" dirty="0" smtClean="0">
                <a:solidFill>
                  <a:srgbClr val="000000"/>
                </a:solidFill>
                <a:latin typeface="Book Antiqua" charset="0"/>
              </a:rPr>
              <a:t>.</a:t>
            </a:r>
          </a:p>
          <a:p>
            <a:pPr marL="625056">
              <a:buClr>
                <a:schemeClr val="tx1"/>
              </a:buClr>
              <a:buSzPct val="80000"/>
              <a:buFont typeface="Wingdings 2" charset="0"/>
              <a:buChar char="©"/>
            </a:pPr>
            <a:r>
              <a:rPr lang="en-US" dirty="0" smtClean="0">
                <a:solidFill>
                  <a:srgbClr val="FF8000"/>
                </a:solidFill>
                <a:latin typeface="Book Antiqua" charset="0"/>
              </a:rPr>
              <a:t>Dead Zones </a:t>
            </a:r>
            <a:r>
              <a:rPr lang="en-US" dirty="0" smtClean="0">
                <a:solidFill>
                  <a:srgbClr val="000000"/>
                </a:solidFill>
                <a:latin typeface="Book Antiqua" charset="0"/>
              </a:rPr>
              <a:t>– areas with little oxygen so little life exists. (Chesapeake Bay and Gulf of Mexico)</a:t>
            </a:r>
            <a:endParaRPr lang="en-US" dirty="0">
              <a:solidFill>
                <a:srgbClr val="000000"/>
              </a:solidFill>
              <a:latin typeface="Book Antiqu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1278414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Oxygen Demand</a:t>
            </a:r>
            <a:br>
              <a:rPr lang="en-US" dirty="0" smtClean="0"/>
            </a:br>
            <a:endParaRPr lang="en-US" dirty="0"/>
          </a:p>
        </p:txBody>
      </p:sp>
      <p:pic>
        <p:nvPicPr>
          <p:cNvPr id="3" name="Picture 2"/>
          <p:cNvPicPr>
            <a:picLocks noChangeAspect="1"/>
          </p:cNvPicPr>
          <p:nvPr/>
        </p:nvPicPr>
        <p:blipFill>
          <a:blip r:embed="rId2"/>
          <a:stretch>
            <a:fillRect/>
          </a:stretch>
        </p:blipFill>
        <p:spPr>
          <a:xfrm>
            <a:off x="1210723" y="1004637"/>
            <a:ext cx="7222077" cy="558069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12332"/>
            <a:ext cx="3532492" cy="5948717"/>
          </a:xfrm>
          <a:prstGeom prst="rect">
            <a:avLst/>
          </a:prstGeom>
        </p:spPr>
      </p:pic>
      <p:pic>
        <p:nvPicPr>
          <p:cNvPr id="3" name="Picture 2"/>
          <p:cNvPicPr>
            <a:picLocks noChangeAspect="1"/>
          </p:cNvPicPr>
          <p:nvPr/>
        </p:nvPicPr>
        <p:blipFill>
          <a:blip r:embed="rId3"/>
          <a:stretch>
            <a:fillRect/>
          </a:stretch>
        </p:blipFill>
        <p:spPr>
          <a:xfrm>
            <a:off x="3732218" y="312333"/>
            <a:ext cx="4778815" cy="2880382"/>
          </a:xfrm>
          <a:prstGeom prst="rect">
            <a:avLst/>
          </a:prstGeom>
        </p:spPr>
      </p:pic>
      <p:pic>
        <p:nvPicPr>
          <p:cNvPr id="4" name="Picture 3"/>
          <p:cNvPicPr>
            <a:picLocks noChangeAspect="1"/>
          </p:cNvPicPr>
          <p:nvPr/>
        </p:nvPicPr>
        <p:blipFill>
          <a:blip r:embed="rId4"/>
          <a:stretch>
            <a:fillRect/>
          </a:stretch>
        </p:blipFill>
        <p:spPr>
          <a:xfrm>
            <a:off x="3732218" y="3760971"/>
            <a:ext cx="4881510" cy="250007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Human Wastewater:</a:t>
            </a:r>
            <a:endParaRPr lang="en-US" sz="3200" dirty="0"/>
          </a:p>
        </p:txBody>
      </p:sp>
      <p:sp>
        <p:nvSpPr>
          <p:cNvPr id="3" name="Content Placeholder 2"/>
          <p:cNvSpPr>
            <a:spLocks noGrp="1"/>
          </p:cNvSpPr>
          <p:nvPr>
            <p:ph idx="1"/>
          </p:nvPr>
        </p:nvSpPr>
        <p:spPr>
          <a:xfrm>
            <a:off x="3575050" y="1435100"/>
            <a:ext cx="5111750" cy="4691063"/>
          </a:xfrm>
        </p:spPr>
        <p:txBody>
          <a:bodyPr/>
          <a:lstStyle/>
          <a:p>
            <a:pPr>
              <a:buNone/>
            </a:pPr>
            <a:r>
              <a:rPr lang="en-US" dirty="0" smtClean="0"/>
              <a:t>Examples</a:t>
            </a:r>
          </a:p>
          <a:p>
            <a:r>
              <a:rPr lang="en-US" dirty="0" smtClean="0"/>
              <a:t>Cryptosporidium</a:t>
            </a:r>
          </a:p>
          <a:p>
            <a:r>
              <a:rPr lang="en-US" dirty="0" err="1" smtClean="0"/>
              <a:t>Giardia</a:t>
            </a:r>
            <a:r>
              <a:rPr lang="en-US" dirty="0" smtClean="0"/>
              <a:t> </a:t>
            </a:r>
            <a:r>
              <a:rPr lang="en-US" dirty="0" err="1" smtClean="0"/>
              <a:t>lamblia</a:t>
            </a:r>
            <a:endParaRPr lang="en-US" dirty="0" smtClean="0"/>
          </a:p>
        </p:txBody>
      </p:sp>
      <p:sp>
        <p:nvSpPr>
          <p:cNvPr id="4" name="Text Placeholder 3"/>
          <p:cNvSpPr>
            <a:spLocks noGrp="1"/>
          </p:cNvSpPr>
          <p:nvPr>
            <p:ph type="body" sz="half" idx="2"/>
          </p:nvPr>
        </p:nvSpPr>
        <p:spPr/>
        <p:txBody>
          <a:bodyPr>
            <a:normAutofit/>
          </a:bodyPr>
          <a:lstStyle/>
          <a:p>
            <a:pPr>
              <a:buFont typeface="Arial"/>
              <a:buChar char="•"/>
            </a:pPr>
            <a:r>
              <a:rPr lang="en-US" sz="2400" dirty="0" smtClean="0"/>
              <a:t>Carries </a:t>
            </a:r>
            <a:r>
              <a:rPr lang="en-US" sz="2400" dirty="0"/>
              <a:t>p</a:t>
            </a:r>
            <a:r>
              <a:rPr lang="en-US" sz="2400" dirty="0" smtClean="0"/>
              <a:t>athogens: viruses, bacteria, parasites</a:t>
            </a:r>
          </a:p>
          <a:p>
            <a:pPr>
              <a:buFont typeface="Arial"/>
              <a:buChar char="•"/>
            </a:pPr>
            <a:r>
              <a:rPr lang="en-US" sz="2400" dirty="0" smtClean="0"/>
              <a:t>Illness: cholera*, </a:t>
            </a:r>
            <a:r>
              <a:rPr lang="en-US" sz="2400" dirty="0" err="1" smtClean="0"/>
              <a:t>hepatitus</a:t>
            </a:r>
            <a:r>
              <a:rPr lang="en-US" sz="2400" dirty="0" smtClean="0"/>
              <a:t>*, </a:t>
            </a:r>
            <a:r>
              <a:rPr lang="en-US" sz="2400" dirty="0" err="1" smtClean="0"/>
              <a:t>typoid</a:t>
            </a:r>
            <a:r>
              <a:rPr lang="en-US" sz="2400" dirty="0" smtClean="0"/>
              <a:t> fever, stomach flu, diarrhea</a:t>
            </a:r>
            <a:endParaRPr lang="en-US" sz="2400" dirty="0"/>
          </a:p>
        </p:txBody>
      </p:sp>
      <p:pic>
        <p:nvPicPr>
          <p:cNvPr id="5" name="Picture 4"/>
          <p:cNvPicPr>
            <a:picLocks noChangeAspect="1"/>
          </p:cNvPicPr>
          <p:nvPr/>
        </p:nvPicPr>
        <p:blipFill>
          <a:blip r:embed="rId2"/>
          <a:stretch>
            <a:fillRect/>
          </a:stretch>
        </p:blipFill>
        <p:spPr>
          <a:xfrm>
            <a:off x="4572000" y="3429000"/>
            <a:ext cx="4241800" cy="2870200"/>
          </a:xfrm>
          <a:prstGeom prst="rect">
            <a:avLst/>
          </a:prstGeom>
        </p:spPr>
      </p:pic>
      <p:pic>
        <p:nvPicPr>
          <p:cNvPr id="6" name="Picture 5"/>
          <p:cNvPicPr>
            <a:picLocks noChangeAspect="1"/>
          </p:cNvPicPr>
          <p:nvPr/>
        </p:nvPicPr>
        <p:blipFill>
          <a:blip r:embed="rId3"/>
          <a:stretch>
            <a:fillRect/>
          </a:stretch>
        </p:blipFill>
        <p:spPr>
          <a:xfrm>
            <a:off x="751923" y="4286142"/>
            <a:ext cx="2382777" cy="2382777"/>
          </a:xfrm>
          <a:prstGeom prst="rect">
            <a:avLst/>
          </a:prstGeom>
        </p:spPr>
      </p:pic>
      <p:sp>
        <p:nvSpPr>
          <p:cNvPr id="7" name="TextBox 6"/>
          <p:cNvSpPr txBox="1"/>
          <p:nvPr/>
        </p:nvSpPr>
        <p:spPr>
          <a:xfrm>
            <a:off x="2896968" y="273050"/>
            <a:ext cx="5479978" cy="646331"/>
          </a:xfrm>
          <a:prstGeom prst="rect">
            <a:avLst/>
          </a:prstGeom>
          <a:noFill/>
        </p:spPr>
        <p:txBody>
          <a:bodyPr wrap="square" rtlCol="0">
            <a:spAutoFit/>
          </a:bodyPr>
          <a:lstStyle/>
          <a:p>
            <a:r>
              <a:rPr lang="en-US" sz="3600" dirty="0" smtClean="0">
                <a:solidFill>
                  <a:srgbClr val="0000FF"/>
                </a:solidFill>
              </a:rPr>
              <a:t>Disease-Causing Organisms</a:t>
            </a:r>
            <a:endParaRPr lang="en-US" sz="3600" dirty="0">
              <a:solidFill>
                <a:srgbClr val="0000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70412" y="273050"/>
            <a:ext cx="6379037" cy="1162050"/>
          </a:xfrm>
        </p:spPr>
        <p:txBody>
          <a:bodyPr>
            <a:normAutofit/>
          </a:bodyPr>
          <a:lstStyle/>
          <a:p>
            <a:r>
              <a:rPr lang="en-US" sz="3200" dirty="0" smtClean="0">
                <a:solidFill>
                  <a:srgbClr val="008080"/>
                </a:solidFill>
              </a:rPr>
              <a:t>World health Organization Stats</a:t>
            </a:r>
            <a:endParaRPr lang="en-US" sz="3200" dirty="0">
              <a:solidFill>
                <a:srgbClr val="008080"/>
              </a:solidFill>
            </a:endParaRPr>
          </a:p>
        </p:txBody>
      </p:sp>
      <p:sp>
        <p:nvSpPr>
          <p:cNvPr id="3" name="Content Placeholder 2"/>
          <p:cNvSpPr>
            <a:spLocks noGrp="1"/>
          </p:cNvSpPr>
          <p:nvPr>
            <p:ph idx="1"/>
          </p:nvPr>
        </p:nvSpPr>
        <p:spPr>
          <a:xfrm>
            <a:off x="457200" y="1683733"/>
            <a:ext cx="8229600" cy="4442430"/>
          </a:xfrm>
        </p:spPr>
        <p:txBody>
          <a:bodyPr/>
          <a:lstStyle/>
          <a:p>
            <a:r>
              <a:rPr lang="en-US" dirty="0" smtClean="0"/>
              <a:t>1.1 billion people do not have access to safe drinking water</a:t>
            </a:r>
          </a:p>
          <a:p>
            <a:r>
              <a:rPr lang="en-US" dirty="0" smtClean="0"/>
              <a:t>3.1 annual deaths due to related diseases.</a:t>
            </a:r>
          </a:p>
          <a:p>
            <a:r>
              <a:rPr lang="en-US" dirty="0" smtClean="0"/>
              <a:t>42% of world population lacks proper sanitation</a:t>
            </a:r>
          </a:p>
          <a:p>
            <a:r>
              <a:rPr lang="en-US" dirty="0" smtClean="0"/>
              <a:t>½ live in China, India and Africa</a:t>
            </a:r>
          </a:p>
          <a:p>
            <a:r>
              <a:rPr lang="en-US" dirty="0" smtClean="0"/>
              <a:t>Only 36% have improved sanitation</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3051"/>
            <a:ext cx="8686800" cy="839926"/>
          </a:xfrm>
        </p:spPr>
        <p:txBody>
          <a:bodyPr/>
          <a:lstStyle/>
          <a:p>
            <a:pPr>
              <a:buNone/>
            </a:pPr>
            <a:r>
              <a:rPr lang="en-US" dirty="0" smtClean="0"/>
              <a:t>Indicator Species</a:t>
            </a:r>
            <a:endParaRPr lang="en-US" dirty="0"/>
          </a:p>
        </p:txBody>
      </p:sp>
      <p:sp>
        <p:nvSpPr>
          <p:cNvPr id="4" name="Text Placeholder 3"/>
          <p:cNvSpPr>
            <a:spLocks noGrp="1"/>
          </p:cNvSpPr>
          <p:nvPr>
            <p:ph type="body" sz="half" idx="2"/>
          </p:nvPr>
        </p:nvSpPr>
        <p:spPr>
          <a:xfrm>
            <a:off x="457200" y="1435100"/>
            <a:ext cx="7891204" cy="4691063"/>
          </a:xfrm>
        </p:spPr>
        <p:txBody>
          <a:bodyPr>
            <a:normAutofit/>
          </a:bodyPr>
          <a:lstStyle/>
          <a:p>
            <a:r>
              <a:rPr lang="en-US" sz="3600" dirty="0" smtClean="0"/>
              <a:t>An organism that indicates whether or not disease-causing pathogens  are likely to be present.</a:t>
            </a:r>
            <a:endParaRPr lang="en-US"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1608" y="241565"/>
            <a:ext cx="8065402" cy="6307145"/>
          </a:xfrm>
          <a:prstGeom prst="rect">
            <a:avLst/>
          </a:prstGeom>
        </p:spPr>
      </p:pic>
      <p:sp>
        <p:nvSpPr>
          <p:cNvPr id="3" name="Title 2"/>
          <p:cNvSpPr>
            <a:spLocks noGrp="1"/>
          </p:cNvSpPr>
          <p:nvPr>
            <p:ph type="title"/>
          </p:nvPr>
        </p:nvSpPr>
        <p:spPr/>
        <p:txBody>
          <a:bodyPr/>
          <a:lstStyle/>
          <a:p>
            <a:r>
              <a:rPr lang="en-US" dirty="0" smtClean="0"/>
              <a:t>Indicator Species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800" dirty="0" smtClean="0"/>
              <a:t>Best Indicator: </a:t>
            </a:r>
            <a:br>
              <a:rPr lang="en-US" sz="2800" dirty="0" smtClean="0"/>
            </a:br>
            <a:r>
              <a:rPr lang="en-US" sz="2800" dirty="0" smtClean="0"/>
              <a:t>Fecal </a:t>
            </a:r>
            <a:r>
              <a:rPr lang="en-US" sz="2800" dirty="0" err="1" smtClean="0"/>
              <a:t>coliform</a:t>
            </a:r>
            <a:r>
              <a:rPr lang="en-US" sz="2800" dirty="0" smtClean="0"/>
              <a:t> bacteria</a:t>
            </a:r>
            <a:endParaRPr lang="en-US" sz="2800" dirty="0"/>
          </a:p>
        </p:txBody>
      </p:sp>
      <p:sp>
        <p:nvSpPr>
          <p:cNvPr id="4" name="Subtitle 3"/>
          <p:cNvSpPr>
            <a:spLocks noGrp="1"/>
          </p:cNvSpPr>
          <p:nvPr>
            <p:ph type="subTitle" idx="1"/>
          </p:nvPr>
        </p:nvSpPr>
        <p:spPr>
          <a:xfrm>
            <a:off x="423812" y="1241396"/>
            <a:ext cx="8720187" cy="4951316"/>
          </a:xfrm>
        </p:spPr>
        <p:txBody>
          <a:bodyPr>
            <a:noAutofit/>
          </a:bodyPr>
          <a:lstStyle/>
          <a:p>
            <a:pPr algn="l"/>
            <a:r>
              <a:rPr lang="en-US" dirty="0" smtClean="0">
                <a:solidFill>
                  <a:schemeClr val="tx1"/>
                </a:solidFill>
              </a:rPr>
              <a:t>Escherichia coli; E. Coli</a:t>
            </a:r>
          </a:p>
          <a:p>
            <a:pPr algn="l">
              <a:buFont typeface="Arial"/>
              <a:buChar char="•"/>
            </a:pPr>
            <a:r>
              <a:rPr lang="en-US" dirty="0" smtClean="0">
                <a:solidFill>
                  <a:schemeClr val="tx1"/>
                </a:solidFill>
              </a:rPr>
              <a:t>Live naturally in human digestive system and are not harmful</a:t>
            </a:r>
          </a:p>
          <a:p>
            <a:pPr algn="l">
              <a:buFont typeface="Arial"/>
              <a:buChar char="•"/>
            </a:pPr>
            <a:r>
              <a:rPr lang="en-US" dirty="0" smtClean="0">
                <a:solidFill>
                  <a:schemeClr val="tx1"/>
                </a:solidFill>
              </a:rPr>
              <a:t>There are strains that can be harmful for young, old, and weak immunity</a:t>
            </a:r>
          </a:p>
          <a:p>
            <a:pPr algn="l">
              <a:buFont typeface="Arial"/>
              <a:buChar char="•"/>
            </a:pPr>
            <a:r>
              <a:rPr lang="en-US" dirty="0" smtClean="0">
                <a:solidFill>
                  <a:schemeClr val="tx1"/>
                </a:solidFill>
              </a:rPr>
              <a:t>Detecting </a:t>
            </a:r>
            <a:r>
              <a:rPr lang="en-US" dirty="0" err="1" smtClean="0">
                <a:solidFill>
                  <a:schemeClr val="tx1"/>
                </a:solidFill>
              </a:rPr>
              <a:t>E.coli</a:t>
            </a:r>
            <a:r>
              <a:rPr lang="en-US" dirty="0" smtClean="0">
                <a:solidFill>
                  <a:schemeClr val="tx1"/>
                </a:solidFill>
              </a:rPr>
              <a:t> in water indicates human waste has enter, but not necessarily mean harmful levels.</a:t>
            </a:r>
          </a:p>
          <a:p>
            <a:pPr algn="l">
              <a:buFont typeface="Arial"/>
              <a:buChar char="•"/>
            </a:pPr>
            <a:r>
              <a:rPr lang="en-US" dirty="0" smtClean="0">
                <a:solidFill>
                  <a:schemeClr val="tx1"/>
                </a:solidFill>
              </a:rPr>
              <a:t>Presence indicates an increase risk of other waste water pathogens</a:t>
            </a: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7021222" y="1"/>
            <a:ext cx="1823092" cy="182005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Water Supplies</a:t>
            </a:r>
            <a:endParaRPr lang="en-US" dirty="0"/>
          </a:p>
        </p:txBody>
      </p:sp>
      <p:sp>
        <p:nvSpPr>
          <p:cNvPr id="3" name="Content Placeholder 2"/>
          <p:cNvSpPr>
            <a:spLocks noGrp="1"/>
          </p:cNvSpPr>
          <p:nvPr>
            <p:ph idx="1"/>
          </p:nvPr>
        </p:nvSpPr>
        <p:spPr/>
        <p:txBody>
          <a:bodyPr>
            <a:normAutofit lnSpcReduction="10000"/>
          </a:bodyPr>
          <a:lstStyle/>
          <a:p>
            <a:r>
              <a:rPr lang="en-US" dirty="0" smtClean="0"/>
              <a:t>Public drinking water supplies and swimming pools are required by law to test water.</a:t>
            </a:r>
          </a:p>
          <a:p>
            <a:r>
              <a:rPr lang="en-US" dirty="0" smtClean="0"/>
              <a:t>Swimming Levels considered “safe” if between 500-10,000 colonies per 100 </a:t>
            </a:r>
            <a:r>
              <a:rPr lang="en-US" dirty="0" err="1" smtClean="0"/>
              <a:t>mL</a:t>
            </a:r>
            <a:r>
              <a:rPr lang="en-US" dirty="0" smtClean="0"/>
              <a:t> water (river, beach, lake)</a:t>
            </a:r>
          </a:p>
          <a:p>
            <a:r>
              <a:rPr lang="en-US" dirty="0" smtClean="0"/>
              <a:t>Closed if public facility; “presence of fecal </a:t>
            </a:r>
            <a:r>
              <a:rPr lang="en-US" dirty="0" err="1" smtClean="0"/>
              <a:t>coliform</a:t>
            </a:r>
            <a:r>
              <a:rPr lang="en-US" dirty="0" smtClean="0"/>
              <a:t> bacteria count”</a:t>
            </a:r>
          </a:p>
          <a:p>
            <a:r>
              <a:rPr lang="en-US" dirty="0" smtClean="0"/>
              <a:t>Private “Wells” no law to test, up to the owner.</a:t>
            </a:r>
          </a:p>
          <a:p>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2212" cy="487362"/>
          </a:xfrm>
        </p:spPr>
        <p:txBody>
          <a:bodyPr>
            <a:normAutofit fontScale="90000"/>
          </a:bodyPr>
          <a:lstStyle/>
          <a:p>
            <a:r>
              <a:rPr lang="en-US" dirty="0" smtClean="0"/>
              <a:t>PA Watersheds</a:t>
            </a:r>
            <a:endParaRPr lang="en-US" dirty="0"/>
          </a:p>
        </p:txBody>
      </p:sp>
      <p:pic>
        <p:nvPicPr>
          <p:cNvPr id="3" name="Picture 2"/>
          <p:cNvPicPr>
            <a:picLocks noChangeAspect="1"/>
          </p:cNvPicPr>
          <p:nvPr/>
        </p:nvPicPr>
        <p:blipFill>
          <a:blip r:embed="rId2"/>
          <a:stretch>
            <a:fillRect/>
          </a:stretch>
        </p:blipFill>
        <p:spPr>
          <a:xfrm>
            <a:off x="729871" y="1680882"/>
            <a:ext cx="7315200" cy="4826000"/>
          </a:xfrm>
          <a:prstGeom prst="rect">
            <a:avLst/>
          </a:prstGeom>
        </p:spPr>
      </p:pic>
      <p:sp>
        <p:nvSpPr>
          <p:cNvPr id="4" name="Rectangle 3"/>
          <p:cNvSpPr/>
          <p:nvPr/>
        </p:nvSpPr>
        <p:spPr>
          <a:xfrm>
            <a:off x="1329764" y="986118"/>
            <a:ext cx="7097059" cy="461665"/>
          </a:xfrm>
          <a:prstGeom prst="rect">
            <a:avLst/>
          </a:prstGeom>
        </p:spPr>
        <p:txBody>
          <a:bodyPr wrap="square">
            <a:spAutoFit/>
          </a:bodyPr>
          <a:lstStyle/>
          <a:p>
            <a:r>
              <a:rPr lang="en-US" sz="2400" dirty="0" smtClean="0">
                <a:solidFill>
                  <a:srgbClr val="3366FF"/>
                </a:solidFill>
              </a:rPr>
              <a:t>Watershed</a:t>
            </a:r>
            <a:r>
              <a:rPr lang="en-US" sz="2400" dirty="0" smtClean="0"/>
              <a:t>  - is that area of land where a river drains.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553641" y="428625"/>
            <a:ext cx="8001000" cy="1178719"/>
          </a:xfrm>
        </p:spPr>
        <p:txBody>
          <a:bodyPr/>
          <a:lstStyle/>
          <a:p>
            <a:pPr eaLnBrk="1" hangingPunct="1"/>
            <a:r>
              <a:rPr lang="en-US" sz="3100" b="1">
                <a:latin typeface="Book Antiqua" charset="0"/>
              </a:rPr>
              <a:t>Common Diseases from Human Wastewater</a:t>
            </a:r>
          </a:p>
        </p:txBody>
      </p:sp>
      <p:sp>
        <p:nvSpPr>
          <p:cNvPr id="22530" name="Rectangle 2"/>
          <p:cNvSpPr>
            <a:spLocks noGrp="1" noChangeArrowheads="1"/>
          </p:cNvSpPr>
          <p:nvPr>
            <p:ph type="body" idx="1"/>
          </p:nvPr>
        </p:nvSpPr>
        <p:spPr>
          <a:xfrm>
            <a:off x="2911078" y="2244961"/>
            <a:ext cx="3375422" cy="4018359"/>
          </a:xfrm>
        </p:spPr>
        <p:txBody>
          <a:bodyPr>
            <a:normAutofit/>
          </a:bodyPr>
          <a:lstStyle/>
          <a:p>
            <a:pPr marL="625056">
              <a:buClr>
                <a:schemeClr val="tx1"/>
              </a:buClr>
              <a:buSzPct val="80000"/>
              <a:buFont typeface="Wingdings 2" charset="0"/>
              <a:buChar char="©"/>
            </a:pPr>
            <a:r>
              <a:rPr lang="en-US" dirty="0">
                <a:solidFill>
                  <a:srgbClr val="000000"/>
                </a:solidFill>
                <a:latin typeface="Book Antiqua" charset="0"/>
              </a:rPr>
              <a:t>Cholera</a:t>
            </a:r>
          </a:p>
          <a:p>
            <a:pPr marL="625056">
              <a:buClr>
                <a:schemeClr val="tx1"/>
              </a:buClr>
              <a:buSzPct val="80000"/>
              <a:buFont typeface="Wingdings 2" charset="0"/>
              <a:buChar char="©"/>
            </a:pPr>
            <a:r>
              <a:rPr lang="en-US" dirty="0">
                <a:solidFill>
                  <a:srgbClr val="000000"/>
                </a:solidFill>
                <a:latin typeface="Book Antiqua" charset="0"/>
              </a:rPr>
              <a:t>Typhoid fever</a:t>
            </a:r>
          </a:p>
          <a:p>
            <a:pPr marL="625056">
              <a:buClr>
                <a:schemeClr val="tx1"/>
              </a:buClr>
              <a:buSzPct val="80000"/>
              <a:buFont typeface="Wingdings 2" charset="0"/>
              <a:buChar char="©"/>
            </a:pPr>
            <a:r>
              <a:rPr lang="en-US" dirty="0">
                <a:solidFill>
                  <a:srgbClr val="000000"/>
                </a:solidFill>
                <a:latin typeface="Book Antiqua" charset="0"/>
              </a:rPr>
              <a:t>Stomach flu</a:t>
            </a:r>
          </a:p>
          <a:p>
            <a:pPr marL="625056">
              <a:buClr>
                <a:schemeClr val="tx1"/>
              </a:buClr>
              <a:buSzPct val="80000"/>
              <a:buFont typeface="Wingdings 2" charset="0"/>
              <a:buChar char="©"/>
            </a:pPr>
            <a:r>
              <a:rPr lang="en-US" dirty="0">
                <a:solidFill>
                  <a:srgbClr val="000000"/>
                </a:solidFill>
                <a:latin typeface="Book Antiqua" charset="0"/>
              </a:rPr>
              <a:t>Diarrhea</a:t>
            </a:r>
          </a:p>
          <a:p>
            <a:pPr marL="625056">
              <a:buClr>
                <a:schemeClr val="tx1"/>
              </a:buClr>
              <a:buSzPct val="80000"/>
              <a:buFont typeface="Wingdings 2" charset="0"/>
              <a:buChar char="©"/>
            </a:pPr>
            <a:r>
              <a:rPr lang="en-US" dirty="0">
                <a:solidFill>
                  <a:srgbClr val="000000"/>
                </a:solidFill>
                <a:latin typeface="Book Antiqua" charset="0"/>
              </a:rPr>
              <a:t>Cholera</a:t>
            </a:r>
          </a:p>
          <a:p>
            <a:pPr marL="625056">
              <a:buClr>
                <a:schemeClr val="tx1"/>
              </a:buClr>
              <a:buSzPct val="80000"/>
              <a:buFont typeface="Wingdings 2" charset="0"/>
              <a:buChar char="©"/>
            </a:pPr>
            <a:r>
              <a:rPr lang="en-US" dirty="0" smtClean="0">
                <a:solidFill>
                  <a:srgbClr val="000000"/>
                </a:solidFill>
                <a:latin typeface="Book Antiqua" charset="0"/>
              </a:rPr>
              <a:t>Hepatitis A</a:t>
            </a:r>
            <a:endParaRPr lang="en-US" dirty="0">
              <a:solidFill>
                <a:srgbClr val="000000"/>
              </a:solidFill>
              <a:latin typeface="Book Antiqu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010090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normAutofit fontScale="90000"/>
          </a:bodyPr>
          <a:lstStyle/>
          <a:p>
            <a:r>
              <a:rPr lang="en-US" dirty="0" smtClean="0">
                <a:solidFill>
                  <a:srgbClr val="FF0080"/>
                </a:solidFill>
              </a:rPr>
              <a:t>III.  We have technologies to treat wastewater from humans and livestock</a:t>
            </a:r>
            <a:endParaRPr lang="en-US" dirty="0">
              <a:solidFill>
                <a:srgbClr val="FF0080"/>
              </a:solidFill>
            </a:endParaRPr>
          </a:p>
        </p:txBody>
      </p:sp>
      <p:sp>
        <p:nvSpPr>
          <p:cNvPr id="3" name="Subtitle 2"/>
          <p:cNvSpPr>
            <a:spLocks noGrp="1"/>
          </p:cNvSpPr>
          <p:nvPr>
            <p:ph type="subTitle" idx="1"/>
          </p:nvPr>
        </p:nvSpPr>
        <p:spPr>
          <a:xfrm>
            <a:off x="685800" y="2705260"/>
            <a:ext cx="7772400" cy="3513540"/>
          </a:xfrm>
        </p:spPr>
        <p:txBody>
          <a:bodyPr>
            <a:normAutofit/>
          </a:bodyPr>
          <a:lstStyle/>
          <a:p>
            <a:r>
              <a:rPr lang="en-US" dirty="0" smtClean="0">
                <a:solidFill>
                  <a:srgbClr val="000000"/>
                </a:solidFill>
              </a:rPr>
              <a:t>Septic systems</a:t>
            </a:r>
          </a:p>
          <a:p>
            <a:endParaRPr lang="en-US" dirty="0" smtClean="0">
              <a:solidFill>
                <a:srgbClr val="000000"/>
              </a:solidFill>
            </a:endParaRPr>
          </a:p>
          <a:p>
            <a:r>
              <a:rPr lang="en-US" dirty="0" smtClean="0">
                <a:solidFill>
                  <a:srgbClr val="000000"/>
                </a:solidFill>
              </a:rPr>
              <a:t>Sewage treatment plants</a:t>
            </a:r>
          </a:p>
          <a:p>
            <a:r>
              <a:rPr lang="en-US" dirty="0" smtClean="0">
                <a:solidFill>
                  <a:srgbClr val="000000"/>
                </a:solidFill>
              </a:rPr>
              <a:t>(Legal Sewage Dumping)</a:t>
            </a:r>
          </a:p>
          <a:p>
            <a:endParaRPr lang="en-US" dirty="0" smtClean="0">
              <a:solidFill>
                <a:srgbClr val="000000"/>
              </a:solidFill>
            </a:endParaRPr>
          </a:p>
          <a:p>
            <a:r>
              <a:rPr lang="en-US" dirty="0" smtClean="0">
                <a:solidFill>
                  <a:srgbClr val="000000"/>
                </a:solidFill>
              </a:rPr>
              <a:t>Animal feed lots and manure lagoons </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Various Solutions Use Same Basic Approach</a:t>
            </a:r>
            <a:endParaRPr lang="en-US" dirty="0"/>
          </a:p>
        </p:txBody>
      </p:sp>
      <p:sp>
        <p:nvSpPr>
          <p:cNvPr id="3" name="Content Placeholder 2"/>
          <p:cNvSpPr>
            <a:spLocks noGrp="1"/>
          </p:cNvSpPr>
          <p:nvPr>
            <p:ph idx="1"/>
          </p:nvPr>
        </p:nvSpPr>
        <p:spPr/>
        <p:txBody>
          <a:bodyPr/>
          <a:lstStyle/>
          <a:p>
            <a:r>
              <a:rPr lang="en-US" dirty="0" smtClean="0"/>
              <a:t>Bacteria break down the organic matter into carbon dioxide and inorganic compounds.</a:t>
            </a:r>
          </a:p>
          <a:p>
            <a:pPr>
              <a:buNone/>
            </a:pPr>
            <a:r>
              <a:rPr lang="en-US" dirty="0" smtClean="0"/>
              <a:t>Two Most Common Methods</a:t>
            </a:r>
          </a:p>
          <a:p>
            <a:pPr>
              <a:buNone/>
            </a:pPr>
            <a:r>
              <a:rPr lang="en-US" dirty="0" smtClean="0"/>
              <a:t>	</a:t>
            </a:r>
            <a:r>
              <a:rPr lang="en-US" dirty="0" smtClean="0">
                <a:solidFill>
                  <a:srgbClr val="800040"/>
                </a:solidFill>
              </a:rPr>
              <a:t>Septic Systems</a:t>
            </a:r>
          </a:p>
          <a:p>
            <a:pPr>
              <a:buNone/>
            </a:pPr>
            <a:r>
              <a:rPr lang="en-US" dirty="0" smtClean="0">
                <a:solidFill>
                  <a:srgbClr val="800040"/>
                </a:solidFill>
              </a:rPr>
              <a:t>	Sewage Treatment Plants</a:t>
            </a:r>
          </a:p>
          <a:p>
            <a:pPr>
              <a:buNone/>
            </a:pPr>
            <a:r>
              <a:rPr lang="en-US" dirty="0" smtClean="0"/>
              <a:t>Method used to treat animal waste</a:t>
            </a:r>
          </a:p>
          <a:p>
            <a:pPr>
              <a:buNone/>
            </a:pPr>
            <a:r>
              <a:rPr lang="en-US" dirty="0" smtClean="0"/>
              <a:t>	</a:t>
            </a:r>
            <a:r>
              <a:rPr lang="en-US" dirty="0" smtClean="0">
                <a:solidFill>
                  <a:srgbClr val="660066"/>
                </a:solidFill>
              </a:rPr>
              <a:t>Manure lagoons</a:t>
            </a:r>
            <a:endParaRPr lang="en-US" dirty="0">
              <a:solidFill>
                <a:srgbClr val="660066"/>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928687" y="0"/>
            <a:ext cx="7358063" cy="1393031"/>
          </a:xfrm>
        </p:spPr>
        <p:txBody>
          <a:bodyPr/>
          <a:lstStyle/>
          <a:p>
            <a:pPr eaLnBrk="1" hangingPunct="1"/>
            <a:r>
              <a:rPr lang="en-US" sz="3100" b="1" dirty="0">
                <a:latin typeface="Book Antiqua" charset="0"/>
              </a:rPr>
              <a:t>Treatments for Human and Animal Wastewater</a:t>
            </a:r>
          </a:p>
        </p:txBody>
      </p:sp>
      <p:sp>
        <p:nvSpPr>
          <p:cNvPr id="23554" name="Rectangle 2"/>
          <p:cNvSpPr>
            <a:spLocks noGrp="1" noChangeArrowheads="1"/>
          </p:cNvSpPr>
          <p:nvPr>
            <p:ph type="body" idx="1"/>
          </p:nvPr>
        </p:nvSpPr>
        <p:spPr>
          <a:xfrm>
            <a:off x="459493" y="1055900"/>
            <a:ext cx="7827257" cy="1912036"/>
          </a:xfrm>
        </p:spPr>
        <p:txBody>
          <a:bodyPr>
            <a:normAutofit fontScale="92500" lnSpcReduction="20000"/>
          </a:bodyPr>
          <a:lstStyle/>
          <a:p>
            <a:pPr marL="625056">
              <a:buClr>
                <a:schemeClr val="tx1"/>
              </a:buClr>
              <a:buSzPct val="70000"/>
              <a:buFont typeface="Wingdings 2" charset="0"/>
              <a:buChar char="©"/>
            </a:pPr>
            <a:r>
              <a:rPr lang="en-US" dirty="0">
                <a:solidFill>
                  <a:srgbClr val="000080"/>
                </a:solidFill>
                <a:latin typeface="Book Antiqua" charset="0"/>
              </a:rPr>
              <a:t>Septic</a:t>
            </a:r>
            <a:r>
              <a:rPr lang="en-US" dirty="0" smtClean="0">
                <a:solidFill>
                  <a:srgbClr val="000080"/>
                </a:solidFill>
                <a:latin typeface="Book Antiqua" charset="0"/>
              </a:rPr>
              <a:t> Systems</a:t>
            </a:r>
            <a:r>
              <a:rPr lang="en-US" dirty="0">
                <a:solidFill>
                  <a:srgbClr val="000000"/>
                </a:solidFill>
                <a:latin typeface="Book Antiqua" charset="0"/>
              </a:rPr>
              <a:t>-</a:t>
            </a:r>
            <a:r>
              <a:rPr lang="en-US" dirty="0" smtClean="0">
                <a:solidFill>
                  <a:srgbClr val="000000"/>
                </a:solidFill>
                <a:latin typeface="Book Antiqua" charset="0"/>
              </a:rPr>
              <a:t> </a:t>
            </a:r>
          </a:p>
          <a:p>
            <a:pPr marL="1025106" lvl="1">
              <a:buClr>
                <a:schemeClr val="tx1"/>
              </a:buClr>
              <a:buSzPct val="70000"/>
              <a:buFont typeface="Wingdings 2" charset="0"/>
              <a:buChar char="©"/>
            </a:pPr>
            <a:r>
              <a:rPr lang="en-US" sz="3200" dirty="0" smtClean="0">
                <a:solidFill>
                  <a:srgbClr val="000000"/>
                </a:solidFill>
                <a:latin typeface="Book Antiqua" charset="0"/>
              </a:rPr>
              <a:t>Septic Tank - a </a:t>
            </a:r>
            <a:r>
              <a:rPr lang="en-US" sz="3200" dirty="0">
                <a:solidFill>
                  <a:srgbClr val="000000"/>
                </a:solidFill>
                <a:latin typeface="Book Antiqua" charset="0"/>
              </a:rPr>
              <a:t>large container that receives wastewater from the house</a:t>
            </a:r>
            <a:r>
              <a:rPr lang="en-US" sz="3200" dirty="0" smtClean="0">
                <a:solidFill>
                  <a:srgbClr val="000000"/>
                </a:solidFill>
                <a:latin typeface="Book Antiqua" charset="0"/>
              </a:rPr>
              <a:t>.</a:t>
            </a:r>
          </a:p>
          <a:p>
            <a:pPr marL="625056">
              <a:buClr>
                <a:schemeClr val="tx1"/>
              </a:buClr>
              <a:buSzPct val="70000"/>
              <a:buFont typeface="Wingdings 2" charset="0"/>
              <a:buChar char="©"/>
            </a:pPr>
            <a:r>
              <a:rPr lang="en-US" dirty="0" smtClean="0">
                <a:solidFill>
                  <a:srgbClr val="000000"/>
                </a:solidFill>
                <a:latin typeface="Book Antiqua" charset="0"/>
              </a:rPr>
              <a:t>Have a septic tank and leach field</a:t>
            </a:r>
            <a:endParaRPr lang="en-US" dirty="0">
              <a:solidFill>
                <a:srgbClr val="000000"/>
              </a:solidFill>
              <a:latin typeface="Book Antiqua" charset="0"/>
            </a:endParaRPr>
          </a:p>
        </p:txBody>
      </p:sp>
      <p:pic>
        <p:nvPicPr>
          <p:cNvPr id="23555" name="Picture 6" descr="Z:\sumanas\friedland1e\jpegs\ch14\figure_14_05.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83429" y="2941334"/>
            <a:ext cx="5319432" cy="3916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699376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solidFill>
                  <a:srgbClr val="FF0000"/>
                </a:solidFill>
                <a:latin typeface="Corbel"/>
              </a:rPr>
              <a:t>Home Septic System</a:t>
            </a:r>
          </a:p>
        </p:txBody>
      </p:sp>
      <p:sp>
        <p:nvSpPr>
          <p:cNvPr id="14339" name="Rectangle 3"/>
          <p:cNvSpPr>
            <a:spLocks noGrp="1" noChangeArrowheads="1"/>
          </p:cNvSpPr>
          <p:nvPr>
            <p:ph type="body" idx="1"/>
          </p:nvPr>
        </p:nvSpPr>
        <p:spPr>
          <a:xfrm>
            <a:off x="228600" y="1417638"/>
            <a:ext cx="8686800" cy="4525963"/>
          </a:xfrm>
        </p:spPr>
        <p:txBody>
          <a:bodyPr>
            <a:normAutofit fontScale="92500" lnSpcReduction="10000"/>
          </a:bodyPr>
          <a:lstStyle/>
          <a:p>
            <a:pPr>
              <a:lnSpc>
                <a:spcPct val="90000"/>
              </a:lnSpc>
            </a:pPr>
            <a:r>
              <a:rPr lang="en-US" sz="3600" dirty="0" smtClean="0">
                <a:latin typeface="Book Antiqua"/>
              </a:rPr>
              <a:t>Liquid (</a:t>
            </a:r>
            <a:r>
              <a:rPr lang="en-US" sz="3600" dirty="0" err="1" smtClean="0">
                <a:latin typeface="Book Antiqua"/>
              </a:rPr>
              <a:t>septage</a:t>
            </a:r>
            <a:r>
              <a:rPr lang="en-US" sz="3600" dirty="0" smtClean="0">
                <a:latin typeface="Book Antiqua"/>
              </a:rPr>
              <a:t>) </a:t>
            </a:r>
            <a:r>
              <a:rPr lang="en-US" sz="3600" dirty="0">
                <a:latin typeface="Book Antiqua"/>
              </a:rPr>
              <a:t>and </a:t>
            </a:r>
            <a:r>
              <a:rPr lang="en-US" sz="3600" dirty="0" smtClean="0">
                <a:latin typeface="Book Antiqua"/>
              </a:rPr>
              <a:t>solid (sludge) </a:t>
            </a:r>
            <a:r>
              <a:rPr lang="en-US" sz="3600" dirty="0">
                <a:latin typeface="Book Antiqua"/>
              </a:rPr>
              <a:t>go from the house to a holding tank</a:t>
            </a:r>
          </a:p>
          <a:p>
            <a:pPr>
              <a:lnSpc>
                <a:spcPct val="90000"/>
              </a:lnSpc>
            </a:pPr>
            <a:r>
              <a:rPr lang="en-US" sz="3600" dirty="0">
                <a:latin typeface="Book Antiqua"/>
              </a:rPr>
              <a:t>Water flows </a:t>
            </a:r>
            <a:r>
              <a:rPr lang="en-US" sz="3600" dirty="0" smtClean="0">
                <a:latin typeface="Book Antiqua"/>
              </a:rPr>
              <a:t>onto </a:t>
            </a:r>
            <a:r>
              <a:rPr lang="en-US" sz="3600" dirty="0">
                <a:latin typeface="Book Antiqua"/>
              </a:rPr>
              <a:t>a</a:t>
            </a:r>
            <a:r>
              <a:rPr lang="en-US" sz="3600" dirty="0" smtClean="0">
                <a:latin typeface="Book Antiqua"/>
              </a:rPr>
              <a:t> leach </a:t>
            </a:r>
            <a:r>
              <a:rPr lang="en-US" sz="3600" dirty="0">
                <a:latin typeface="Book Antiqua"/>
              </a:rPr>
              <a:t>field leaving the solids in the tank </a:t>
            </a:r>
            <a:r>
              <a:rPr lang="en-US" sz="3600" dirty="0" smtClean="0">
                <a:latin typeface="Book Antiqua"/>
              </a:rPr>
              <a:t>for decomposition </a:t>
            </a:r>
            <a:r>
              <a:rPr lang="en-US" sz="3600" dirty="0">
                <a:latin typeface="Book Antiqua"/>
              </a:rPr>
              <a:t>by microbes</a:t>
            </a:r>
          </a:p>
          <a:p>
            <a:pPr>
              <a:lnSpc>
                <a:spcPct val="90000"/>
              </a:lnSpc>
            </a:pPr>
            <a:r>
              <a:rPr lang="en-US" sz="3600" dirty="0">
                <a:latin typeface="Book Antiqua"/>
              </a:rPr>
              <a:t>Microbes in the soil digest any harmful materials before they reach the </a:t>
            </a:r>
            <a:r>
              <a:rPr lang="en-US" sz="3600" dirty="0" smtClean="0">
                <a:latin typeface="Book Antiqua"/>
              </a:rPr>
              <a:t>groundwater</a:t>
            </a:r>
          </a:p>
          <a:p>
            <a:pPr>
              <a:lnSpc>
                <a:spcPct val="90000"/>
              </a:lnSpc>
            </a:pPr>
            <a:r>
              <a:rPr lang="en-US" sz="3600" dirty="0" smtClean="0">
                <a:latin typeface="Book Antiqua"/>
              </a:rPr>
              <a:t>Homeowners need to get the tank pumped out on a regular basis (2 yrs)</a:t>
            </a:r>
            <a:endParaRPr lang="en-US" sz="3600" dirty="0">
              <a:latin typeface="Book Antiqu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348"/>
            <a:ext cx="8229600" cy="1143000"/>
          </a:xfrm>
        </p:spPr>
        <p:txBody>
          <a:bodyPr>
            <a:normAutofit fontScale="90000"/>
          </a:bodyPr>
          <a:lstStyle/>
          <a:p>
            <a:r>
              <a:rPr lang="en-US" dirty="0" smtClean="0"/>
              <a:t>Septic systems: </a:t>
            </a:r>
            <a:r>
              <a:rPr lang="en-US" dirty="0" smtClean="0">
                <a:hlinkClick r:id="rId2"/>
              </a:rPr>
              <a:t>Step by Step</a:t>
            </a:r>
            <a:r>
              <a:rPr lang="en-US" dirty="0" smtClean="0"/>
              <a:t/>
            </a:r>
            <a:br>
              <a:rPr lang="en-US" dirty="0" smtClean="0"/>
            </a:br>
            <a:r>
              <a:rPr lang="en-US" dirty="0" smtClean="0"/>
              <a:t/>
            </a:r>
            <a:br>
              <a:rPr lang="en-US" dirty="0" smtClean="0"/>
            </a:br>
            <a:endParaRPr lang="en-US" dirty="0"/>
          </a:p>
        </p:txBody>
      </p:sp>
      <p:pic>
        <p:nvPicPr>
          <p:cNvPr id="5" name="Picture 4"/>
          <p:cNvPicPr>
            <a:picLocks noChangeAspect="1"/>
          </p:cNvPicPr>
          <p:nvPr/>
        </p:nvPicPr>
        <p:blipFill>
          <a:blip r:embed="rId3"/>
          <a:stretch>
            <a:fillRect/>
          </a:stretch>
        </p:blipFill>
        <p:spPr>
          <a:xfrm>
            <a:off x="0" y="1468797"/>
            <a:ext cx="5080000" cy="2755900"/>
          </a:xfrm>
          <a:prstGeom prst="rect">
            <a:avLst/>
          </a:prstGeom>
        </p:spPr>
      </p:pic>
      <p:pic>
        <p:nvPicPr>
          <p:cNvPr id="6" name="Picture 5"/>
          <p:cNvPicPr>
            <a:picLocks noChangeAspect="1"/>
          </p:cNvPicPr>
          <p:nvPr/>
        </p:nvPicPr>
        <p:blipFill>
          <a:blip r:embed="rId4"/>
          <a:stretch>
            <a:fillRect/>
          </a:stretch>
        </p:blipFill>
        <p:spPr>
          <a:xfrm>
            <a:off x="4876800" y="4000500"/>
            <a:ext cx="3810000" cy="2857500"/>
          </a:xfrm>
          <a:prstGeom prst="rect">
            <a:avLst/>
          </a:prstGeom>
        </p:spPr>
      </p:pic>
      <p:pic>
        <p:nvPicPr>
          <p:cNvPr id="7" name="Picture 6"/>
          <p:cNvPicPr>
            <a:picLocks noChangeAspect="1"/>
          </p:cNvPicPr>
          <p:nvPr/>
        </p:nvPicPr>
        <p:blipFill>
          <a:blip r:embed="rId5"/>
          <a:stretch>
            <a:fillRect/>
          </a:stretch>
        </p:blipFill>
        <p:spPr>
          <a:xfrm>
            <a:off x="4876800" y="1468797"/>
            <a:ext cx="3945467" cy="2840736"/>
          </a:xfrm>
          <a:prstGeom prst="rect">
            <a:avLst/>
          </a:prstGeom>
        </p:spPr>
      </p:pic>
      <p:pic>
        <p:nvPicPr>
          <p:cNvPr id="8" name="Picture 7"/>
          <p:cNvPicPr>
            <a:picLocks noChangeAspect="1"/>
          </p:cNvPicPr>
          <p:nvPr/>
        </p:nvPicPr>
        <p:blipFill>
          <a:blip r:embed="rId6"/>
          <a:stretch>
            <a:fillRect/>
          </a:stretch>
        </p:blipFill>
        <p:spPr>
          <a:xfrm>
            <a:off x="0" y="4224697"/>
            <a:ext cx="5096933" cy="2548467"/>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4822" y="0"/>
            <a:ext cx="8096568"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54307"/>
          </a:xfrm>
        </p:spPr>
        <p:txBody>
          <a:bodyPr>
            <a:normAutofit/>
          </a:bodyPr>
          <a:lstStyle/>
          <a:p>
            <a:r>
              <a:rPr lang="en-US" dirty="0" smtClean="0"/>
              <a:t>Sewage treatment plants</a:t>
            </a:r>
            <a:br>
              <a:rPr lang="en-US" dirty="0" smtClean="0"/>
            </a:br>
            <a:r>
              <a:rPr lang="en-US" sz="1333" dirty="0" smtClean="0"/>
              <a:t/>
            </a:r>
            <a:br>
              <a:rPr lang="en-US" sz="1333" dirty="0" smtClean="0"/>
            </a:br>
            <a:endParaRPr lang="en-US" sz="1333" dirty="0"/>
          </a:p>
        </p:txBody>
      </p:sp>
      <p:pic>
        <p:nvPicPr>
          <p:cNvPr id="4" name="Picture 3"/>
          <p:cNvPicPr>
            <a:picLocks noChangeAspect="1"/>
          </p:cNvPicPr>
          <p:nvPr/>
        </p:nvPicPr>
        <p:blipFill>
          <a:blip r:embed="rId2"/>
          <a:stretch>
            <a:fillRect/>
          </a:stretch>
        </p:blipFill>
        <p:spPr>
          <a:xfrm>
            <a:off x="3608155" y="2678980"/>
            <a:ext cx="5535845" cy="4179020"/>
          </a:xfrm>
          <a:prstGeom prst="rect">
            <a:avLst/>
          </a:prstGeom>
        </p:spPr>
      </p:pic>
      <p:pic>
        <p:nvPicPr>
          <p:cNvPr id="5" name="Picture 4"/>
          <p:cNvPicPr>
            <a:picLocks noChangeAspect="1"/>
          </p:cNvPicPr>
          <p:nvPr/>
        </p:nvPicPr>
        <p:blipFill>
          <a:blip r:embed="rId3"/>
          <a:stretch>
            <a:fillRect/>
          </a:stretch>
        </p:blipFill>
        <p:spPr>
          <a:xfrm>
            <a:off x="1" y="2028944"/>
            <a:ext cx="4436532" cy="322735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p:txBody>
          <a:bodyPr/>
          <a:lstStyle/>
          <a:p>
            <a:pPr eaLnBrk="1" hangingPunct="1"/>
            <a:r>
              <a:rPr lang="en-US" sz="3100" b="1" dirty="0">
                <a:latin typeface="Book Antiqua" charset="0"/>
              </a:rPr>
              <a:t>Treatments for Human and Animal Wastewater</a:t>
            </a:r>
          </a:p>
        </p:txBody>
      </p:sp>
      <p:sp>
        <p:nvSpPr>
          <p:cNvPr id="24578" name="Rectangle 2"/>
          <p:cNvSpPr>
            <a:spLocks noGrp="1" noChangeArrowheads="1"/>
          </p:cNvSpPr>
          <p:nvPr>
            <p:ph type="body" idx="1"/>
          </p:nvPr>
        </p:nvSpPr>
        <p:spPr>
          <a:xfrm>
            <a:off x="848320" y="1794867"/>
            <a:ext cx="7447359" cy="3268266"/>
          </a:xfrm>
        </p:spPr>
        <p:txBody>
          <a:bodyPr>
            <a:normAutofit/>
          </a:bodyPr>
          <a:lstStyle/>
          <a:p>
            <a:pPr marL="625056">
              <a:buClr>
                <a:schemeClr val="tx1"/>
              </a:buClr>
              <a:buSzPct val="70000"/>
              <a:buFont typeface="Wingdings 2" charset="0"/>
              <a:buChar char="©"/>
            </a:pPr>
            <a:r>
              <a:rPr lang="en-US" sz="3600" dirty="0">
                <a:solidFill>
                  <a:srgbClr val="000000"/>
                </a:solidFill>
                <a:latin typeface="Book Antiqua" charset="0"/>
              </a:rPr>
              <a:t>Sewage Treatment Plants-</a:t>
            </a:r>
            <a:r>
              <a:rPr lang="en-US" sz="3600" dirty="0" smtClean="0">
                <a:solidFill>
                  <a:srgbClr val="000000"/>
                </a:solidFill>
                <a:latin typeface="Book Antiqua" charset="0"/>
              </a:rPr>
              <a:t> used for more developed areas.</a:t>
            </a:r>
          </a:p>
          <a:p>
            <a:pPr marL="625056">
              <a:buClr>
                <a:schemeClr val="tx1"/>
              </a:buClr>
              <a:buSzPct val="70000"/>
              <a:buFont typeface="Wingdings 2" charset="0"/>
              <a:buChar char="©"/>
            </a:pPr>
            <a:r>
              <a:rPr lang="en-US" sz="3600" dirty="0" smtClean="0">
                <a:solidFill>
                  <a:srgbClr val="000000"/>
                </a:solidFill>
                <a:latin typeface="Book Antiqua" charset="0"/>
              </a:rPr>
              <a:t>Centralized </a:t>
            </a:r>
            <a:r>
              <a:rPr lang="en-US" sz="3600" dirty="0">
                <a:solidFill>
                  <a:srgbClr val="000000"/>
                </a:solidFill>
                <a:latin typeface="Book Antiqua" charset="0"/>
              </a:rPr>
              <a:t>plants</a:t>
            </a:r>
            <a:r>
              <a:rPr lang="en-US" sz="3600" dirty="0" smtClean="0">
                <a:solidFill>
                  <a:srgbClr val="000000"/>
                </a:solidFill>
                <a:latin typeface="Book Antiqua" charset="0"/>
              </a:rPr>
              <a:t> that </a:t>
            </a:r>
            <a:r>
              <a:rPr lang="en-US" sz="3600" dirty="0">
                <a:solidFill>
                  <a:srgbClr val="000000"/>
                </a:solidFill>
                <a:latin typeface="Book Antiqua" charset="0"/>
              </a:rPr>
              <a:t>receive wastewater via a network of underground pipes.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209379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latin typeface="Corbel"/>
              </a:rPr>
              <a:t>Preliminary Treatment</a:t>
            </a:r>
          </a:p>
        </p:txBody>
      </p:sp>
      <p:sp>
        <p:nvSpPr>
          <p:cNvPr id="6147" name="Rectangle 3"/>
          <p:cNvSpPr>
            <a:spLocks noGrp="1" noChangeArrowheads="1"/>
          </p:cNvSpPr>
          <p:nvPr>
            <p:ph type="body" idx="1"/>
          </p:nvPr>
        </p:nvSpPr>
        <p:spPr/>
        <p:txBody>
          <a:bodyPr/>
          <a:lstStyle/>
          <a:p>
            <a:pPr>
              <a:lnSpc>
                <a:spcPct val="90000"/>
              </a:lnSpc>
            </a:pPr>
            <a:r>
              <a:rPr lang="en-US" dirty="0">
                <a:latin typeface="Book Antiqua"/>
              </a:rPr>
              <a:t>Removal of large particulate matter</a:t>
            </a:r>
          </a:p>
          <a:p>
            <a:pPr>
              <a:lnSpc>
                <a:spcPct val="90000"/>
              </a:lnSpc>
            </a:pPr>
            <a:r>
              <a:rPr lang="en-US" dirty="0">
                <a:latin typeface="Book Antiqua"/>
              </a:rPr>
              <a:t>Uses equipment such as:</a:t>
            </a:r>
          </a:p>
          <a:p>
            <a:pPr lvl="1">
              <a:lnSpc>
                <a:spcPct val="90000"/>
              </a:lnSpc>
            </a:pPr>
            <a:r>
              <a:rPr lang="en-US" dirty="0">
                <a:latin typeface="Book Antiqua"/>
              </a:rPr>
              <a:t>Screens</a:t>
            </a:r>
          </a:p>
          <a:p>
            <a:pPr lvl="1">
              <a:lnSpc>
                <a:spcPct val="90000"/>
              </a:lnSpc>
            </a:pPr>
            <a:r>
              <a:rPr lang="en-US" dirty="0">
                <a:latin typeface="Book Antiqua"/>
              </a:rPr>
              <a:t>Large “garbage disposals”</a:t>
            </a:r>
          </a:p>
          <a:p>
            <a:pPr lvl="1">
              <a:lnSpc>
                <a:spcPct val="90000"/>
              </a:lnSpc>
            </a:pPr>
            <a:r>
              <a:rPr lang="en-US" dirty="0">
                <a:latin typeface="Book Antiqua"/>
              </a:rPr>
              <a:t>Grit chambers</a:t>
            </a:r>
          </a:p>
          <a:p>
            <a:pPr>
              <a:lnSpc>
                <a:spcPct val="90000"/>
              </a:lnSpc>
            </a:pPr>
            <a:r>
              <a:rPr lang="en-US" dirty="0">
                <a:latin typeface="Book Antiqua"/>
              </a:rPr>
              <a:t>All material removed here is sent to a landfill for disposal</a:t>
            </a:r>
          </a:p>
          <a:p>
            <a:pPr lvl="1">
              <a:lnSpc>
                <a:spcPct val="90000"/>
              </a:lnSpc>
            </a:pPr>
            <a:endParaRPr lang="en-US" dirty="0">
              <a:latin typeface="Cooper Black"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02235" y="493059"/>
            <a:ext cx="7620000" cy="6001642"/>
          </a:xfrm>
          <a:prstGeom prst="rect">
            <a:avLst/>
          </a:prstGeom>
          <a:noFill/>
        </p:spPr>
        <p:txBody>
          <a:bodyPr wrap="square" rtlCol="0">
            <a:spAutoFit/>
          </a:bodyPr>
          <a:lstStyle/>
          <a:p>
            <a:r>
              <a:rPr lang="en-US" sz="3200" b="1" dirty="0" smtClean="0">
                <a:solidFill>
                  <a:srgbClr val="000080"/>
                </a:solidFill>
              </a:rPr>
              <a:t>Water Pollution and The Chesapeake Bay</a:t>
            </a:r>
          </a:p>
          <a:p>
            <a:pPr>
              <a:buFont typeface="Arial"/>
              <a:buChar char="•"/>
            </a:pPr>
            <a:r>
              <a:rPr lang="en-US" sz="3200" dirty="0" smtClean="0">
                <a:solidFill>
                  <a:srgbClr val="0080FF"/>
                </a:solidFill>
              </a:rPr>
              <a:t>Largest estuary </a:t>
            </a:r>
            <a:r>
              <a:rPr lang="en-US" sz="3200" dirty="0" smtClean="0"/>
              <a:t>(salt and fresh water meet) in the United States.</a:t>
            </a:r>
          </a:p>
          <a:p>
            <a:pPr>
              <a:buFont typeface="Arial"/>
              <a:buChar char="•"/>
            </a:pPr>
            <a:r>
              <a:rPr lang="en-US" sz="3200" dirty="0" smtClean="0"/>
              <a:t>Receives fresh water from rivers and streams and mixes with salt water from the ocean to produce a productive estuary.</a:t>
            </a:r>
          </a:p>
          <a:p>
            <a:pPr>
              <a:buFont typeface="Arial"/>
              <a:buChar char="•"/>
            </a:pPr>
            <a:r>
              <a:rPr lang="en-US" sz="3200" dirty="0" smtClean="0">
                <a:solidFill>
                  <a:srgbClr val="000090"/>
                </a:solidFill>
              </a:rPr>
              <a:t>Consequences </a:t>
            </a:r>
            <a:r>
              <a:rPr lang="en-US" sz="3200" dirty="0" smtClean="0"/>
              <a:t>of receiving water from a large watershed is that the water dumping into the bay is full of nutrients, sediments and chemicals from adjacent land.</a:t>
            </a:r>
          </a:p>
          <a:p>
            <a:pPr>
              <a:buFont typeface="Arial"/>
              <a:buChar char="•"/>
            </a:pPr>
            <a:r>
              <a:rPr lang="en-US" sz="3200" dirty="0" smtClean="0"/>
              <a:t>Culprits – </a:t>
            </a:r>
            <a:r>
              <a:rPr lang="en-US" sz="3200" dirty="0" smtClean="0">
                <a:solidFill>
                  <a:srgbClr val="660066"/>
                </a:solidFill>
              </a:rPr>
              <a:t>Nitrogen</a:t>
            </a:r>
            <a:r>
              <a:rPr lang="en-US" sz="3200" dirty="0" smtClean="0"/>
              <a:t> (600 million pounds) and </a:t>
            </a:r>
            <a:r>
              <a:rPr lang="en-US" sz="3200" dirty="0" smtClean="0">
                <a:solidFill>
                  <a:srgbClr val="660066"/>
                </a:solidFill>
              </a:rPr>
              <a:t>Phosphorus </a:t>
            </a:r>
            <a:r>
              <a:rPr lang="en-US" sz="3200" dirty="0" smtClean="0"/>
              <a:t>(30 million pounds).</a:t>
            </a:r>
            <a:endParaRPr lang="en-US"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latin typeface="Corbel"/>
              </a:rPr>
              <a:t>Primary Treatment</a:t>
            </a:r>
          </a:p>
        </p:txBody>
      </p:sp>
      <p:sp>
        <p:nvSpPr>
          <p:cNvPr id="7171" name="Rectangle 3"/>
          <p:cNvSpPr>
            <a:spLocks noGrp="1" noChangeArrowheads="1"/>
          </p:cNvSpPr>
          <p:nvPr>
            <p:ph type="body" idx="1"/>
          </p:nvPr>
        </p:nvSpPr>
        <p:spPr>
          <a:xfrm>
            <a:off x="609600" y="2133600"/>
            <a:ext cx="7772400" cy="4495800"/>
          </a:xfrm>
        </p:spPr>
        <p:txBody>
          <a:bodyPr>
            <a:normAutofit lnSpcReduction="10000"/>
          </a:bodyPr>
          <a:lstStyle/>
          <a:p>
            <a:r>
              <a:rPr lang="en-US" sz="2800" dirty="0">
                <a:latin typeface="Book Antiqua"/>
              </a:rPr>
              <a:t>Separate suspended solids from grease</a:t>
            </a:r>
          </a:p>
          <a:p>
            <a:r>
              <a:rPr lang="en-US" sz="2800" dirty="0">
                <a:latin typeface="Book Antiqua"/>
              </a:rPr>
              <a:t>Wastewater is held in a tank for several hours to allow settling – solids to bottom/ greases to top. These are removed for further </a:t>
            </a:r>
            <a:r>
              <a:rPr lang="en-US" sz="2800" dirty="0" smtClean="0">
                <a:latin typeface="Book Antiqua"/>
              </a:rPr>
              <a:t>treatment</a:t>
            </a:r>
          </a:p>
          <a:p>
            <a:r>
              <a:rPr lang="en-US" sz="2800" dirty="0" smtClean="0">
                <a:latin typeface="Book Antiqua"/>
              </a:rPr>
              <a:t>Sludge – dried and </a:t>
            </a:r>
            <a:r>
              <a:rPr lang="en-US" sz="2800" dirty="0" err="1" smtClean="0">
                <a:latin typeface="Book Antiqua"/>
              </a:rPr>
              <a:t>landfilled</a:t>
            </a:r>
            <a:r>
              <a:rPr lang="en-US" sz="2800" dirty="0" smtClean="0">
                <a:latin typeface="Book Antiqua"/>
              </a:rPr>
              <a:t>, burned, or converted to fertilizer pellets</a:t>
            </a:r>
          </a:p>
          <a:p>
            <a:r>
              <a:rPr lang="en-US" sz="2800" dirty="0">
                <a:latin typeface="Book Antiqua"/>
              </a:rPr>
              <a:t>Equipment used</a:t>
            </a:r>
          </a:p>
          <a:p>
            <a:pPr lvl="1"/>
            <a:r>
              <a:rPr lang="en-US" sz="2400" dirty="0">
                <a:latin typeface="Book Antiqua"/>
              </a:rPr>
              <a:t>Clarifiers</a:t>
            </a:r>
          </a:p>
          <a:p>
            <a:pPr lvl="1"/>
            <a:r>
              <a:rPr lang="en-US" sz="2400" dirty="0">
                <a:latin typeface="Book Antiqua"/>
              </a:rPr>
              <a:t>Septic tanks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1143000"/>
          </a:xfrm>
        </p:spPr>
        <p:txBody>
          <a:bodyPr/>
          <a:lstStyle/>
          <a:p>
            <a:r>
              <a:rPr lang="en-US" dirty="0">
                <a:latin typeface="Corbel"/>
              </a:rPr>
              <a:t>Secondary Treatment</a:t>
            </a:r>
          </a:p>
        </p:txBody>
      </p:sp>
      <p:sp>
        <p:nvSpPr>
          <p:cNvPr id="8195" name="Rectangle 3"/>
          <p:cNvSpPr>
            <a:spLocks noGrp="1" noChangeArrowheads="1"/>
          </p:cNvSpPr>
          <p:nvPr>
            <p:ph type="body" idx="1"/>
          </p:nvPr>
        </p:nvSpPr>
        <p:spPr>
          <a:xfrm>
            <a:off x="685800" y="1295400"/>
            <a:ext cx="7772400" cy="4800600"/>
          </a:xfrm>
        </p:spPr>
        <p:txBody>
          <a:bodyPr>
            <a:noAutofit/>
          </a:bodyPr>
          <a:lstStyle/>
          <a:p>
            <a:pPr>
              <a:lnSpc>
                <a:spcPct val="90000"/>
              </a:lnSpc>
            </a:pPr>
            <a:r>
              <a:rPr lang="en-US" sz="2800" dirty="0">
                <a:latin typeface="Book Antiqua"/>
              </a:rPr>
              <a:t>Biological Process – removes organic matter</a:t>
            </a:r>
          </a:p>
          <a:p>
            <a:pPr>
              <a:lnSpc>
                <a:spcPct val="90000"/>
              </a:lnSpc>
            </a:pPr>
            <a:r>
              <a:rPr lang="en-US" sz="2800" dirty="0">
                <a:latin typeface="Book Antiqua"/>
              </a:rPr>
              <a:t>Microorganisms are cultivated and added to the wastewater in one of 3 systems</a:t>
            </a:r>
          </a:p>
          <a:p>
            <a:pPr lvl="1">
              <a:lnSpc>
                <a:spcPct val="90000"/>
              </a:lnSpc>
            </a:pPr>
            <a:r>
              <a:rPr lang="en-US" dirty="0">
                <a:latin typeface="Book Antiqua"/>
              </a:rPr>
              <a:t>Fixed Film – grow microbes on rocks and sand</a:t>
            </a:r>
          </a:p>
          <a:p>
            <a:pPr lvl="1">
              <a:lnSpc>
                <a:spcPct val="90000"/>
              </a:lnSpc>
            </a:pPr>
            <a:r>
              <a:rPr lang="en-US" dirty="0">
                <a:latin typeface="Book Antiqua"/>
              </a:rPr>
              <a:t>Suspended Film - grow microbes on film trailed through wastewater</a:t>
            </a:r>
          </a:p>
          <a:p>
            <a:pPr lvl="1">
              <a:lnSpc>
                <a:spcPct val="90000"/>
              </a:lnSpc>
            </a:pPr>
            <a:r>
              <a:rPr lang="en-US" dirty="0">
                <a:latin typeface="Book Antiqua"/>
              </a:rPr>
              <a:t>Lagoon – Shallow basin to hold wastewater and allow microbes to naturally breakdown materials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dirty="0">
                <a:latin typeface="Corbel"/>
              </a:rPr>
              <a:t>Final Treatment</a:t>
            </a:r>
          </a:p>
        </p:txBody>
      </p:sp>
      <p:sp>
        <p:nvSpPr>
          <p:cNvPr id="9219" name="Rectangle 3"/>
          <p:cNvSpPr>
            <a:spLocks noGrp="1" noChangeArrowheads="1"/>
          </p:cNvSpPr>
          <p:nvPr>
            <p:ph type="body" idx="1"/>
          </p:nvPr>
        </p:nvSpPr>
        <p:spPr>
          <a:xfrm>
            <a:off x="685800" y="1600200"/>
            <a:ext cx="7772400" cy="4495800"/>
          </a:xfrm>
        </p:spPr>
        <p:txBody>
          <a:bodyPr/>
          <a:lstStyle/>
          <a:p>
            <a:r>
              <a:rPr lang="en-US" dirty="0">
                <a:latin typeface="Book Antiqua"/>
              </a:rPr>
              <a:t>Removal of pathogens</a:t>
            </a:r>
          </a:p>
          <a:p>
            <a:r>
              <a:rPr lang="en-US" dirty="0">
                <a:latin typeface="Book Antiqua"/>
              </a:rPr>
              <a:t>Uses treatment of the water in one of 2 main ways</a:t>
            </a:r>
          </a:p>
          <a:p>
            <a:pPr lvl="1"/>
            <a:r>
              <a:rPr lang="en-US" dirty="0">
                <a:latin typeface="Book Antiqua"/>
              </a:rPr>
              <a:t>Chlorine</a:t>
            </a:r>
          </a:p>
          <a:p>
            <a:pPr lvl="2"/>
            <a:r>
              <a:rPr lang="en-US" dirty="0">
                <a:latin typeface="Book Antiqua"/>
              </a:rPr>
              <a:t>High levels of </a:t>
            </a:r>
            <a:r>
              <a:rPr lang="en-US" dirty="0" err="1">
                <a:latin typeface="Book Antiqua"/>
              </a:rPr>
              <a:t>Cl</a:t>
            </a:r>
            <a:r>
              <a:rPr lang="en-US" dirty="0">
                <a:latin typeface="Book Antiqua"/>
              </a:rPr>
              <a:t> can be harmful to aquatics when water is released to river systems. Water may be neutralized after this process.</a:t>
            </a:r>
          </a:p>
          <a:p>
            <a:pPr lvl="1"/>
            <a:r>
              <a:rPr lang="en-US" dirty="0">
                <a:latin typeface="Book Antiqua"/>
              </a:rPr>
              <a:t>Ultra-violet light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latin typeface="Cooper Black" charset="0"/>
            </a:endParaRPr>
          </a:p>
        </p:txBody>
      </p:sp>
      <p:sp>
        <p:nvSpPr>
          <p:cNvPr id="13315" name="Rectangle 3"/>
          <p:cNvSpPr>
            <a:spLocks noGrp="1" noChangeArrowheads="1"/>
          </p:cNvSpPr>
          <p:nvPr>
            <p:ph type="body" idx="1"/>
          </p:nvPr>
        </p:nvSpPr>
        <p:spPr/>
        <p:txBody>
          <a:bodyPr/>
          <a:lstStyle/>
          <a:p>
            <a:endParaRPr lang="en-US"/>
          </a:p>
        </p:txBody>
      </p:sp>
      <p:pic>
        <p:nvPicPr>
          <p:cNvPr id="13317" name="Picture 5" descr="Waterwater Treatment proces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a:latin typeface="Corbel"/>
              </a:rPr>
              <a:t>Advanced Treatment</a:t>
            </a:r>
          </a:p>
        </p:txBody>
      </p:sp>
      <p:sp>
        <p:nvSpPr>
          <p:cNvPr id="10243" name="Rectangle 3"/>
          <p:cNvSpPr>
            <a:spLocks noGrp="1" noChangeArrowheads="1"/>
          </p:cNvSpPr>
          <p:nvPr>
            <p:ph type="body" idx="1"/>
          </p:nvPr>
        </p:nvSpPr>
        <p:spPr/>
        <p:txBody>
          <a:bodyPr/>
          <a:lstStyle/>
          <a:p>
            <a:r>
              <a:rPr lang="en-US" dirty="0">
                <a:latin typeface="Book Antiqua"/>
              </a:rPr>
              <a:t>Help deal with specific problems in wastewater and vary by treatment facility.</a:t>
            </a:r>
          </a:p>
          <a:p>
            <a:r>
              <a:rPr lang="en-US" dirty="0">
                <a:latin typeface="Book Antiqua"/>
              </a:rPr>
              <a:t>Removal of nutrients</a:t>
            </a:r>
          </a:p>
          <a:p>
            <a:pPr lvl="1"/>
            <a:r>
              <a:rPr lang="en-US" dirty="0">
                <a:latin typeface="Book Antiqua"/>
              </a:rPr>
              <a:t>Remove nitrogen or phosphorous to avoid artificial </a:t>
            </a:r>
            <a:r>
              <a:rPr lang="en-US" dirty="0" err="1">
                <a:latin typeface="Book Antiqua"/>
              </a:rPr>
              <a:t>eutrophication</a:t>
            </a:r>
            <a:r>
              <a:rPr lang="en-US" dirty="0">
                <a:latin typeface="Book Antiqua"/>
              </a:rPr>
              <a:t> of the river system</a:t>
            </a:r>
          </a:p>
          <a:p>
            <a:pPr lvl="1"/>
            <a:r>
              <a:rPr lang="en-US" dirty="0">
                <a:latin typeface="Book Antiqua"/>
              </a:rPr>
              <a:t>Coagulant added to accomplish this.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latin typeface="Corbel"/>
              </a:rPr>
              <a:t>What’s Left afterward?</a:t>
            </a:r>
          </a:p>
        </p:txBody>
      </p:sp>
      <p:sp>
        <p:nvSpPr>
          <p:cNvPr id="11267" name="Rectangle 3"/>
          <p:cNvSpPr>
            <a:spLocks noGrp="1" noChangeArrowheads="1"/>
          </p:cNvSpPr>
          <p:nvPr>
            <p:ph type="body" idx="1"/>
          </p:nvPr>
        </p:nvSpPr>
        <p:spPr>
          <a:xfrm>
            <a:off x="609600" y="1981200"/>
            <a:ext cx="7772400" cy="4495800"/>
          </a:xfrm>
        </p:spPr>
        <p:txBody>
          <a:bodyPr/>
          <a:lstStyle/>
          <a:p>
            <a:r>
              <a:rPr lang="en-US" dirty="0">
                <a:latin typeface="Book Antiqua"/>
              </a:rPr>
              <a:t>Water is discharged to the closest river system after being cleaned.</a:t>
            </a:r>
          </a:p>
          <a:p>
            <a:r>
              <a:rPr lang="en-US" dirty="0">
                <a:latin typeface="Book Antiqua"/>
              </a:rPr>
              <a:t>Solids are in the form of sludge </a:t>
            </a:r>
          </a:p>
          <a:p>
            <a:pPr lvl="1"/>
            <a:r>
              <a:rPr lang="en-US" dirty="0">
                <a:latin typeface="Book Antiqua"/>
              </a:rPr>
              <a:t>Treated to reduce odor</a:t>
            </a:r>
          </a:p>
          <a:p>
            <a:pPr lvl="1"/>
            <a:r>
              <a:rPr lang="en-US" dirty="0">
                <a:latin typeface="Book Antiqua"/>
              </a:rPr>
              <a:t>Removal of water to produce dried sludge or “sludge cake”</a:t>
            </a:r>
          </a:p>
          <a:p>
            <a:pPr lvl="1"/>
            <a:r>
              <a:rPr lang="en-US" dirty="0">
                <a:latin typeface="Book Antiqua"/>
              </a:rPr>
              <a:t>Volume of sludge reduced by removal of water and treatment with bacteria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latin typeface="Corbel"/>
              </a:rPr>
              <a:t>Regulations to be Met</a:t>
            </a:r>
          </a:p>
        </p:txBody>
      </p:sp>
      <p:sp>
        <p:nvSpPr>
          <p:cNvPr id="12291" name="Rectangle 3"/>
          <p:cNvSpPr>
            <a:spLocks noGrp="1" noChangeArrowheads="1"/>
          </p:cNvSpPr>
          <p:nvPr>
            <p:ph type="body" idx="1"/>
          </p:nvPr>
        </p:nvSpPr>
        <p:spPr/>
        <p:txBody>
          <a:bodyPr/>
          <a:lstStyle/>
          <a:p>
            <a:r>
              <a:rPr lang="en-US" sz="2800" dirty="0">
                <a:latin typeface="Book Antiqua"/>
              </a:rPr>
              <a:t>Wastewater treatment and release to river systems is governed by the state as dictated by the Clean Water Act.</a:t>
            </a:r>
          </a:p>
          <a:p>
            <a:r>
              <a:rPr lang="en-US" sz="2800" dirty="0">
                <a:latin typeface="Book Antiqua"/>
              </a:rPr>
              <a:t>Discharge permits are issued to the facility and have specific requirements depending on location.</a:t>
            </a:r>
          </a:p>
          <a:p>
            <a:r>
              <a:rPr lang="en-US" sz="2800" dirty="0">
                <a:latin typeface="Book Antiqua"/>
              </a:rPr>
              <a:t>Local health department regulates small septic systems serving 1-3 families.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1" name="Picture 4" descr="Z:\sumanas\friedland1e\jpegs\ch14\figure_14_06.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0063" y="589360"/>
            <a:ext cx="8265542" cy="573285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5492619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3928"/>
            <a:ext cx="7772400" cy="1470025"/>
          </a:xfrm>
        </p:spPr>
        <p:txBody>
          <a:bodyPr/>
          <a:lstStyle/>
          <a:p>
            <a:r>
              <a:rPr lang="en-US" dirty="0" smtClean="0"/>
              <a:t>Legal Sewage Dumping</a:t>
            </a:r>
            <a:endParaRPr lang="en-US" dirty="0"/>
          </a:p>
        </p:txBody>
      </p:sp>
      <p:sp>
        <p:nvSpPr>
          <p:cNvPr id="3" name="Subtitle 2"/>
          <p:cNvSpPr>
            <a:spLocks noGrp="1"/>
          </p:cNvSpPr>
          <p:nvPr>
            <p:ph type="subTitle" idx="1"/>
          </p:nvPr>
        </p:nvSpPr>
        <p:spPr>
          <a:xfrm>
            <a:off x="0" y="1733952"/>
            <a:ext cx="9144000" cy="5124048"/>
          </a:xfrm>
        </p:spPr>
        <p:txBody>
          <a:bodyPr>
            <a:normAutofit fontScale="85000" lnSpcReduction="10000"/>
          </a:bodyPr>
          <a:lstStyle/>
          <a:p>
            <a:r>
              <a:rPr lang="en-US" b="1" dirty="0" smtClean="0">
                <a:solidFill>
                  <a:schemeClr val="bg2">
                    <a:lumMod val="50000"/>
                  </a:schemeClr>
                </a:solidFill>
              </a:rPr>
              <a:t>Older sewage plants were also a hub for storm water distribution</a:t>
            </a:r>
          </a:p>
          <a:p>
            <a:endParaRPr lang="en-US" b="1" dirty="0" smtClean="0">
              <a:solidFill>
                <a:schemeClr val="bg2">
                  <a:lumMod val="50000"/>
                </a:schemeClr>
              </a:solidFill>
            </a:endParaRPr>
          </a:p>
          <a:p>
            <a:r>
              <a:rPr lang="en-US" b="1" dirty="0" smtClean="0">
                <a:solidFill>
                  <a:schemeClr val="bg2">
                    <a:lumMod val="50000"/>
                  </a:schemeClr>
                </a:solidFill>
              </a:rPr>
              <a:t>“During periods of heavy rain, the combined volume of storm water and wastewater overwhelms the capacity of the plants.  When this happens, the treatment plants are allowed to bypass their normal treatment protocol and pump vast amounts of water directly into an adjacent body of water.”</a:t>
            </a:r>
          </a:p>
          <a:p>
            <a:endParaRPr lang="en-US" b="1" dirty="0" smtClean="0">
              <a:solidFill>
                <a:schemeClr val="bg2">
                  <a:lumMod val="50000"/>
                </a:schemeClr>
              </a:solidFill>
            </a:endParaRPr>
          </a:p>
          <a:p>
            <a:r>
              <a:rPr lang="en-US" b="1" dirty="0" smtClean="0">
                <a:solidFill>
                  <a:schemeClr val="bg2">
                    <a:lumMod val="50000"/>
                  </a:schemeClr>
                </a:solidFill>
              </a:rPr>
              <a:t>Indianapolis: 1 billion gallons per year</a:t>
            </a:r>
          </a:p>
          <a:p>
            <a:r>
              <a:rPr lang="en-US" b="1" dirty="0" smtClean="0">
                <a:solidFill>
                  <a:schemeClr val="bg2">
                    <a:lumMod val="50000"/>
                  </a:schemeClr>
                </a:solidFill>
              </a:rPr>
              <a:t>US swimming illnesses: 1.8-3.5 million per year</a:t>
            </a:r>
          </a:p>
          <a:p>
            <a:r>
              <a:rPr lang="en-US" b="1" dirty="0" smtClean="0">
                <a:solidFill>
                  <a:schemeClr val="bg2">
                    <a:lumMod val="50000"/>
                  </a:schemeClr>
                </a:solidFill>
              </a:rPr>
              <a:t>US drinking illnesses: 500,000 per year</a:t>
            </a:r>
            <a:endParaRPr lang="en-US"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369"/>
            <a:ext cx="8229600" cy="1143000"/>
          </a:xfrm>
        </p:spPr>
        <p:txBody>
          <a:bodyPr>
            <a:normAutofit fontScale="90000"/>
          </a:bodyPr>
          <a:lstStyle/>
          <a:p>
            <a:r>
              <a:rPr lang="en-US" dirty="0" smtClean="0"/>
              <a:t>Animal feed lots and manure lagoons</a:t>
            </a:r>
            <a:br>
              <a:rPr lang="en-US" dirty="0" smtClean="0"/>
            </a:br>
            <a:r>
              <a:rPr lang="en-US" sz="1333" dirty="0" smtClean="0">
                <a:hlinkClick r:id="rId2"/>
              </a:rPr>
              <a:t>EPA: Manure Management</a:t>
            </a:r>
            <a:r>
              <a:rPr lang="en-US" dirty="0" smtClean="0"/>
              <a:t/>
            </a:r>
            <a:br>
              <a:rPr lang="en-US" dirty="0" smtClean="0"/>
            </a:br>
            <a:endParaRPr lang="en-US" dirty="0"/>
          </a:p>
        </p:txBody>
      </p:sp>
      <p:pic>
        <p:nvPicPr>
          <p:cNvPr id="3" name="Picture 2"/>
          <p:cNvPicPr>
            <a:picLocks noChangeAspect="1"/>
          </p:cNvPicPr>
          <p:nvPr/>
        </p:nvPicPr>
        <p:blipFill>
          <a:blip r:embed="rId3"/>
          <a:stretch>
            <a:fillRect/>
          </a:stretch>
        </p:blipFill>
        <p:spPr>
          <a:xfrm>
            <a:off x="457200" y="1621369"/>
            <a:ext cx="3735804" cy="1890317"/>
          </a:xfrm>
          <a:prstGeom prst="rect">
            <a:avLst/>
          </a:prstGeom>
        </p:spPr>
      </p:pic>
      <p:pic>
        <p:nvPicPr>
          <p:cNvPr id="4" name="Picture 3"/>
          <p:cNvPicPr>
            <a:picLocks noChangeAspect="1"/>
          </p:cNvPicPr>
          <p:nvPr/>
        </p:nvPicPr>
        <p:blipFill>
          <a:blip r:embed="rId4"/>
          <a:stretch>
            <a:fillRect/>
          </a:stretch>
        </p:blipFill>
        <p:spPr>
          <a:xfrm>
            <a:off x="4645852" y="1621369"/>
            <a:ext cx="3606800" cy="2463800"/>
          </a:xfrm>
          <a:prstGeom prst="rect">
            <a:avLst/>
          </a:prstGeom>
        </p:spPr>
      </p:pic>
      <p:pic>
        <p:nvPicPr>
          <p:cNvPr id="5" name="Picture 4"/>
          <p:cNvPicPr>
            <a:picLocks noChangeAspect="1"/>
          </p:cNvPicPr>
          <p:nvPr/>
        </p:nvPicPr>
        <p:blipFill>
          <a:blip r:embed="rId5"/>
          <a:stretch>
            <a:fillRect/>
          </a:stretch>
        </p:blipFill>
        <p:spPr>
          <a:xfrm>
            <a:off x="4726210" y="4085169"/>
            <a:ext cx="3960590" cy="2665782"/>
          </a:xfrm>
          <a:prstGeom prst="rect">
            <a:avLst/>
          </a:prstGeom>
        </p:spPr>
      </p:pic>
      <p:pic>
        <p:nvPicPr>
          <p:cNvPr id="6" name="Picture 5"/>
          <p:cNvPicPr>
            <a:picLocks noChangeAspect="1"/>
          </p:cNvPicPr>
          <p:nvPr/>
        </p:nvPicPr>
        <p:blipFill>
          <a:blip r:embed="rId6"/>
          <a:stretch>
            <a:fillRect/>
          </a:stretch>
        </p:blipFill>
        <p:spPr>
          <a:xfrm>
            <a:off x="263649" y="3511687"/>
            <a:ext cx="4319019" cy="323926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47059" y="657412"/>
            <a:ext cx="7321176" cy="6186310"/>
          </a:xfrm>
          <a:prstGeom prst="rect">
            <a:avLst/>
          </a:prstGeom>
          <a:noFill/>
        </p:spPr>
        <p:txBody>
          <a:bodyPr wrap="square" rtlCol="0">
            <a:spAutoFit/>
          </a:bodyPr>
          <a:lstStyle/>
          <a:p>
            <a:r>
              <a:rPr lang="en-US" sz="3600" dirty="0" smtClean="0"/>
              <a:t>Three Major Sources:</a:t>
            </a:r>
          </a:p>
          <a:p>
            <a:pPr>
              <a:buFont typeface="Wingdings" charset="2"/>
              <a:buChar char="§"/>
            </a:pPr>
            <a:r>
              <a:rPr lang="en-US" sz="3600" dirty="0" smtClean="0"/>
              <a:t>Water discharged from </a:t>
            </a:r>
            <a:r>
              <a:rPr lang="en-US" sz="3600" dirty="0" smtClean="0">
                <a:solidFill>
                  <a:srgbClr val="400080"/>
                </a:solidFill>
              </a:rPr>
              <a:t>sewage treatment plants</a:t>
            </a:r>
          </a:p>
          <a:p>
            <a:pPr>
              <a:buFont typeface="Wingdings" charset="2"/>
              <a:buChar char="§"/>
            </a:pPr>
            <a:r>
              <a:rPr lang="en-US" sz="3600" dirty="0" smtClean="0">
                <a:solidFill>
                  <a:srgbClr val="008040"/>
                </a:solidFill>
              </a:rPr>
              <a:t>Animal wastes </a:t>
            </a:r>
            <a:r>
              <a:rPr lang="en-US" sz="3600" dirty="0" smtClean="0"/>
              <a:t>from animal feed lots, generate large amounts of manure</a:t>
            </a:r>
          </a:p>
          <a:p>
            <a:pPr>
              <a:buFont typeface="Wingdings" charset="2"/>
              <a:buChar char="§"/>
            </a:pPr>
            <a:r>
              <a:rPr lang="en-US" sz="3600" dirty="0" smtClean="0">
                <a:solidFill>
                  <a:schemeClr val="accent6">
                    <a:lumMod val="75000"/>
                  </a:schemeClr>
                </a:solidFill>
              </a:rPr>
              <a:t>Fertilizer</a:t>
            </a:r>
            <a:r>
              <a:rPr lang="en-US" sz="3600" dirty="0" smtClean="0"/>
              <a:t> from both agricultural fields and suburban lawns (Run-off of soil)</a:t>
            </a:r>
          </a:p>
          <a:p>
            <a:pPr>
              <a:buFont typeface="Wingdings" charset="2"/>
              <a:buChar char="§"/>
            </a:pPr>
            <a:r>
              <a:rPr lang="en-US" sz="3600" dirty="0" smtClean="0"/>
              <a:t>When the nutrients reach the Bay – explosion of algae! </a:t>
            </a:r>
            <a:r>
              <a:rPr lang="en-US" sz="3600" b="1" dirty="0" smtClean="0">
                <a:solidFill>
                  <a:srgbClr val="FF0000"/>
                </a:solidFill>
              </a:rPr>
              <a:t>Creates a Dead Zone</a:t>
            </a:r>
          </a:p>
          <a:p>
            <a:pPr>
              <a:buFont typeface="Wingdings" charset="2"/>
              <a:buChar char="§"/>
            </a:pPr>
            <a:endParaRPr lang="en-US"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875109" y="0"/>
            <a:ext cx="7358063" cy="1053703"/>
          </a:xfrm>
        </p:spPr>
        <p:txBody>
          <a:bodyPr/>
          <a:lstStyle/>
          <a:p>
            <a:pPr eaLnBrk="1" hangingPunct="1"/>
            <a:r>
              <a:rPr lang="en-US" sz="3100" b="1">
                <a:latin typeface="Book Antiqua" charset="0"/>
              </a:rPr>
              <a:t>Treatments for Human and Animal Wastewater</a:t>
            </a:r>
          </a:p>
        </p:txBody>
      </p:sp>
      <p:sp>
        <p:nvSpPr>
          <p:cNvPr id="26626" name="Rectangle 2"/>
          <p:cNvSpPr>
            <a:spLocks noGrp="1" noChangeArrowheads="1"/>
          </p:cNvSpPr>
          <p:nvPr>
            <p:ph type="body" idx="1"/>
          </p:nvPr>
        </p:nvSpPr>
        <p:spPr>
          <a:xfrm>
            <a:off x="875109" y="1240886"/>
            <a:ext cx="8090297" cy="1821656"/>
          </a:xfrm>
        </p:spPr>
        <p:txBody>
          <a:bodyPr>
            <a:noAutofit/>
          </a:bodyPr>
          <a:lstStyle/>
          <a:p>
            <a:pPr marL="625056">
              <a:buClr>
                <a:schemeClr val="tx1"/>
              </a:buClr>
              <a:buSzPct val="70000"/>
              <a:buFont typeface="Wingdings 2" charset="0"/>
              <a:buChar char="©"/>
            </a:pPr>
            <a:r>
              <a:rPr lang="en-US" sz="2800" dirty="0">
                <a:solidFill>
                  <a:srgbClr val="0000FF"/>
                </a:solidFill>
                <a:latin typeface="Book Antiqua" charset="0"/>
              </a:rPr>
              <a:t>Manure lagoons</a:t>
            </a:r>
            <a:r>
              <a:rPr lang="en-US" sz="2800" dirty="0">
                <a:solidFill>
                  <a:srgbClr val="000000"/>
                </a:solidFill>
                <a:latin typeface="Book Antiqua" charset="0"/>
              </a:rPr>
              <a:t>- large, human-made ponds line with rubber to prevent the manure from leaking into the groundwater.  After the manure is broken down by bacteria, it is spread onto fields as fertilizers.</a:t>
            </a:r>
          </a:p>
        </p:txBody>
      </p:sp>
      <p:pic>
        <p:nvPicPr>
          <p:cNvPr id="26627" name="Picture 6" descr="Z:\sumanas\friedland1e\jpegs\ch14\figure_14_07.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84002" y="3606294"/>
            <a:ext cx="4975996" cy="325170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575245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normAutofit fontScale="90000"/>
          </a:bodyPr>
          <a:lstStyle/>
          <a:p>
            <a:r>
              <a:rPr lang="en-US" dirty="0" smtClean="0">
                <a:solidFill>
                  <a:srgbClr val="FF0080"/>
                </a:solidFill>
              </a:rPr>
              <a:t>IV. Heavy metals and other substances can pose serious threats to human health and the environment</a:t>
            </a:r>
            <a:endParaRPr lang="en-US" dirty="0">
              <a:solidFill>
                <a:srgbClr val="FF0080"/>
              </a:solidFill>
            </a:endParaRPr>
          </a:p>
        </p:txBody>
      </p:sp>
      <p:sp>
        <p:nvSpPr>
          <p:cNvPr id="3" name="Subtitle 2"/>
          <p:cNvSpPr>
            <a:spLocks noGrp="1"/>
          </p:cNvSpPr>
          <p:nvPr>
            <p:ph type="subTitle" idx="1"/>
          </p:nvPr>
        </p:nvSpPr>
        <p:spPr>
          <a:xfrm>
            <a:off x="685800" y="3018675"/>
            <a:ext cx="7772400" cy="3414566"/>
          </a:xfrm>
        </p:spPr>
        <p:txBody>
          <a:bodyPr>
            <a:normAutofit/>
          </a:bodyPr>
          <a:lstStyle/>
          <a:p>
            <a:r>
              <a:rPr lang="en-US" dirty="0" smtClean="0">
                <a:solidFill>
                  <a:srgbClr val="000000"/>
                </a:solidFill>
              </a:rPr>
              <a:t>Lead</a:t>
            </a:r>
          </a:p>
          <a:p>
            <a:r>
              <a:rPr lang="en-US" dirty="0" smtClean="0">
                <a:solidFill>
                  <a:srgbClr val="000000"/>
                </a:solidFill>
              </a:rPr>
              <a:t>Arsenic</a:t>
            </a:r>
            <a:br>
              <a:rPr lang="en-US" dirty="0" smtClean="0">
                <a:solidFill>
                  <a:srgbClr val="000000"/>
                </a:solidFill>
              </a:rPr>
            </a:br>
            <a:r>
              <a:rPr lang="en-US" dirty="0" smtClean="0">
                <a:solidFill>
                  <a:srgbClr val="000000"/>
                </a:solidFill>
              </a:rPr>
              <a:t>Mercury</a:t>
            </a:r>
          </a:p>
          <a:p>
            <a:r>
              <a:rPr lang="en-US" dirty="0" smtClean="0">
                <a:solidFill>
                  <a:srgbClr val="000000"/>
                </a:solidFill>
              </a:rPr>
              <a:t>Acid deposition and acid mine drainage</a:t>
            </a:r>
          </a:p>
          <a:p>
            <a:r>
              <a:rPr lang="en-US" dirty="0" smtClean="0">
                <a:solidFill>
                  <a:srgbClr val="000000"/>
                </a:solidFill>
              </a:rPr>
              <a:t>Synthetic organic compounds (4)</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096963"/>
          </a:xfrm>
        </p:spPr>
        <p:txBody>
          <a:bodyPr>
            <a:normAutofit fontScale="90000"/>
          </a:bodyPr>
          <a:lstStyle/>
          <a:p>
            <a:r>
              <a:rPr lang="en-US" dirty="0" smtClean="0"/>
              <a:t>Heavy Metals: Lead and Arsenic </a:t>
            </a:r>
            <a:br>
              <a:rPr lang="en-US" dirty="0" smtClean="0"/>
            </a:br>
            <a:endParaRPr lang="en-US" dirty="0"/>
          </a:p>
        </p:txBody>
      </p:sp>
      <p:pic>
        <p:nvPicPr>
          <p:cNvPr id="3" name="Picture 2"/>
          <p:cNvPicPr>
            <a:picLocks noChangeAspect="1"/>
          </p:cNvPicPr>
          <p:nvPr/>
        </p:nvPicPr>
        <p:blipFill>
          <a:blip r:embed="rId2"/>
          <a:stretch>
            <a:fillRect/>
          </a:stretch>
        </p:blipFill>
        <p:spPr>
          <a:xfrm>
            <a:off x="457200" y="872916"/>
            <a:ext cx="2946400" cy="2806096"/>
          </a:xfrm>
          <a:prstGeom prst="rect">
            <a:avLst/>
          </a:prstGeom>
        </p:spPr>
      </p:pic>
      <p:sp>
        <p:nvSpPr>
          <p:cNvPr id="5" name="TextBox 4"/>
          <p:cNvSpPr txBox="1"/>
          <p:nvPr/>
        </p:nvSpPr>
        <p:spPr>
          <a:xfrm>
            <a:off x="3760932" y="872916"/>
            <a:ext cx="5202414" cy="2308324"/>
          </a:xfrm>
          <a:prstGeom prst="rect">
            <a:avLst/>
          </a:prstGeom>
          <a:noFill/>
          <a:ln>
            <a:solidFill>
              <a:schemeClr val="tx1"/>
            </a:solidFill>
          </a:ln>
        </p:spPr>
        <p:txBody>
          <a:bodyPr wrap="square" rtlCol="0">
            <a:spAutoFit/>
          </a:bodyPr>
          <a:lstStyle/>
          <a:p>
            <a:r>
              <a:rPr lang="en-US" sz="2400" dirty="0" smtClean="0"/>
              <a:t>Lead:</a:t>
            </a:r>
          </a:p>
          <a:p>
            <a:pPr>
              <a:buFont typeface="Arial"/>
              <a:buChar char="•"/>
            </a:pPr>
            <a:r>
              <a:rPr lang="en-US" sz="2400" dirty="0" smtClean="0"/>
              <a:t>Heavy metal harmful to fetuses and young; damage to brain, nervous system and kidneys.</a:t>
            </a:r>
          </a:p>
          <a:p>
            <a:pPr>
              <a:buFont typeface="Arial"/>
              <a:buChar char="•"/>
            </a:pPr>
            <a:r>
              <a:rPr lang="en-US" sz="2400" dirty="0" smtClean="0"/>
              <a:t>Enters water via old pipes</a:t>
            </a:r>
          </a:p>
          <a:p>
            <a:endParaRPr lang="en-US" sz="2400" dirty="0"/>
          </a:p>
        </p:txBody>
      </p:sp>
      <p:sp>
        <p:nvSpPr>
          <p:cNvPr id="6" name="TextBox 5"/>
          <p:cNvSpPr txBox="1"/>
          <p:nvPr/>
        </p:nvSpPr>
        <p:spPr>
          <a:xfrm>
            <a:off x="995420" y="3985597"/>
            <a:ext cx="6230729" cy="1938992"/>
          </a:xfrm>
          <a:prstGeom prst="rect">
            <a:avLst/>
          </a:prstGeom>
          <a:noFill/>
          <a:ln>
            <a:solidFill>
              <a:schemeClr val="tx1"/>
            </a:solidFill>
          </a:ln>
        </p:spPr>
        <p:txBody>
          <a:bodyPr wrap="square" rtlCol="0">
            <a:spAutoFit/>
          </a:bodyPr>
          <a:lstStyle/>
          <a:p>
            <a:r>
              <a:rPr lang="en-US" sz="2400" dirty="0" smtClean="0"/>
              <a:t>Arsenic: </a:t>
            </a:r>
          </a:p>
          <a:p>
            <a:pPr>
              <a:buFont typeface="Arial"/>
              <a:buChar char="•"/>
            </a:pPr>
            <a:r>
              <a:rPr lang="en-US" sz="2400" dirty="0" smtClean="0"/>
              <a:t>occurs naturally in Earth’s crust &amp; dissolves into groundwater</a:t>
            </a:r>
          </a:p>
          <a:p>
            <a:pPr>
              <a:buFont typeface="Arial"/>
              <a:buChar char="•"/>
            </a:pPr>
            <a:r>
              <a:rPr lang="en-US" sz="2400" dirty="0" smtClean="0"/>
              <a:t>Mining releases stores; contaminates wells; carcinogen: skin, lungs, kidneys, bladder</a:t>
            </a:r>
            <a:endParaRPr lang="en-US"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Metal - Mercury</a:t>
            </a:r>
            <a:endParaRPr lang="en-US" dirty="0"/>
          </a:p>
        </p:txBody>
      </p:sp>
      <p:sp>
        <p:nvSpPr>
          <p:cNvPr id="3" name="TextBox 2"/>
          <p:cNvSpPr txBox="1"/>
          <p:nvPr/>
        </p:nvSpPr>
        <p:spPr>
          <a:xfrm>
            <a:off x="457200" y="1417638"/>
            <a:ext cx="8229600" cy="5262980"/>
          </a:xfrm>
          <a:prstGeom prst="rect">
            <a:avLst/>
          </a:prstGeom>
          <a:noFill/>
          <a:ln>
            <a:solidFill>
              <a:schemeClr val="tx1"/>
            </a:solidFill>
          </a:ln>
        </p:spPr>
        <p:txBody>
          <a:bodyPr wrap="square" rtlCol="0">
            <a:spAutoFit/>
          </a:bodyPr>
          <a:lstStyle/>
          <a:p>
            <a:r>
              <a:rPr lang="en-US" sz="2800" dirty="0" smtClean="0"/>
              <a:t>Mercury: Two-thirds produced by human activities</a:t>
            </a:r>
          </a:p>
          <a:p>
            <a:pPr>
              <a:buFont typeface="Arial"/>
              <a:buChar char="•"/>
            </a:pPr>
            <a:r>
              <a:rPr lang="en-US" sz="2800" dirty="0" smtClean="0"/>
              <a:t>Burning of fossil fuels (coal)</a:t>
            </a:r>
          </a:p>
          <a:p>
            <a:pPr>
              <a:buFont typeface="Arial"/>
              <a:buChar char="•"/>
            </a:pPr>
            <a:r>
              <a:rPr lang="en-US" sz="2800" dirty="0" smtClean="0"/>
              <a:t>Garbage incineration, hazardous waste from medical supplies</a:t>
            </a:r>
          </a:p>
          <a:p>
            <a:pPr>
              <a:buFont typeface="Arial"/>
              <a:buChar char="•"/>
            </a:pPr>
            <a:r>
              <a:rPr lang="en-US" sz="2800" dirty="0" smtClean="0"/>
              <a:t>Raw material for cement production</a:t>
            </a:r>
          </a:p>
          <a:p>
            <a:pPr>
              <a:buFont typeface="Arial"/>
              <a:buChar char="•"/>
            </a:pPr>
            <a:r>
              <a:rPr lang="en-US" sz="2800" dirty="0" smtClean="0"/>
              <a:t>Mercury finds it’s way to water</a:t>
            </a:r>
          </a:p>
          <a:p>
            <a:pPr>
              <a:buFont typeface="Arial"/>
              <a:buChar char="•"/>
            </a:pPr>
            <a:r>
              <a:rPr lang="en-US" sz="2800" dirty="0" smtClean="0"/>
              <a:t>Bacteria convert Hg -&gt; </a:t>
            </a:r>
            <a:r>
              <a:rPr lang="en-US" sz="2800" dirty="0" err="1" smtClean="0"/>
              <a:t>methylmercury</a:t>
            </a:r>
            <a:r>
              <a:rPr lang="en-US" sz="2800" dirty="0" smtClean="0"/>
              <a:t> (shellfish &amp; </a:t>
            </a:r>
            <a:r>
              <a:rPr lang="en-US" sz="2800" dirty="0" err="1" smtClean="0"/>
              <a:t>biomagnification</a:t>
            </a:r>
            <a:r>
              <a:rPr lang="en-US" sz="2800" dirty="0" smtClean="0"/>
              <a:t> through food chain)</a:t>
            </a:r>
          </a:p>
          <a:p>
            <a:pPr>
              <a:buFont typeface="Arial"/>
              <a:buChar char="•"/>
            </a:pPr>
            <a:r>
              <a:rPr lang="en-US" sz="2800" dirty="0" smtClean="0"/>
              <a:t>Exposure through eating fish and shellfish</a:t>
            </a:r>
          </a:p>
          <a:p>
            <a:pPr>
              <a:buFont typeface="Arial"/>
              <a:buChar char="•"/>
            </a:pPr>
            <a:r>
              <a:rPr lang="en-US" sz="2800" dirty="0" smtClean="0"/>
              <a:t>Causes damage to nervous system </a:t>
            </a:r>
          </a:p>
          <a:p>
            <a:pPr>
              <a:buFont typeface="Arial"/>
              <a:buChar char="•"/>
            </a:pPr>
            <a:r>
              <a:rPr lang="en-US" sz="2800" dirty="0" smtClean="0"/>
              <a:t>Also used in illegal gold mining production in developing nations (Peru)</a:t>
            </a:r>
            <a:endParaRPr lang="en-US" sz="2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Illegal Gold Mining in Peru’s Amazon Basin</a:t>
            </a:r>
            <a:endParaRPr lang="en-US" dirty="0"/>
          </a:p>
        </p:txBody>
      </p:sp>
      <p:pic>
        <p:nvPicPr>
          <p:cNvPr id="4" name="Picture 3"/>
          <p:cNvPicPr>
            <a:picLocks noChangeAspect="1"/>
          </p:cNvPicPr>
          <p:nvPr/>
        </p:nvPicPr>
        <p:blipFill>
          <a:blip r:embed="rId2"/>
          <a:stretch>
            <a:fillRect/>
          </a:stretch>
        </p:blipFill>
        <p:spPr>
          <a:xfrm>
            <a:off x="1182460" y="1888237"/>
            <a:ext cx="6773605" cy="453078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3" name="Picture 4" descr="Z:\sumanas\friedland1e\jpegs\ch14\figure_14_08.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28687" y="428626"/>
            <a:ext cx="7179469" cy="60878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810459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4769"/>
            <a:ext cx="7772400" cy="1470025"/>
          </a:xfrm>
        </p:spPr>
        <p:txBody>
          <a:bodyPr>
            <a:normAutofit/>
          </a:bodyPr>
          <a:lstStyle/>
          <a:p>
            <a:r>
              <a:rPr lang="en-US" dirty="0" smtClean="0"/>
              <a:t>Acid Deposition </a:t>
            </a:r>
            <a:br>
              <a:rPr lang="en-US" dirty="0" smtClean="0"/>
            </a:br>
            <a:endParaRPr lang="en-US" dirty="0"/>
          </a:p>
        </p:txBody>
      </p:sp>
      <p:sp>
        <p:nvSpPr>
          <p:cNvPr id="3" name="Subtitle 2"/>
          <p:cNvSpPr>
            <a:spLocks noGrp="1"/>
          </p:cNvSpPr>
          <p:nvPr>
            <p:ph type="subTitle" idx="1"/>
          </p:nvPr>
        </p:nvSpPr>
        <p:spPr>
          <a:xfrm>
            <a:off x="472907" y="1621197"/>
            <a:ext cx="8323168" cy="5012200"/>
          </a:xfrm>
        </p:spPr>
        <p:txBody>
          <a:bodyPr/>
          <a:lstStyle/>
          <a:p>
            <a:pPr algn="l">
              <a:buFont typeface="Arial"/>
              <a:buChar char="•"/>
            </a:pPr>
            <a:r>
              <a:rPr lang="en-US" dirty="0" smtClean="0">
                <a:solidFill>
                  <a:schemeClr val="tx1"/>
                </a:solidFill>
              </a:rPr>
              <a:t>Wet Acid Deposition: “Acid Rain”/</a:t>
            </a:r>
            <a:r>
              <a:rPr lang="en-US" dirty="0" err="1" smtClean="0">
                <a:solidFill>
                  <a:schemeClr val="tx1"/>
                </a:solidFill>
              </a:rPr>
              <a:t>precip</a:t>
            </a:r>
            <a:r>
              <a:rPr lang="en-US" dirty="0" smtClean="0">
                <a:solidFill>
                  <a:schemeClr val="tx1"/>
                </a:solidFill>
              </a:rPr>
              <a:t>.</a:t>
            </a:r>
          </a:p>
          <a:p>
            <a:pPr algn="l">
              <a:buFont typeface="Arial"/>
              <a:buChar char="•"/>
            </a:pPr>
            <a:r>
              <a:rPr lang="en-US" dirty="0" smtClean="0">
                <a:solidFill>
                  <a:schemeClr val="tx1"/>
                </a:solidFill>
              </a:rPr>
              <a:t>Dry Acid Deposition: gases and particles that attach to the surfaces of plants, soil, and water</a:t>
            </a:r>
          </a:p>
          <a:p>
            <a:pPr algn="l">
              <a:buFont typeface="Arial"/>
              <a:buChar char="•"/>
            </a:pPr>
            <a:r>
              <a:rPr lang="en-US" dirty="0" smtClean="0">
                <a:solidFill>
                  <a:schemeClr val="tx1"/>
                </a:solidFill>
              </a:rPr>
              <a:t>Caused by the sulfur dioxide and nitrogen dioxide gases emitted by smokestacks of power and industry</a:t>
            </a:r>
          </a:p>
          <a:p>
            <a:pPr algn="l">
              <a:buFont typeface="Arial"/>
              <a:buChar char="•"/>
            </a:pPr>
            <a:r>
              <a:rPr lang="en-US" dirty="0" smtClean="0">
                <a:solidFill>
                  <a:schemeClr val="tx1"/>
                </a:solidFill>
              </a:rPr>
              <a:t>Chemical Rx occur in atmosphere and change to sulfuric/nitric acids that cause acidification of lakes and streams (pH&lt;5)</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621895"/>
          </a:xfrm>
        </p:spPr>
        <p:txBody>
          <a:bodyPr>
            <a:normAutofit fontScale="90000"/>
          </a:bodyPr>
          <a:lstStyle/>
          <a:p>
            <a:r>
              <a:rPr lang="en-US" dirty="0"/>
              <a:t>c</a:t>
            </a:r>
            <a:r>
              <a:rPr lang="en-US" dirty="0" smtClean="0"/>
              <a:t>oal scrubbers help reduce acid </a:t>
            </a:r>
            <a:r>
              <a:rPr lang="en-US" dirty="0" err="1" smtClean="0"/>
              <a:t>precip</a:t>
            </a:r>
            <a:r>
              <a:rPr lang="en-US" smtClean="0"/>
              <a:t>.</a:t>
            </a:r>
            <a:r>
              <a:rPr lang="en-US" dirty="0" smtClean="0"/>
              <a:t/>
            </a:r>
            <a:br>
              <a:rPr lang="en-US" dirty="0" smtClean="0"/>
            </a:br>
            <a:endParaRPr lang="en-US" dirty="0"/>
          </a:p>
        </p:txBody>
      </p:sp>
      <p:pic>
        <p:nvPicPr>
          <p:cNvPr id="3" name="Picture 2"/>
          <p:cNvPicPr>
            <a:picLocks noChangeAspect="1"/>
          </p:cNvPicPr>
          <p:nvPr/>
        </p:nvPicPr>
        <p:blipFill>
          <a:blip r:embed="rId2"/>
          <a:stretch>
            <a:fillRect/>
          </a:stretch>
        </p:blipFill>
        <p:spPr>
          <a:xfrm>
            <a:off x="746302" y="1417638"/>
            <a:ext cx="7940498" cy="4910667"/>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Acid Mine Drainage</a:t>
            </a:r>
            <a:endParaRPr lang="en-US" dirty="0"/>
          </a:p>
        </p:txBody>
      </p:sp>
      <p:pic>
        <p:nvPicPr>
          <p:cNvPr id="3" name="Picture 2"/>
          <p:cNvPicPr>
            <a:picLocks noChangeAspect="1"/>
          </p:cNvPicPr>
          <p:nvPr/>
        </p:nvPicPr>
        <p:blipFill>
          <a:blip r:embed="rId2"/>
          <a:stretch>
            <a:fillRect/>
          </a:stretch>
        </p:blipFill>
        <p:spPr>
          <a:xfrm>
            <a:off x="5031286" y="4394200"/>
            <a:ext cx="4203700" cy="2463800"/>
          </a:xfrm>
          <a:prstGeom prst="rect">
            <a:avLst/>
          </a:prstGeom>
        </p:spPr>
      </p:pic>
      <p:pic>
        <p:nvPicPr>
          <p:cNvPr id="5" name="Picture 4"/>
          <p:cNvPicPr>
            <a:picLocks noChangeAspect="1"/>
          </p:cNvPicPr>
          <p:nvPr/>
        </p:nvPicPr>
        <p:blipFill>
          <a:blip r:embed="rId3"/>
          <a:stretch>
            <a:fillRect/>
          </a:stretch>
        </p:blipFill>
        <p:spPr>
          <a:xfrm>
            <a:off x="5031286" y="1321177"/>
            <a:ext cx="4112714" cy="2736713"/>
          </a:xfrm>
          <a:prstGeom prst="rect">
            <a:avLst/>
          </a:prstGeom>
        </p:spPr>
      </p:pic>
      <p:sp>
        <p:nvSpPr>
          <p:cNvPr id="6" name="TextBox 5"/>
          <p:cNvSpPr txBox="1"/>
          <p:nvPr/>
        </p:nvSpPr>
        <p:spPr>
          <a:xfrm>
            <a:off x="457200" y="1417638"/>
            <a:ext cx="3644918" cy="3046988"/>
          </a:xfrm>
          <a:prstGeom prst="rect">
            <a:avLst/>
          </a:prstGeom>
          <a:noFill/>
        </p:spPr>
        <p:txBody>
          <a:bodyPr wrap="square" rtlCol="0">
            <a:spAutoFit/>
          </a:bodyPr>
          <a:lstStyle/>
          <a:p>
            <a:r>
              <a:rPr lang="en-US" sz="2400" dirty="0" smtClean="0"/>
              <a:t>The low pH of water emerging from abandoned mines mixes with stream water to lower the pH.</a:t>
            </a:r>
          </a:p>
          <a:p>
            <a:endParaRPr lang="en-US" sz="2400" dirty="0" smtClean="0"/>
          </a:p>
          <a:p>
            <a:r>
              <a:rPr lang="en-US" sz="2400" dirty="0" smtClean="0"/>
              <a:t>Causing iron precipitation out to solution and forms oxidized iron.</a:t>
            </a:r>
            <a:endParaRPr lang="en-US"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dirty="0" smtClean="0"/>
              <a:t>Synthetic organic compounds </a:t>
            </a:r>
            <a:br>
              <a:rPr lang="en-US" dirty="0" smtClean="0"/>
            </a:br>
            <a:endParaRPr lang="en-US" dirty="0"/>
          </a:p>
        </p:txBody>
      </p:sp>
      <p:sp>
        <p:nvSpPr>
          <p:cNvPr id="5" name="Subtitle 4"/>
          <p:cNvSpPr>
            <a:spLocks noGrp="1"/>
          </p:cNvSpPr>
          <p:nvPr>
            <p:ph type="subTitle" idx="1"/>
          </p:nvPr>
        </p:nvSpPr>
        <p:spPr>
          <a:xfrm>
            <a:off x="0" y="1006225"/>
            <a:ext cx="9144000" cy="5851775"/>
          </a:xfrm>
        </p:spPr>
        <p:txBody>
          <a:bodyPr>
            <a:normAutofit fontScale="92500" lnSpcReduction="20000"/>
          </a:bodyPr>
          <a:lstStyle/>
          <a:p>
            <a:pPr marL="514350" indent="-514350" algn="l">
              <a:buAutoNum type="arabicPeriod"/>
            </a:pPr>
            <a:r>
              <a:rPr lang="en-US" dirty="0" smtClean="0">
                <a:solidFill>
                  <a:srgbClr val="660066"/>
                </a:solidFill>
              </a:rPr>
              <a:t>Pesticides &amp; Inert ingredients</a:t>
            </a:r>
          </a:p>
          <a:p>
            <a:pPr marL="514350" indent="-514350" algn="l"/>
            <a:r>
              <a:rPr lang="en-US" dirty="0" smtClean="0">
                <a:solidFill>
                  <a:srgbClr val="000000"/>
                </a:solidFill>
              </a:rPr>
              <a:t>Arsenic is natural pesticide; synthetics boom after WWII.</a:t>
            </a:r>
          </a:p>
          <a:p>
            <a:pPr marL="514350" indent="-514350" algn="l"/>
            <a:r>
              <a:rPr lang="en-US" dirty="0" smtClean="0">
                <a:solidFill>
                  <a:srgbClr val="000000"/>
                </a:solidFill>
              </a:rPr>
              <a:t>Indiscriminate killer of insects (DDT)</a:t>
            </a:r>
          </a:p>
          <a:p>
            <a:pPr marL="514350" indent="-514350" algn="l"/>
            <a:r>
              <a:rPr lang="en-US" dirty="0" smtClean="0">
                <a:solidFill>
                  <a:srgbClr val="000000"/>
                </a:solidFill>
              </a:rPr>
              <a:t>Roundup’s inert ingredients cause tadpole gill cells to swell and org. suffocates</a:t>
            </a:r>
          </a:p>
          <a:p>
            <a:pPr marL="514350" indent="-514350" algn="l"/>
            <a:endParaRPr lang="en-US" dirty="0" smtClean="0">
              <a:solidFill>
                <a:srgbClr val="000000"/>
              </a:solidFill>
            </a:endParaRPr>
          </a:p>
          <a:p>
            <a:pPr marL="514350" indent="-514350" algn="l">
              <a:buAutoNum type="arabicPeriod" startAt="2"/>
            </a:pPr>
            <a:r>
              <a:rPr lang="en-US" dirty="0" smtClean="0">
                <a:solidFill>
                  <a:srgbClr val="FF6600"/>
                </a:solidFill>
              </a:rPr>
              <a:t>Pharmaceuticals and hormones</a:t>
            </a:r>
          </a:p>
          <a:p>
            <a:pPr marL="514350" indent="-514350" algn="l"/>
            <a:r>
              <a:rPr lang="en-US" dirty="0" smtClean="0">
                <a:solidFill>
                  <a:srgbClr val="000000"/>
                </a:solidFill>
              </a:rPr>
              <a:t>USGS data over 139 US streams: 50% antibiotics reproductive hormones; 80% nonprescription drugs; 90% steroids</a:t>
            </a:r>
          </a:p>
          <a:p>
            <a:pPr marL="514350" indent="-514350" algn="l"/>
            <a:r>
              <a:rPr lang="en-US" dirty="0" smtClean="0">
                <a:solidFill>
                  <a:srgbClr val="000000"/>
                </a:solidFill>
              </a:rPr>
              <a:t>Some instances showing reproductive changes in amphibians; male fish found to have female eggs in testes</a:t>
            </a:r>
          </a:p>
          <a:p>
            <a:pPr marL="514350" indent="-514350"/>
            <a:endParaRPr lang="en-US" dirty="0" smtClean="0">
              <a:solidFill>
                <a:srgbClr val="000000"/>
              </a:solidFill>
            </a:endParaRPr>
          </a:p>
          <a:p>
            <a:pPr marL="514350" indent="-514350"/>
            <a:endParaRPr lang="en-US"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49881"/>
            <a:ext cx="8950291" cy="392867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organic compounds </a:t>
            </a:r>
            <a:endParaRPr lang="en-US" dirty="0"/>
          </a:p>
        </p:txBody>
      </p:sp>
      <p:sp>
        <p:nvSpPr>
          <p:cNvPr id="3" name="Content Placeholder 2"/>
          <p:cNvSpPr>
            <a:spLocks noGrp="1"/>
          </p:cNvSpPr>
          <p:nvPr>
            <p:ph idx="1"/>
          </p:nvPr>
        </p:nvSpPr>
        <p:spPr>
          <a:xfrm>
            <a:off x="242992" y="1166018"/>
            <a:ext cx="8631336" cy="5443365"/>
          </a:xfrm>
        </p:spPr>
        <p:txBody>
          <a:bodyPr>
            <a:noAutofit/>
          </a:bodyPr>
          <a:lstStyle/>
          <a:p>
            <a:pPr marL="514350" indent="-514350">
              <a:buAutoNum type="arabicPeriod" startAt="3"/>
            </a:pPr>
            <a:r>
              <a:rPr lang="en-US" sz="2200" dirty="0" smtClean="0">
                <a:solidFill>
                  <a:srgbClr val="408000"/>
                </a:solidFill>
              </a:rPr>
              <a:t>Military compounds</a:t>
            </a:r>
          </a:p>
          <a:p>
            <a:pPr marL="514350" indent="-514350"/>
            <a:r>
              <a:rPr lang="en-US" sz="2200" dirty="0" err="1" smtClean="0">
                <a:solidFill>
                  <a:srgbClr val="000000"/>
                </a:solidFill>
              </a:rPr>
              <a:t>Perchlorates</a:t>
            </a:r>
            <a:r>
              <a:rPr lang="en-US" sz="2200" dirty="0" smtClean="0">
                <a:solidFill>
                  <a:srgbClr val="000000"/>
                </a:solidFill>
              </a:rPr>
              <a:t> are chemicals used in rocket fuel that have leached into underlying soil; contamination of groundwater and crops; causes thyroid problems and reduce hormone production that can impair functioning levels</a:t>
            </a:r>
          </a:p>
          <a:p>
            <a:pPr marL="514350" indent="-514350"/>
            <a:endParaRPr lang="en-US" sz="2200" dirty="0" smtClean="0">
              <a:solidFill>
                <a:srgbClr val="000000"/>
              </a:solidFill>
            </a:endParaRPr>
          </a:p>
          <a:p>
            <a:pPr marL="514350" indent="-514350">
              <a:buAutoNum type="arabicPeriod" startAt="4"/>
            </a:pPr>
            <a:r>
              <a:rPr lang="en-US" sz="2200" dirty="0" smtClean="0">
                <a:solidFill>
                  <a:srgbClr val="800000"/>
                </a:solidFill>
              </a:rPr>
              <a:t>Industrial compounds (Manufacturing)</a:t>
            </a:r>
          </a:p>
          <a:p>
            <a:pPr marL="514350" indent="-514350"/>
            <a:r>
              <a:rPr lang="en-US" sz="2200" dirty="0" smtClean="0">
                <a:solidFill>
                  <a:srgbClr val="000000"/>
                </a:solidFill>
              </a:rPr>
              <a:t>Historical common practice was to dump directly into water bodies</a:t>
            </a:r>
          </a:p>
          <a:p>
            <a:pPr marL="514350" indent="-514350"/>
            <a:r>
              <a:rPr lang="en-US" sz="2200" dirty="0" smtClean="0">
                <a:solidFill>
                  <a:srgbClr val="000000"/>
                </a:solidFill>
              </a:rPr>
              <a:t>PCB’s (plastics, insulation) are a carcinogen </a:t>
            </a:r>
          </a:p>
          <a:p>
            <a:pPr marL="514350" indent="-514350"/>
            <a:r>
              <a:rPr lang="en-US" sz="2200" dirty="0" err="1" smtClean="0">
                <a:solidFill>
                  <a:srgbClr val="000000"/>
                </a:solidFill>
              </a:rPr>
              <a:t>PBDEs</a:t>
            </a:r>
            <a:r>
              <a:rPr lang="en-US" sz="2200" dirty="0" smtClean="0">
                <a:solidFill>
                  <a:srgbClr val="000000"/>
                </a:solidFill>
              </a:rPr>
              <a:t> – flame retardants cause </a:t>
            </a:r>
            <a:r>
              <a:rPr lang="en-US" sz="2200" smtClean="0">
                <a:solidFill>
                  <a:srgbClr val="000000"/>
                </a:solidFill>
              </a:rPr>
              <a:t>brain damage</a:t>
            </a:r>
          </a:p>
          <a:p>
            <a:pPr marL="514350" indent="-514350"/>
            <a:r>
              <a:rPr lang="en-US" sz="2200" dirty="0" smtClean="0">
                <a:solidFill>
                  <a:srgbClr val="000000"/>
                </a:solidFill>
              </a:rPr>
              <a:t>2009 NYS: dredged Hudson river to remove 1.3 million pounds from General Electric pollution from 1947-1977; PCBs banned in 1979 due to persistence and negative health impacts</a:t>
            </a:r>
          </a:p>
          <a:p>
            <a:endParaRPr lang="en-US" sz="2800" dirty="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4" descr="Z:\sumanas\friedland1e\jpegs\ch14\figure_14_12.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14563" y="267891"/>
            <a:ext cx="4339828" cy="63367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04702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dirty="0" smtClean="0">
                <a:solidFill>
                  <a:srgbClr val="FF0080"/>
                </a:solidFill>
              </a:rPr>
              <a:t>V.  Oil pollution can have catastrophic environmental impacts</a:t>
            </a:r>
            <a:endParaRPr lang="en-US" dirty="0">
              <a:solidFill>
                <a:srgbClr val="FF0080"/>
              </a:solidFill>
            </a:endParaRPr>
          </a:p>
        </p:txBody>
      </p:sp>
      <p:sp>
        <p:nvSpPr>
          <p:cNvPr id="3" name="Subtitle 2"/>
          <p:cNvSpPr>
            <a:spLocks noGrp="1"/>
          </p:cNvSpPr>
          <p:nvPr>
            <p:ph type="subTitle" idx="1"/>
          </p:nvPr>
        </p:nvSpPr>
        <p:spPr>
          <a:xfrm>
            <a:off x="0" y="1682540"/>
            <a:ext cx="9144000" cy="5175460"/>
          </a:xfrm>
        </p:spPr>
        <p:txBody>
          <a:bodyPr/>
          <a:lstStyle/>
          <a:p>
            <a:pPr algn="l">
              <a:buFont typeface="Arial"/>
              <a:buChar char="•"/>
            </a:pPr>
            <a:r>
              <a:rPr lang="en-US" dirty="0" smtClean="0">
                <a:solidFill>
                  <a:srgbClr val="000000"/>
                </a:solidFill>
              </a:rPr>
              <a:t>Petroleum products are highly toxic to birds, mammals, fish, algae &amp; other microorganisms essential to the </a:t>
            </a:r>
            <a:r>
              <a:rPr lang="en-US" dirty="0" err="1" smtClean="0">
                <a:solidFill>
                  <a:srgbClr val="000000"/>
                </a:solidFill>
              </a:rPr>
              <a:t>trophic</a:t>
            </a:r>
            <a:r>
              <a:rPr lang="en-US" dirty="0" smtClean="0">
                <a:solidFill>
                  <a:srgbClr val="000000"/>
                </a:solidFill>
              </a:rPr>
              <a:t> structure.</a:t>
            </a:r>
          </a:p>
          <a:p>
            <a:pPr algn="l">
              <a:buFont typeface="Arial"/>
              <a:buChar char="•"/>
            </a:pPr>
            <a:r>
              <a:rPr lang="en-US" dirty="0" smtClean="0">
                <a:solidFill>
                  <a:srgbClr val="000000"/>
                </a:solidFill>
              </a:rPr>
              <a:t>Very persistent and difficult to remove.</a:t>
            </a:r>
          </a:p>
          <a:p>
            <a:endParaRPr lang="en-US" dirty="0" smtClean="0"/>
          </a:p>
          <a:p>
            <a:r>
              <a:rPr lang="en-US" dirty="0" smtClean="0">
                <a:solidFill>
                  <a:srgbClr val="000000"/>
                </a:solidFill>
              </a:rPr>
              <a:t>Sources: </a:t>
            </a:r>
          </a:p>
          <a:p>
            <a:r>
              <a:rPr lang="en-US" dirty="0" smtClean="0">
                <a:solidFill>
                  <a:srgbClr val="000000"/>
                </a:solidFill>
              </a:rPr>
              <a:t>Offshore drilling rigs (2010 BP Spill)</a:t>
            </a:r>
          </a:p>
          <a:p>
            <a:r>
              <a:rPr lang="en-US" dirty="0" smtClean="0">
                <a:solidFill>
                  <a:srgbClr val="000000"/>
                </a:solidFill>
              </a:rPr>
              <a:t>Oil Tanker Spills (1989 Exxon Valdez)</a:t>
            </a:r>
          </a:p>
          <a:p>
            <a:r>
              <a:rPr lang="en-US" dirty="0" smtClean="0">
                <a:solidFill>
                  <a:srgbClr val="000000"/>
                </a:solidFill>
              </a:rPr>
              <a:t>Est. more than 100 years to break down oil </a:t>
            </a:r>
          </a:p>
          <a:p>
            <a:endParaRPr 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p:txBody>
          <a:bodyPr/>
          <a:lstStyle/>
          <a:p>
            <a:pPr eaLnBrk="1" hangingPunct="1"/>
            <a:r>
              <a:rPr lang="en-US" sz="3100" b="1">
                <a:latin typeface="Book Antiqua" charset="0"/>
              </a:rPr>
              <a:t>Oil Pollution</a:t>
            </a:r>
          </a:p>
        </p:txBody>
      </p:sp>
      <p:pic>
        <p:nvPicPr>
          <p:cNvPr id="32770" name="Picture 5" descr="Z:\sumanas\friedland1e\jpegs\ch14\figure_14_15.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1531" y="1714500"/>
            <a:ext cx="7608094" cy="472268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19606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657600"/>
          </a:xfrm>
          <a:prstGeom prst="rect">
            <a:avLst/>
          </a:prstGeom>
        </p:spPr>
      </p:pic>
      <p:pic>
        <p:nvPicPr>
          <p:cNvPr id="3" name="Picture 2"/>
          <p:cNvPicPr>
            <a:picLocks noChangeAspect="1"/>
          </p:cNvPicPr>
          <p:nvPr/>
        </p:nvPicPr>
        <p:blipFill>
          <a:blip r:embed="rId3"/>
          <a:stretch>
            <a:fillRect/>
          </a:stretch>
        </p:blipFill>
        <p:spPr>
          <a:xfrm>
            <a:off x="4942748" y="0"/>
            <a:ext cx="4201252" cy="2823632"/>
          </a:xfrm>
          <a:prstGeom prst="rect">
            <a:avLst/>
          </a:prstGeom>
        </p:spPr>
      </p:pic>
      <p:pic>
        <p:nvPicPr>
          <p:cNvPr id="4" name="Picture 3"/>
          <p:cNvPicPr>
            <a:picLocks noChangeAspect="1"/>
          </p:cNvPicPr>
          <p:nvPr/>
        </p:nvPicPr>
        <p:blipFill>
          <a:blip r:embed="rId4"/>
          <a:stretch>
            <a:fillRect/>
          </a:stretch>
        </p:blipFill>
        <p:spPr>
          <a:xfrm>
            <a:off x="0" y="3214687"/>
            <a:ext cx="5464969" cy="3643313"/>
          </a:xfrm>
          <a:prstGeom prst="rect">
            <a:avLst/>
          </a:prstGeom>
        </p:spPr>
      </p:pic>
      <p:pic>
        <p:nvPicPr>
          <p:cNvPr id="5" name="Picture 4"/>
          <p:cNvPicPr>
            <a:picLocks noChangeAspect="1"/>
          </p:cNvPicPr>
          <p:nvPr/>
        </p:nvPicPr>
        <p:blipFill>
          <a:blip r:embed="rId5"/>
          <a:stretch>
            <a:fillRect/>
          </a:stretch>
        </p:blipFill>
        <p:spPr>
          <a:xfrm>
            <a:off x="4994354" y="3214688"/>
            <a:ext cx="4149646" cy="276643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dirty="0" smtClean="0"/>
              <a:t>Ways to remediate oil pollution</a:t>
            </a:r>
            <a:br>
              <a:rPr lang="en-US" dirty="0" smtClean="0"/>
            </a:br>
            <a:endParaRPr lang="en-US" dirty="0"/>
          </a:p>
        </p:txBody>
      </p:sp>
      <p:sp>
        <p:nvSpPr>
          <p:cNvPr id="3" name="Subtitle 2"/>
          <p:cNvSpPr>
            <a:spLocks noGrp="1"/>
          </p:cNvSpPr>
          <p:nvPr>
            <p:ph type="subTitle" idx="1"/>
          </p:nvPr>
        </p:nvSpPr>
        <p:spPr>
          <a:xfrm>
            <a:off x="262768" y="1007349"/>
            <a:ext cx="8881231" cy="5850651"/>
          </a:xfrm>
        </p:spPr>
        <p:txBody>
          <a:bodyPr>
            <a:normAutofit fontScale="47500" lnSpcReduction="20000"/>
          </a:bodyPr>
          <a:lstStyle/>
          <a:p>
            <a:pPr algn="l"/>
            <a:r>
              <a:rPr lang="en-US" sz="5455" dirty="0" smtClean="0">
                <a:solidFill>
                  <a:srgbClr val="000000"/>
                </a:solidFill>
              </a:rPr>
              <a:t>Since 1989  Exxon Valdez spill, how to best control future spills?</a:t>
            </a:r>
          </a:p>
          <a:p>
            <a:pPr algn="l">
              <a:buFont typeface="Arial"/>
              <a:buChar char="•"/>
            </a:pPr>
            <a:r>
              <a:rPr lang="en-US" sz="5455" dirty="0" smtClean="0">
                <a:solidFill>
                  <a:srgbClr val="000000"/>
                </a:solidFill>
              </a:rPr>
              <a:t>Birds and mammals must be cleaned by hand</a:t>
            </a:r>
          </a:p>
          <a:p>
            <a:pPr algn="l">
              <a:buFont typeface="Arial"/>
              <a:buChar char="•"/>
            </a:pPr>
            <a:r>
              <a:rPr lang="en-US" sz="5455" dirty="0" smtClean="0">
                <a:solidFill>
                  <a:srgbClr val="000000"/>
                </a:solidFill>
              </a:rPr>
              <a:t>Oil containment booms are used to circle a spill then suck off the oil from the top</a:t>
            </a:r>
          </a:p>
          <a:p>
            <a:pPr algn="l">
              <a:buFont typeface="Arial"/>
              <a:buChar char="•"/>
            </a:pPr>
            <a:r>
              <a:rPr lang="en-US" sz="5455" dirty="0" smtClean="0">
                <a:solidFill>
                  <a:srgbClr val="000000"/>
                </a:solidFill>
              </a:rPr>
              <a:t>Absorbent materials wick oil from shallow areas</a:t>
            </a:r>
          </a:p>
          <a:p>
            <a:pPr algn="l">
              <a:buFont typeface="Arial"/>
              <a:buChar char="•"/>
            </a:pPr>
            <a:r>
              <a:rPr lang="en-US" sz="5455" dirty="0" smtClean="0">
                <a:solidFill>
                  <a:srgbClr val="000000"/>
                </a:solidFill>
              </a:rPr>
              <a:t>Genetically engineered bacteria: bacteria were found near natural seeps; very rare</a:t>
            </a:r>
          </a:p>
          <a:p>
            <a:pPr algn="l">
              <a:buFont typeface="Arial"/>
              <a:buChar char="•"/>
            </a:pPr>
            <a:endParaRPr lang="en-US" sz="5455" dirty="0" smtClean="0">
              <a:solidFill>
                <a:srgbClr val="000000"/>
              </a:solidFill>
            </a:endParaRPr>
          </a:p>
          <a:p>
            <a:pPr algn="l"/>
            <a:r>
              <a:rPr lang="en-US" sz="5455" dirty="0" smtClean="0">
                <a:solidFill>
                  <a:srgbClr val="000000"/>
                </a:solidFill>
              </a:rPr>
              <a:t>BP Spill: underwater plume – oil below the surface</a:t>
            </a:r>
          </a:p>
          <a:p>
            <a:pPr algn="l">
              <a:buFont typeface="Arial"/>
              <a:buChar char="•"/>
            </a:pPr>
            <a:r>
              <a:rPr lang="en-US" sz="5455" dirty="0" smtClean="0">
                <a:solidFill>
                  <a:srgbClr val="000000"/>
                </a:solidFill>
              </a:rPr>
              <a:t>No current agreed upon method</a:t>
            </a:r>
          </a:p>
          <a:p>
            <a:pPr algn="l">
              <a:buFont typeface="Arial"/>
              <a:buChar char="•"/>
            </a:pPr>
            <a:endParaRPr lang="en-US" sz="5455" dirty="0" smtClean="0">
              <a:solidFill>
                <a:srgbClr val="000000"/>
              </a:solidFill>
            </a:endParaRPr>
          </a:p>
          <a:p>
            <a:pPr algn="l"/>
            <a:r>
              <a:rPr lang="en-US" sz="5455" dirty="0" smtClean="0">
                <a:solidFill>
                  <a:srgbClr val="000000"/>
                </a:solidFill>
              </a:rPr>
              <a:t>Rocky Shoreline Cleanup: No good way to clean!</a:t>
            </a:r>
          </a:p>
          <a:p>
            <a:pPr algn="l">
              <a:buFont typeface="Arial"/>
              <a:buChar char="•"/>
            </a:pPr>
            <a:r>
              <a:rPr lang="en-US" sz="5455" dirty="0" smtClean="0">
                <a:solidFill>
                  <a:srgbClr val="000000"/>
                </a:solidFill>
              </a:rPr>
              <a:t>Several methods used</a:t>
            </a:r>
          </a:p>
          <a:p>
            <a:pPr algn="l">
              <a:buFont typeface="Arial"/>
              <a:buChar char="•"/>
            </a:pPr>
            <a:r>
              <a:rPr lang="en-US" sz="5455" dirty="0" smtClean="0">
                <a:solidFill>
                  <a:srgbClr val="000000"/>
                </a:solidFill>
              </a:rPr>
              <a:t>High-pressure Hot water sprayed (also removes animals and plants)</a:t>
            </a:r>
          </a:p>
          <a:p>
            <a:pPr algn="l">
              <a:buFont typeface="Arial"/>
              <a:buChar char="•"/>
            </a:pPr>
            <a:endParaRPr lang="en-US" sz="5455" dirty="0" smtClean="0">
              <a:solidFill>
                <a:srgbClr val="000000"/>
              </a:solidFill>
            </a:endParaRPr>
          </a:p>
          <a:p>
            <a:endParaRPr lang="en-US" dirty="0">
              <a:solidFill>
                <a:srgbClr val="00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p:txBody>
          <a:bodyPr/>
          <a:lstStyle/>
          <a:p>
            <a:pPr eaLnBrk="1" hangingPunct="1"/>
            <a:r>
              <a:rPr lang="en-US" sz="3100" b="1" dirty="0" smtClean="0">
                <a:latin typeface="Book Antiqua" charset="0"/>
              </a:rPr>
              <a:t>3 Main Ways </a:t>
            </a:r>
            <a:r>
              <a:rPr lang="en-US" sz="3100" b="1" dirty="0">
                <a:latin typeface="Book Antiqua" charset="0"/>
              </a:rPr>
              <a:t>to Remediate Oil Pollution</a:t>
            </a:r>
          </a:p>
        </p:txBody>
      </p:sp>
      <p:sp>
        <p:nvSpPr>
          <p:cNvPr id="34818" name="Rectangle 2"/>
          <p:cNvSpPr>
            <a:spLocks noGrp="1" noChangeArrowheads="1"/>
          </p:cNvSpPr>
          <p:nvPr>
            <p:ph type="body" idx="1"/>
          </p:nvPr>
        </p:nvSpPr>
        <p:spPr>
          <a:xfrm>
            <a:off x="875109" y="2053961"/>
            <a:ext cx="7358063" cy="4018359"/>
          </a:xfrm>
        </p:spPr>
        <p:txBody>
          <a:bodyPr>
            <a:normAutofit fontScale="92500"/>
          </a:bodyPr>
          <a:lstStyle/>
          <a:p>
            <a:pPr marL="625056">
              <a:buClr>
                <a:schemeClr val="tx1"/>
              </a:buClr>
              <a:buSzPct val="70000"/>
              <a:buFont typeface="Wingdings 2" charset="0"/>
              <a:buChar char="©"/>
            </a:pPr>
            <a:r>
              <a:rPr lang="en-US" sz="3600" dirty="0">
                <a:solidFill>
                  <a:srgbClr val="400080"/>
                </a:solidFill>
                <a:latin typeface="Book Antiqua" charset="0"/>
              </a:rPr>
              <a:t>Containment </a:t>
            </a:r>
            <a:r>
              <a:rPr lang="en-US" sz="3600" dirty="0">
                <a:solidFill>
                  <a:srgbClr val="000000"/>
                </a:solidFill>
                <a:latin typeface="Book Antiqua" charset="0"/>
              </a:rPr>
              <a:t>using booms to keep the floating oil from spreading.</a:t>
            </a:r>
          </a:p>
          <a:p>
            <a:pPr marL="625056">
              <a:buClr>
                <a:schemeClr val="tx1"/>
              </a:buClr>
              <a:buSzPct val="70000"/>
              <a:buFont typeface="Wingdings 2" charset="0"/>
              <a:buChar char="©"/>
            </a:pPr>
            <a:r>
              <a:rPr lang="en-US" sz="3600" dirty="0">
                <a:solidFill>
                  <a:srgbClr val="004080"/>
                </a:solidFill>
                <a:latin typeface="Book Antiqua" charset="0"/>
              </a:rPr>
              <a:t>Chemicals</a:t>
            </a:r>
            <a:r>
              <a:rPr lang="en-US" sz="3600" dirty="0">
                <a:solidFill>
                  <a:srgbClr val="000000"/>
                </a:solidFill>
                <a:latin typeface="Book Antiqua" charset="0"/>
              </a:rPr>
              <a:t> that help break up the oil, making it disperse before it hits the shoreline.</a:t>
            </a:r>
          </a:p>
          <a:p>
            <a:pPr marL="625056">
              <a:buClr>
                <a:schemeClr val="tx1"/>
              </a:buClr>
              <a:buSzPct val="70000"/>
              <a:buFont typeface="Wingdings 2" charset="0"/>
              <a:buChar char="©"/>
            </a:pPr>
            <a:r>
              <a:rPr lang="en-US" sz="3600" dirty="0">
                <a:solidFill>
                  <a:srgbClr val="408000"/>
                </a:solidFill>
                <a:latin typeface="Book Antiqua" charset="0"/>
              </a:rPr>
              <a:t>Bacteria</a:t>
            </a:r>
            <a:r>
              <a:rPr lang="en-US" sz="3600" dirty="0">
                <a:solidFill>
                  <a:srgbClr val="000000"/>
                </a:solidFill>
                <a:latin typeface="Book Antiqua" charset="0"/>
              </a:rPr>
              <a:t> that are genetically engineered to consume oil</a:t>
            </a:r>
          </a:p>
          <a:p>
            <a:pPr marL="625056">
              <a:buClr>
                <a:schemeClr val="tx1"/>
              </a:buClr>
              <a:buSzPct val="70000"/>
              <a:buFont typeface="Wingdings 2" charset="0"/>
              <a:buChar char="©"/>
            </a:pPr>
            <a:endParaRPr lang="en-US" sz="2200" dirty="0">
              <a:solidFill>
                <a:srgbClr val="000000"/>
              </a:solidFill>
              <a:latin typeface="Book Antiqu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745110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4707467" cy="6870999"/>
          </a:xfrm>
          <a:prstGeom prst="rect">
            <a:avLst/>
          </a:prstGeom>
        </p:spPr>
      </p:pic>
      <p:pic>
        <p:nvPicPr>
          <p:cNvPr id="3" name="Picture 2"/>
          <p:cNvPicPr>
            <a:picLocks noChangeAspect="1"/>
          </p:cNvPicPr>
          <p:nvPr/>
        </p:nvPicPr>
        <p:blipFill>
          <a:blip r:embed="rId3"/>
          <a:stretch>
            <a:fillRect/>
          </a:stretch>
        </p:blipFill>
        <p:spPr>
          <a:xfrm>
            <a:off x="4709061" y="-1940983"/>
            <a:ext cx="4423861" cy="5869516"/>
          </a:xfrm>
          <a:prstGeom prst="rect">
            <a:avLst/>
          </a:prstGeom>
        </p:spPr>
      </p:pic>
      <p:pic>
        <p:nvPicPr>
          <p:cNvPr id="4" name="Picture 3"/>
          <p:cNvPicPr>
            <a:picLocks noChangeAspect="1"/>
          </p:cNvPicPr>
          <p:nvPr/>
        </p:nvPicPr>
        <p:blipFill>
          <a:blip r:embed="rId4"/>
          <a:stretch>
            <a:fillRect/>
          </a:stretch>
        </p:blipFill>
        <p:spPr>
          <a:xfrm>
            <a:off x="4709060" y="2829427"/>
            <a:ext cx="4423861" cy="4028573"/>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5892"/>
            <a:ext cx="7772400" cy="1470025"/>
          </a:xfrm>
        </p:spPr>
        <p:txBody>
          <a:bodyPr/>
          <a:lstStyle/>
          <a:p>
            <a:r>
              <a:rPr lang="en-US" dirty="0" smtClean="0">
                <a:solidFill>
                  <a:srgbClr val="FF0080"/>
                </a:solidFill>
              </a:rPr>
              <a:t>VI.  Not all water pollutants are chemicals</a:t>
            </a:r>
            <a:endParaRPr lang="en-US" dirty="0">
              <a:solidFill>
                <a:srgbClr val="FF0080"/>
              </a:solidFill>
            </a:endParaRPr>
          </a:p>
        </p:txBody>
      </p:sp>
      <p:sp>
        <p:nvSpPr>
          <p:cNvPr id="3" name="Subtitle 2"/>
          <p:cNvSpPr>
            <a:spLocks noGrp="1"/>
          </p:cNvSpPr>
          <p:nvPr>
            <p:ph type="subTitle" idx="1"/>
          </p:nvPr>
        </p:nvSpPr>
        <p:spPr>
          <a:xfrm>
            <a:off x="685800" y="2111423"/>
            <a:ext cx="7772400" cy="4305323"/>
          </a:xfrm>
        </p:spPr>
        <p:txBody>
          <a:bodyPr>
            <a:normAutofit/>
          </a:bodyPr>
          <a:lstStyle/>
          <a:p>
            <a:pPr algn="l">
              <a:buFont typeface="Arial"/>
              <a:buChar char="•"/>
            </a:pPr>
            <a:r>
              <a:rPr lang="en-US" dirty="0" smtClean="0">
                <a:solidFill>
                  <a:srgbClr val="000000"/>
                </a:solidFill>
              </a:rPr>
              <a:t>Solid waste pollution (Garbage) – discarded materials from households and industries.</a:t>
            </a:r>
          </a:p>
          <a:p>
            <a:pPr algn="l">
              <a:buFont typeface="Arial"/>
              <a:buChar char="•"/>
            </a:pPr>
            <a:r>
              <a:rPr lang="en-US" dirty="0" smtClean="0">
                <a:solidFill>
                  <a:srgbClr val="000000"/>
                </a:solidFill>
              </a:rPr>
              <a:t>Sediment pollution (sand, silt, clay moved by streams and settle out in other locations.</a:t>
            </a:r>
          </a:p>
          <a:p>
            <a:pPr algn="l">
              <a:buFont typeface="Arial"/>
              <a:buChar char="•"/>
            </a:pPr>
            <a:r>
              <a:rPr lang="en-US" dirty="0" smtClean="0">
                <a:solidFill>
                  <a:srgbClr val="000000"/>
                </a:solidFill>
              </a:rPr>
              <a:t>Thermal pollution </a:t>
            </a:r>
          </a:p>
          <a:p>
            <a:pPr algn="l">
              <a:buFont typeface="Arial"/>
              <a:buChar char="•"/>
            </a:pPr>
            <a:r>
              <a:rPr lang="en-US" dirty="0" smtClean="0">
                <a:solidFill>
                  <a:srgbClr val="000000"/>
                </a:solidFill>
              </a:rPr>
              <a:t>Noise pollution</a:t>
            </a:r>
          </a:p>
          <a:p>
            <a:endParaRPr lang="en-US" dirty="0" smtClean="0"/>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Solid waste pollution</a:t>
            </a:r>
            <a:br>
              <a:rPr lang="en-US" dirty="0" smtClean="0"/>
            </a:br>
            <a:endParaRPr lang="en-US" dirty="0"/>
          </a:p>
        </p:txBody>
      </p:sp>
      <p:pic>
        <p:nvPicPr>
          <p:cNvPr id="5" name="Picture 4"/>
          <p:cNvPicPr>
            <a:picLocks noChangeAspect="1"/>
          </p:cNvPicPr>
          <p:nvPr/>
        </p:nvPicPr>
        <p:blipFill>
          <a:blip r:embed="rId2"/>
          <a:stretch>
            <a:fillRect/>
          </a:stretch>
        </p:blipFill>
        <p:spPr>
          <a:xfrm>
            <a:off x="457200" y="1417638"/>
            <a:ext cx="4521200" cy="3085558"/>
          </a:xfrm>
          <a:prstGeom prst="rect">
            <a:avLst/>
          </a:prstGeom>
        </p:spPr>
      </p:pic>
      <p:pic>
        <p:nvPicPr>
          <p:cNvPr id="6" name="Picture 5"/>
          <p:cNvPicPr>
            <a:picLocks noChangeAspect="1"/>
          </p:cNvPicPr>
          <p:nvPr/>
        </p:nvPicPr>
        <p:blipFill>
          <a:blip r:embed="rId3"/>
          <a:stretch>
            <a:fillRect/>
          </a:stretch>
        </p:blipFill>
        <p:spPr>
          <a:xfrm>
            <a:off x="457200" y="3411340"/>
            <a:ext cx="2235200" cy="3180163"/>
          </a:xfrm>
          <a:prstGeom prst="rect">
            <a:avLst/>
          </a:prstGeom>
        </p:spPr>
      </p:pic>
      <p:pic>
        <p:nvPicPr>
          <p:cNvPr id="7" name="Picture 6"/>
          <p:cNvPicPr>
            <a:picLocks noChangeAspect="1"/>
          </p:cNvPicPr>
          <p:nvPr/>
        </p:nvPicPr>
        <p:blipFill>
          <a:blip r:embed="rId4"/>
          <a:stretch>
            <a:fillRect/>
          </a:stretch>
        </p:blipFill>
        <p:spPr>
          <a:xfrm>
            <a:off x="5590930" y="1145972"/>
            <a:ext cx="3302000" cy="2971800"/>
          </a:xfrm>
          <a:prstGeom prst="rect">
            <a:avLst/>
          </a:prstGeom>
        </p:spPr>
      </p:pic>
      <p:pic>
        <p:nvPicPr>
          <p:cNvPr id="8" name="Picture 7"/>
          <p:cNvPicPr>
            <a:picLocks noChangeAspect="1"/>
          </p:cNvPicPr>
          <p:nvPr/>
        </p:nvPicPr>
        <p:blipFill>
          <a:blip r:embed="rId5"/>
          <a:stretch>
            <a:fillRect/>
          </a:stretch>
        </p:blipFill>
        <p:spPr>
          <a:xfrm>
            <a:off x="4332003" y="3825469"/>
            <a:ext cx="4560927" cy="303253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Chesapeake Bay</a:t>
            </a:r>
            <a:endParaRPr lang="en-US" dirty="0"/>
          </a:p>
        </p:txBody>
      </p:sp>
      <p:pic>
        <p:nvPicPr>
          <p:cNvPr id="4" name="Picture 3"/>
          <p:cNvPicPr>
            <a:picLocks noChangeAspect="1"/>
          </p:cNvPicPr>
          <p:nvPr/>
        </p:nvPicPr>
        <p:blipFill>
          <a:blip r:embed="rId2"/>
          <a:stretch>
            <a:fillRect/>
          </a:stretch>
        </p:blipFill>
        <p:spPr>
          <a:xfrm>
            <a:off x="65472" y="1417638"/>
            <a:ext cx="4545936" cy="4545936"/>
          </a:xfrm>
          <a:prstGeom prst="rect">
            <a:avLst/>
          </a:prstGeom>
        </p:spPr>
      </p:pic>
      <p:pic>
        <p:nvPicPr>
          <p:cNvPr id="5" name="Picture 4"/>
          <p:cNvPicPr>
            <a:picLocks noChangeAspect="1"/>
          </p:cNvPicPr>
          <p:nvPr/>
        </p:nvPicPr>
        <p:blipFill>
          <a:blip r:embed="rId3"/>
          <a:stretch>
            <a:fillRect/>
          </a:stretch>
        </p:blipFill>
        <p:spPr>
          <a:xfrm>
            <a:off x="4611408" y="3996759"/>
            <a:ext cx="3586234" cy="2689676"/>
          </a:xfrm>
          <a:prstGeom prst="rect">
            <a:avLst/>
          </a:prstGeom>
        </p:spPr>
      </p:pic>
      <p:pic>
        <p:nvPicPr>
          <p:cNvPr id="6" name="Picture 5"/>
          <p:cNvPicPr>
            <a:picLocks noChangeAspect="1"/>
          </p:cNvPicPr>
          <p:nvPr/>
        </p:nvPicPr>
        <p:blipFill>
          <a:blip r:embed="rId4"/>
          <a:stretch>
            <a:fillRect/>
          </a:stretch>
        </p:blipFill>
        <p:spPr>
          <a:xfrm>
            <a:off x="4410665" y="1417638"/>
            <a:ext cx="3984908" cy="2579121"/>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Sediment pollution</a:t>
            </a:r>
            <a:br>
              <a:rPr lang="en-US" dirty="0" smtClean="0"/>
            </a:br>
            <a:endParaRPr lang="en-US" dirty="0"/>
          </a:p>
        </p:txBody>
      </p:sp>
      <p:pic>
        <p:nvPicPr>
          <p:cNvPr id="3" name="Picture 2"/>
          <p:cNvPicPr>
            <a:picLocks noChangeAspect="1"/>
          </p:cNvPicPr>
          <p:nvPr/>
        </p:nvPicPr>
        <p:blipFill>
          <a:blip r:embed="rId2"/>
          <a:stretch>
            <a:fillRect/>
          </a:stretch>
        </p:blipFill>
        <p:spPr>
          <a:xfrm>
            <a:off x="0" y="1237323"/>
            <a:ext cx="4237473" cy="2820568"/>
          </a:xfrm>
          <a:prstGeom prst="rect">
            <a:avLst/>
          </a:prstGeom>
        </p:spPr>
      </p:pic>
      <p:pic>
        <p:nvPicPr>
          <p:cNvPr id="4" name="Picture 3"/>
          <p:cNvPicPr>
            <a:picLocks noChangeAspect="1"/>
          </p:cNvPicPr>
          <p:nvPr/>
        </p:nvPicPr>
        <p:blipFill>
          <a:blip r:embed="rId3"/>
          <a:stretch>
            <a:fillRect/>
          </a:stretch>
        </p:blipFill>
        <p:spPr>
          <a:xfrm>
            <a:off x="3033578" y="3657303"/>
            <a:ext cx="6110422" cy="3200697"/>
          </a:xfrm>
          <a:prstGeom prst="rect">
            <a:avLst/>
          </a:prstGeom>
        </p:spPr>
      </p:pic>
      <p:pic>
        <p:nvPicPr>
          <p:cNvPr id="5" name="Picture 4"/>
          <p:cNvPicPr>
            <a:picLocks noChangeAspect="1"/>
          </p:cNvPicPr>
          <p:nvPr/>
        </p:nvPicPr>
        <p:blipFill>
          <a:blip r:embed="rId4"/>
          <a:stretch>
            <a:fillRect/>
          </a:stretch>
        </p:blipFill>
        <p:spPr>
          <a:xfrm>
            <a:off x="0" y="4076700"/>
            <a:ext cx="2794000" cy="2781300"/>
          </a:xfrm>
          <a:prstGeom prst="rect">
            <a:avLst/>
          </a:prstGeom>
        </p:spPr>
      </p:pic>
      <p:pic>
        <p:nvPicPr>
          <p:cNvPr id="7" name="Picture 6"/>
          <p:cNvPicPr>
            <a:picLocks noChangeAspect="1"/>
          </p:cNvPicPr>
          <p:nvPr/>
        </p:nvPicPr>
        <p:blipFill>
          <a:blip r:embed="rId5"/>
          <a:stretch>
            <a:fillRect/>
          </a:stretch>
        </p:blipFill>
        <p:spPr>
          <a:xfrm>
            <a:off x="4237473" y="1237323"/>
            <a:ext cx="4695563" cy="3226652"/>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dirty="0" smtClean="0"/>
              <a:t>Thermal pollution</a:t>
            </a:r>
            <a:br>
              <a:rPr lang="en-US" dirty="0" smtClean="0"/>
            </a:br>
            <a:endParaRPr lang="en-US" dirty="0"/>
          </a:p>
        </p:txBody>
      </p:sp>
      <p:sp>
        <p:nvSpPr>
          <p:cNvPr id="3" name="Subtitle 2"/>
          <p:cNvSpPr>
            <a:spLocks noGrp="1"/>
          </p:cNvSpPr>
          <p:nvPr>
            <p:ph type="subTitle" idx="1"/>
          </p:nvPr>
        </p:nvSpPr>
        <p:spPr>
          <a:xfrm>
            <a:off x="445345" y="1204171"/>
            <a:ext cx="8230631" cy="5278557"/>
          </a:xfrm>
        </p:spPr>
        <p:txBody>
          <a:bodyPr>
            <a:normAutofit fontScale="92500" lnSpcReduction="20000"/>
          </a:bodyPr>
          <a:lstStyle/>
          <a:p>
            <a:r>
              <a:rPr lang="en-US" dirty="0" smtClean="0">
                <a:solidFill>
                  <a:srgbClr val="000000"/>
                </a:solidFill>
              </a:rPr>
              <a:t>Human activities (power plants) cause a substantial change in water temperature.</a:t>
            </a:r>
          </a:p>
          <a:p>
            <a:endParaRPr lang="en-US" dirty="0" smtClean="0">
              <a:solidFill>
                <a:srgbClr val="000000"/>
              </a:solidFill>
            </a:endParaRPr>
          </a:p>
          <a:p>
            <a:r>
              <a:rPr lang="en-US" dirty="0" smtClean="0">
                <a:solidFill>
                  <a:srgbClr val="000000"/>
                </a:solidFill>
              </a:rPr>
              <a:t>River/lake water is used to cool the steam and (warmer) condensate is returned to the source</a:t>
            </a:r>
          </a:p>
          <a:p>
            <a:r>
              <a:rPr lang="en-US" dirty="0" smtClean="0">
                <a:solidFill>
                  <a:srgbClr val="000000"/>
                </a:solidFill>
              </a:rPr>
              <a:t>(18-27F warmer)</a:t>
            </a:r>
          </a:p>
          <a:p>
            <a:endParaRPr lang="en-US" dirty="0" smtClean="0">
              <a:solidFill>
                <a:srgbClr val="000000"/>
              </a:solidFill>
            </a:endParaRPr>
          </a:p>
          <a:p>
            <a:r>
              <a:rPr lang="en-US" dirty="0" smtClean="0">
                <a:solidFill>
                  <a:srgbClr val="000000"/>
                </a:solidFill>
              </a:rPr>
              <a:t>Thermal shock kills organisms who are intolerable of “new” temperature</a:t>
            </a:r>
          </a:p>
          <a:p>
            <a:endParaRPr lang="en-US" dirty="0" smtClean="0">
              <a:solidFill>
                <a:srgbClr val="000000"/>
              </a:solidFill>
            </a:endParaRPr>
          </a:p>
          <a:p>
            <a:r>
              <a:rPr lang="en-US" dirty="0" smtClean="0">
                <a:solidFill>
                  <a:srgbClr val="000000"/>
                </a:solidFill>
              </a:rPr>
              <a:t>Warmer temperatures also lower DO and organisms may die from respiratory failure (suffocation)</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3" name="Picture 4" descr="Z:\sumanas\friedland1e\jpegs\ch14\figure_14_19.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7953" y="589359"/>
            <a:ext cx="7738691" cy="55721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843160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Noise pollution</a:t>
            </a:r>
            <a:br>
              <a:rPr lang="en-US" dirty="0" smtClean="0"/>
            </a:br>
            <a:endParaRPr lang="en-US" dirty="0"/>
          </a:p>
        </p:txBody>
      </p:sp>
      <p:pic>
        <p:nvPicPr>
          <p:cNvPr id="6" name="Picture 5"/>
          <p:cNvPicPr>
            <a:picLocks noChangeAspect="1"/>
          </p:cNvPicPr>
          <p:nvPr/>
        </p:nvPicPr>
        <p:blipFill>
          <a:blip r:embed="rId2"/>
          <a:stretch>
            <a:fillRect/>
          </a:stretch>
        </p:blipFill>
        <p:spPr>
          <a:xfrm>
            <a:off x="3796048" y="3633949"/>
            <a:ext cx="5347952" cy="3224051"/>
          </a:xfrm>
          <a:prstGeom prst="rect">
            <a:avLst/>
          </a:prstGeom>
        </p:spPr>
      </p:pic>
      <p:pic>
        <p:nvPicPr>
          <p:cNvPr id="7" name="Picture 6"/>
          <p:cNvPicPr>
            <a:picLocks noChangeAspect="1"/>
          </p:cNvPicPr>
          <p:nvPr/>
        </p:nvPicPr>
        <p:blipFill>
          <a:blip r:embed="rId3"/>
          <a:stretch>
            <a:fillRect/>
          </a:stretch>
        </p:blipFill>
        <p:spPr>
          <a:xfrm>
            <a:off x="1" y="1202138"/>
            <a:ext cx="4074080" cy="2967279"/>
          </a:xfrm>
          <a:prstGeom prst="rect">
            <a:avLst/>
          </a:prstGeom>
        </p:spPr>
      </p:pic>
      <p:sp>
        <p:nvSpPr>
          <p:cNvPr id="8" name="TextBox 7"/>
          <p:cNvSpPr txBox="1"/>
          <p:nvPr/>
        </p:nvSpPr>
        <p:spPr>
          <a:xfrm>
            <a:off x="1" y="4169416"/>
            <a:ext cx="3796047" cy="2308324"/>
          </a:xfrm>
          <a:prstGeom prst="rect">
            <a:avLst/>
          </a:prstGeom>
          <a:noFill/>
        </p:spPr>
        <p:txBody>
          <a:bodyPr wrap="square" rtlCol="0">
            <a:spAutoFit/>
          </a:bodyPr>
          <a:lstStyle/>
          <a:p>
            <a:r>
              <a:rPr lang="en-US" sz="2400" dirty="0" smtClean="0"/>
              <a:t>2008: Supreme Court ruled that the president of the US could exempt the navy from environmental laws that were related to potential sonar effects on ocean life.</a:t>
            </a:r>
            <a:endParaRPr lang="en-US" sz="2400" dirty="0"/>
          </a:p>
        </p:txBody>
      </p:sp>
      <p:sp>
        <p:nvSpPr>
          <p:cNvPr id="9" name="TextBox 8"/>
          <p:cNvSpPr txBox="1"/>
          <p:nvPr/>
        </p:nvSpPr>
        <p:spPr>
          <a:xfrm>
            <a:off x="4074081" y="956293"/>
            <a:ext cx="5069919" cy="2308324"/>
          </a:xfrm>
          <a:prstGeom prst="rect">
            <a:avLst/>
          </a:prstGeom>
          <a:noFill/>
        </p:spPr>
        <p:txBody>
          <a:bodyPr wrap="square" rtlCol="0">
            <a:spAutoFit/>
          </a:bodyPr>
          <a:lstStyle/>
          <a:p>
            <a:r>
              <a:rPr lang="en-US" sz="2400" dirty="0" smtClean="0"/>
              <a:t>2003: Federal Court struck down US Navy’s request to install a network of long-range sonar systems across the ocean floor…because of suspected negative impacts on whales and other sensitive marine mammals.</a:t>
            </a:r>
            <a:endParaRPr lang="en-US" sz="24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414"/>
            <a:ext cx="7772400" cy="1470025"/>
          </a:xfrm>
        </p:spPr>
        <p:txBody>
          <a:bodyPr>
            <a:normAutofit fontScale="90000"/>
          </a:bodyPr>
          <a:lstStyle/>
          <a:p>
            <a:r>
              <a:rPr lang="en-US" dirty="0" smtClean="0">
                <a:solidFill>
                  <a:srgbClr val="FF0080"/>
                </a:solidFill>
              </a:rPr>
              <a:t>VII.  A nation’s water quality is a reflection of the nations water laws and their enforcement</a:t>
            </a:r>
            <a:endParaRPr lang="en-US" dirty="0">
              <a:solidFill>
                <a:srgbClr val="FF0080"/>
              </a:solidFill>
            </a:endParaRPr>
          </a:p>
        </p:txBody>
      </p:sp>
      <p:sp>
        <p:nvSpPr>
          <p:cNvPr id="3" name="Subtitle 2"/>
          <p:cNvSpPr>
            <a:spLocks noGrp="1"/>
          </p:cNvSpPr>
          <p:nvPr>
            <p:ph type="subTitle" idx="1"/>
          </p:nvPr>
        </p:nvSpPr>
        <p:spPr>
          <a:xfrm>
            <a:off x="685800" y="2523810"/>
            <a:ext cx="7772400" cy="3629008"/>
          </a:xfrm>
        </p:spPr>
        <p:txBody>
          <a:bodyPr/>
          <a:lstStyle/>
          <a:p>
            <a:r>
              <a:rPr lang="en-US" dirty="0" smtClean="0">
                <a:solidFill>
                  <a:srgbClr val="000000"/>
                </a:solidFill>
              </a:rPr>
              <a:t>Clean Water Act</a:t>
            </a:r>
          </a:p>
          <a:p>
            <a:r>
              <a:rPr lang="en-US" dirty="0" smtClean="0">
                <a:solidFill>
                  <a:srgbClr val="000000"/>
                </a:solidFill>
              </a:rPr>
              <a:t>Safe Drinking Water Act</a:t>
            </a:r>
          </a:p>
          <a:p>
            <a:r>
              <a:rPr lang="en-US" dirty="0" smtClean="0">
                <a:solidFill>
                  <a:srgbClr val="000000"/>
                </a:solidFill>
              </a:rPr>
              <a:t>Legislation in the developing world</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875109" y="428625"/>
            <a:ext cx="7358063" cy="928688"/>
          </a:xfrm>
        </p:spPr>
        <p:txBody>
          <a:bodyPr/>
          <a:lstStyle/>
          <a:p>
            <a:pPr eaLnBrk="1" hangingPunct="1"/>
            <a:r>
              <a:rPr lang="en-US" sz="3100" b="1">
                <a:latin typeface="Book Antiqua" charset="0"/>
              </a:rPr>
              <a:t>Water Laws</a:t>
            </a:r>
          </a:p>
        </p:txBody>
      </p:sp>
      <p:sp>
        <p:nvSpPr>
          <p:cNvPr id="39938" name="Rectangle 2"/>
          <p:cNvSpPr>
            <a:spLocks noGrp="1" noChangeArrowheads="1"/>
          </p:cNvSpPr>
          <p:nvPr>
            <p:ph type="body" idx="1"/>
          </p:nvPr>
        </p:nvSpPr>
        <p:spPr>
          <a:xfrm>
            <a:off x="510941" y="1153341"/>
            <a:ext cx="7722232" cy="4715559"/>
          </a:xfrm>
        </p:spPr>
        <p:txBody>
          <a:bodyPr>
            <a:noAutofit/>
          </a:bodyPr>
          <a:lstStyle/>
          <a:p>
            <a:pPr marL="625056">
              <a:buClr>
                <a:schemeClr val="tx1"/>
              </a:buClr>
              <a:buSzPct val="70000"/>
              <a:buFont typeface="Wingdings 2" charset="0"/>
              <a:buChar char="©"/>
            </a:pPr>
            <a:r>
              <a:rPr lang="en-US" sz="3600" dirty="0">
                <a:solidFill>
                  <a:srgbClr val="0000FF"/>
                </a:solidFill>
                <a:latin typeface="Book Antiqua" charset="0"/>
              </a:rPr>
              <a:t>Clean Water Act</a:t>
            </a:r>
            <a:r>
              <a:rPr lang="en-US" sz="3600" dirty="0">
                <a:solidFill>
                  <a:srgbClr val="000000"/>
                </a:solidFill>
                <a:latin typeface="Book Antiqua" charset="0"/>
              </a:rPr>
              <a:t>- (1972) supports the </a:t>
            </a:r>
            <a:r>
              <a:rPr lang="ja-JP" altLang="en-US" sz="3600" dirty="0">
                <a:solidFill>
                  <a:srgbClr val="000000"/>
                </a:solidFill>
                <a:latin typeface="Book Antiqua" charset="0"/>
              </a:rPr>
              <a:t>“</a:t>
            </a:r>
            <a:r>
              <a:rPr lang="en-US" altLang="ja-JP" sz="3600" dirty="0">
                <a:solidFill>
                  <a:srgbClr val="000000"/>
                </a:solidFill>
                <a:latin typeface="Book Antiqua" charset="0"/>
              </a:rPr>
              <a:t>protection and propagation of fish, shellfish, and wildlife and recreation in and on the water</a:t>
            </a:r>
            <a:r>
              <a:rPr lang="ja-JP" altLang="en-US" sz="3600" dirty="0">
                <a:solidFill>
                  <a:srgbClr val="000000"/>
                </a:solidFill>
                <a:latin typeface="Book Antiqua" charset="0"/>
              </a:rPr>
              <a:t>”</a:t>
            </a:r>
            <a:r>
              <a:rPr lang="en-US" altLang="ja-JP" sz="3600" dirty="0">
                <a:solidFill>
                  <a:srgbClr val="000000"/>
                </a:solidFill>
                <a:latin typeface="Book Antiqua" charset="0"/>
              </a:rPr>
              <a:t>.</a:t>
            </a:r>
          </a:p>
          <a:p>
            <a:pPr marL="625056">
              <a:buClr>
                <a:schemeClr val="tx1"/>
              </a:buClr>
              <a:buSzPct val="70000"/>
              <a:buFont typeface="Wingdings 2" charset="0"/>
              <a:buChar char="©"/>
            </a:pPr>
            <a:r>
              <a:rPr lang="en-US" sz="3600" dirty="0">
                <a:solidFill>
                  <a:srgbClr val="000000"/>
                </a:solidFill>
                <a:latin typeface="Book Antiqua" charset="0"/>
              </a:rPr>
              <a:t>Issued water quality standards that defined acceptable limits of various pollutants in U.S. waterways.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782340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0"/>
            <a:ext cx="7772400" cy="1470025"/>
          </a:xfrm>
        </p:spPr>
        <p:txBody>
          <a:bodyPr>
            <a:normAutofit/>
          </a:bodyPr>
          <a:lstStyle/>
          <a:p>
            <a:r>
              <a:rPr lang="en-US" dirty="0" smtClean="0"/>
              <a:t>Clean Water Act: 1972</a:t>
            </a:r>
          </a:p>
        </p:txBody>
      </p:sp>
      <p:sp>
        <p:nvSpPr>
          <p:cNvPr id="3" name="Subtitle 2"/>
          <p:cNvSpPr>
            <a:spLocks noGrp="1"/>
          </p:cNvSpPr>
          <p:nvPr>
            <p:ph type="subTitle" idx="1"/>
          </p:nvPr>
        </p:nvSpPr>
        <p:spPr>
          <a:xfrm>
            <a:off x="0" y="1171180"/>
            <a:ext cx="9144000" cy="5389901"/>
          </a:xfrm>
        </p:spPr>
        <p:txBody>
          <a:bodyPr>
            <a:noAutofit/>
          </a:bodyPr>
          <a:lstStyle/>
          <a:p>
            <a:r>
              <a:rPr lang="en-US" sz="2400" dirty="0" smtClean="0">
                <a:solidFill>
                  <a:schemeClr val="tx1"/>
                </a:solidFill>
              </a:rPr>
              <a:t>Under the CWA, EPA has implemented pollution control programs such as setting wastewater standards for industry. The EPA also set water quality standards for all contaminants in surface waters.</a:t>
            </a:r>
          </a:p>
          <a:p>
            <a:r>
              <a:rPr lang="en-US" sz="2400" dirty="0" smtClean="0">
                <a:solidFill>
                  <a:schemeClr val="tx1"/>
                </a:solidFill>
              </a:rPr>
              <a:t> </a:t>
            </a:r>
          </a:p>
          <a:p>
            <a:r>
              <a:rPr lang="en-US" sz="2400" dirty="0" smtClean="0">
                <a:solidFill>
                  <a:srgbClr val="000000"/>
                </a:solidFill>
              </a:rPr>
              <a:t>The CWA made it unlawful to discharge any pollutant from a point source into navigable waters, unless a permit was obtained. EPA's National Pollutant Discharge Elimination System (NPDES)  permit program controls discharges. </a:t>
            </a:r>
          </a:p>
          <a:p>
            <a:endParaRPr lang="en-US" sz="2400" dirty="0" smtClean="0">
              <a:solidFill>
                <a:srgbClr val="000000"/>
              </a:solidFill>
            </a:endParaRPr>
          </a:p>
          <a:p>
            <a:r>
              <a:rPr lang="en-US" sz="2400" dirty="0" smtClean="0">
                <a:solidFill>
                  <a:srgbClr val="000000"/>
                </a:solidFill>
              </a:rPr>
              <a:t>Point sources are discrete conveyances such as pipes or man-made ditches. Individual homes that are connected to a municipal system, use a septic system, or do not have a surface discharge do not need an NPDES permit; however, industrial, municipal, and other facilities must obtain permits if their discharges go directly to surface waters.</a:t>
            </a:r>
            <a:endParaRPr lang="en-US" sz="2400" u="sng" dirty="0">
              <a:solidFill>
                <a:srgbClr val="0000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0"/>
            <a:ext cx="7772400" cy="1470025"/>
          </a:xfrm>
        </p:spPr>
        <p:txBody>
          <a:bodyPr>
            <a:normAutofit/>
          </a:bodyPr>
          <a:lstStyle/>
          <a:p>
            <a:r>
              <a:rPr lang="en-US" dirty="0" smtClean="0"/>
              <a:t>Safe Drinking Water Act: 1974</a:t>
            </a:r>
            <a:br>
              <a:rPr lang="en-US" dirty="0" smtClean="0"/>
            </a:br>
            <a:endParaRPr lang="en-US" dirty="0"/>
          </a:p>
        </p:txBody>
      </p:sp>
      <p:sp>
        <p:nvSpPr>
          <p:cNvPr id="3" name="Subtitle 2"/>
          <p:cNvSpPr>
            <a:spLocks noGrp="1"/>
          </p:cNvSpPr>
          <p:nvPr>
            <p:ph type="subTitle" idx="1"/>
          </p:nvPr>
        </p:nvSpPr>
        <p:spPr>
          <a:xfrm>
            <a:off x="0" y="1154685"/>
            <a:ext cx="9143999" cy="5703316"/>
          </a:xfrm>
        </p:spPr>
        <p:txBody>
          <a:bodyPr>
            <a:normAutofit fontScale="85000" lnSpcReduction="20000"/>
          </a:bodyPr>
          <a:lstStyle/>
          <a:p>
            <a:r>
              <a:rPr lang="en-US" dirty="0" smtClean="0">
                <a:solidFill>
                  <a:srgbClr val="000000"/>
                </a:solidFill>
              </a:rPr>
              <a:t>The Safe Drinking Water Act (SDWA) was originally passed by Congress in 1974 to protect public health by regulating the nation's public drinking water supply. It is the main federal law that ensures the quality of Americans' drinking water.  Under SDWA, EPA sets standards for drinking water quality and oversees the states, localities, and water suppliers who implement those standards.</a:t>
            </a:r>
          </a:p>
          <a:p>
            <a:endParaRPr lang="en-US" dirty="0" smtClean="0">
              <a:solidFill>
                <a:srgbClr val="000000"/>
              </a:solidFill>
            </a:endParaRPr>
          </a:p>
          <a:p>
            <a:r>
              <a:rPr lang="en-US" dirty="0" smtClean="0">
                <a:solidFill>
                  <a:srgbClr val="000000"/>
                </a:solidFill>
              </a:rPr>
              <a:t>Maximum Containment Levels (MCL) of 77 different water-</a:t>
            </a:r>
            <a:r>
              <a:rPr lang="en-US" smtClean="0">
                <a:solidFill>
                  <a:srgbClr val="000000"/>
                </a:solidFill>
              </a:rPr>
              <a:t>present substances</a:t>
            </a:r>
          </a:p>
          <a:p>
            <a:endParaRPr lang="en-US" dirty="0" smtClean="0">
              <a:solidFill>
                <a:srgbClr val="000000"/>
              </a:solidFill>
            </a:endParaRPr>
          </a:p>
          <a:p>
            <a:r>
              <a:rPr lang="en-US" dirty="0" smtClean="0">
                <a:solidFill>
                  <a:srgbClr val="000000"/>
                </a:solidFill>
              </a:rPr>
              <a:t>The law was amended in 1986 and 1996 and requires many actions to protect drinking water and its sources: rivers, lakes, reservoirs, springs, and ground water wells. (SDWA does not regulate private wells which serve fewer than 25 individuals.) </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5" name="Picture 4" descr="Z:\sumanas\friedland1e\jpegs\ch14\table_14_01.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6485" y="803672"/>
            <a:ext cx="8249915" cy="52506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484801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Pollution</a:t>
            </a:r>
            <a:br>
              <a:rPr lang="en-US" dirty="0" smtClean="0"/>
            </a:br>
            <a:endParaRPr lang="en-US" dirty="0"/>
          </a:p>
        </p:txBody>
      </p:sp>
      <p:pic>
        <p:nvPicPr>
          <p:cNvPr id="3" name="Picture 2"/>
          <p:cNvPicPr>
            <a:picLocks noChangeAspect="1"/>
          </p:cNvPicPr>
          <p:nvPr/>
        </p:nvPicPr>
        <p:blipFill>
          <a:blip r:embed="rId2"/>
          <a:stretch>
            <a:fillRect/>
          </a:stretch>
        </p:blipFill>
        <p:spPr>
          <a:xfrm>
            <a:off x="0" y="1143664"/>
            <a:ext cx="4605867" cy="5084877"/>
          </a:xfrm>
          <a:prstGeom prst="rect">
            <a:avLst/>
          </a:prstGeom>
        </p:spPr>
      </p:pic>
      <p:pic>
        <p:nvPicPr>
          <p:cNvPr id="6" name="Picture 5"/>
          <p:cNvPicPr>
            <a:picLocks noChangeAspect="1"/>
          </p:cNvPicPr>
          <p:nvPr/>
        </p:nvPicPr>
        <p:blipFill>
          <a:blip r:embed="rId3"/>
          <a:stretch>
            <a:fillRect/>
          </a:stretch>
        </p:blipFill>
        <p:spPr>
          <a:xfrm>
            <a:off x="4595868" y="1417638"/>
            <a:ext cx="4548132" cy="3969279"/>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09" name="Picture 4" descr="Z:\sumanas\friedland1e\jpegs\ch14\table_14_02.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3641" y="642937"/>
            <a:ext cx="8227591" cy="50363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190735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0"/>
            <a:ext cx="7772400" cy="1470025"/>
          </a:xfrm>
        </p:spPr>
        <p:txBody>
          <a:bodyPr>
            <a:normAutofit fontScale="90000"/>
          </a:bodyPr>
          <a:lstStyle/>
          <a:p>
            <a:r>
              <a:rPr lang="en-US" dirty="0" smtClean="0"/>
              <a:t>Legislation in the developing world</a:t>
            </a:r>
            <a:br>
              <a:rPr lang="en-US" dirty="0" smtClean="0"/>
            </a:br>
            <a:endParaRPr lang="en-US" dirty="0"/>
          </a:p>
        </p:txBody>
      </p:sp>
      <p:sp>
        <p:nvSpPr>
          <p:cNvPr id="3" name="Subtitle 2"/>
          <p:cNvSpPr>
            <a:spLocks noGrp="1"/>
          </p:cNvSpPr>
          <p:nvPr>
            <p:ph type="subTitle" idx="1"/>
          </p:nvPr>
        </p:nvSpPr>
        <p:spPr>
          <a:xfrm>
            <a:off x="230920" y="1470025"/>
            <a:ext cx="8593504" cy="5062189"/>
          </a:xfrm>
        </p:spPr>
        <p:txBody>
          <a:bodyPr>
            <a:normAutofit lnSpcReduction="10000"/>
          </a:bodyPr>
          <a:lstStyle/>
          <a:p>
            <a:r>
              <a:rPr lang="en-US" dirty="0" smtClean="0">
                <a:solidFill>
                  <a:srgbClr val="000000"/>
                </a:solidFill>
              </a:rPr>
              <a:t>Developed </a:t>
            </a:r>
            <a:r>
              <a:rPr lang="en-US" dirty="0" err="1" smtClean="0">
                <a:solidFill>
                  <a:srgbClr val="000000"/>
                </a:solidFill>
              </a:rPr>
              <a:t>vs</a:t>
            </a:r>
            <a:r>
              <a:rPr lang="en-US" dirty="0" smtClean="0">
                <a:solidFill>
                  <a:srgbClr val="000000"/>
                </a:solidFill>
              </a:rPr>
              <a:t> Developing Countries??</a:t>
            </a:r>
          </a:p>
          <a:p>
            <a:endParaRPr lang="en-US" dirty="0" smtClean="0">
              <a:solidFill>
                <a:srgbClr val="000000"/>
              </a:solidFill>
            </a:endParaRPr>
          </a:p>
          <a:p>
            <a:r>
              <a:rPr lang="en-US" dirty="0" smtClean="0">
                <a:solidFill>
                  <a:srgbClr val="000000"/>
                </a:solidFill>
              </a:rPr>
              <a:t>Industry supports societies with lax environmental law and policy; country is in need of income and is willing to allow the polluting of its land and waters for employment and increased tax revenue.</a:t>
            </a:r>
          </a:p>
          <a:p>
            <a:endParaRPr lang="en-US" dirty="0" smtClean="0">
              <a:solidFill>
                <a:srgbClr val="000000"/>
              </a:solidFill>
            </a:endParaRPr>
          </a:p>
          <a:p>
            <a:r>
              <a:rPr lang="en-US" dirty="0" smtClean="0">
                <a:solidFill>
                  <a:srgbClr val="000000"/>
                </a:solidFill>
              </a:rPr>
              <a:t>However, awareness and increased human rights efforts have increased pollution control/cleanup efforts in developing countries…</a:t>
            </a:r>
          </a:p>
          <a:p>
            <a:endParaRPr lang="en-US" dirty="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2387"/>
            <a:ext cx="7772400" cy="1470025"/>
          </a:xfrm>
        </p:spPr>
        <p:txBody>
          <a:bodyPr/>
          <a:lstStyle/>
          <a:p>
            <a:r>
              <a:rPr lang="en-US" dirty="0" smtClean="0">
                <a:solidFill>
                  <a:srgbClr val="FF0080"/>
                </a:solidFill>
              </a:rPr>
              <a:t>I.  Pollution can come from specific sites or broad areas</a:t>
            </a:r>
            <a:endParaRPr lang="en-US" dirty="0">
              <a:solidFill>
                <a:srgbClr val="FF0080"/>
              </a:solidFill>
            </a:endParaRPr>
          </a:p>
        </p:txBody>
      </p:sp>
      <p:sp>
        <p:nvSpPr>
          <p:cNvPr id="3" name="Subtitle 2"/>
          <p:cNvSpPr>
            <a:spLocks noGrp="1"/>
          </p:cNvSpPr>
          <p:nvPr>
            <p:ph type="subTitle" idx="1"/>
          </p:nvPr>
        </p:nvSpPr>
        <p:spPr>
          <a:xfrm>
            <a:off x="685800" y="2309369"/>
            <a:ext cx="7772400" cy="4024899"/>
          </a:xfrm>
        </p:spPr>
        <p:txBody>
          <a:bodyPr/>
          <a:lstStyle/>
          <a:p>
            <a:r>
              <a:rPr lang="en-US" dirty="0" smtClean="0">
                <a:solidFill>
                  <a:srgbClr val="000000"/>
                </a:solidFill>
              </a:rPr>
              <a:t>Water Pollution</a:t>
            </a:r>
          </a:p>
          <a:p>
            <a:endParaRPr lang="en-US" dirty="0" smtClean="0">
              <a:solidFill>
                <a:srgbClr val="000000"/>
              </a:solidFill>
            </a:endParaRPr>
          </a:p>
          <a:p>
            <a:r>
              <a:rPr lang="en-US" dirty="0" smtClean="0">
                <a:solidFill>
                  <a:srgbClr val="000000"/>
                </a:solidFill>
              </a:rPr>
              <a:t>Point Source</a:t>
            </a:r>
          </a:p>
          <a:p>
            <a:endParaRPr lang="en-US" dirty="0" smtClean="0">
              <a:solidFill>
                <a:srgbClr val="000000"/>
              </a:solidFill>
            </a:endParaRPr>
          </a:p>
          <a:p>
            <a:r>
              <a:rPr lang="en-US" dirty="0" smtClean="0">
                <a:solidFill>
                  <a:srgbClr val="000000"/>
                </a:solidFill>
              </a:rPr>
              <a:t>Nonpoint Source</a:t>
            </a:r>
            <a:endParaRPr lang="en-US" dirty="0">
              <a:solidFill>
                <a:srgbClr val="0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1093</TotalTime>
  <Words>2780</Words>
  <Application>Microsoft Macintosh PowerPoint</Application>
  <PresentationFormat>On-screen Show (4:3)</PresentationFormat>
  <Paragraphs>298</Paragraphs>
  <Slides>81</Slides>
  <Notes>0</Notes>
  <HiddenSlides>0</HiddenSlides>
  <MMClips>0</MMClips>
  <ScaleCrop>false</ScaleCrop>
  <HeadingPairs>
    <vt:vector size="4" baseType="variant">
      <vt:variant>
        <vt:lpstr>Design Template</vt:lpstr>
      </vt:variant>
      <vt:variant>
        <vt:i4>1</vt:i4>
      </vt:variant>
      <vt:variant>
        <vt:lpstr>Slide Titles</vt:lpstr>
      </vt:variant>
      <vt:variant>
        <vt:i4>81</vt:i4>
      </vt:variant>
    </vt:vector>
  </HeadingPairs>
  <TitlesOfParts>
    <vt:vector size="82" baseType="lpstr">
      <vt:lpstr>Office Theme</vt:lpstr>
      <vt:lpstr>Slide 1</vt:lpstr>
      <vt:lpstr>Slide 2</vt:lpstr>
      <vt:lpstr>PA Watersheds</vt:lpstr>
      <vt:lpstr>Slide 4</vt:lpstr>
      <vt:lpstr>Slide 5</vt:lpstr>
      <vt:lpstr>Slide 6</vt:lpstr>
      <vt:lpstr>The Chesapeake Bay</vt:lpstr>
      <vt:lpstr>Water Pollution </vt:lpstr>
      <vt:lpstr>I.  Pollution can come from specific sites or broad areas</vt:lpstr>
      <vt:lpstr>Water Pollution</vt:lpstr>
      <vt:lpstr>Water Pollution</vt:lpstr>
      <vt:lpstr> Point Source vs. Nonpoint Source  </vt:lpstr>
      <vt:lpstr>Slide 13</vt:lpstr>
      <vt:lpstr>PS v NPS?</vt:lpstr>
      <vt:lpstr>II. Human wastewater is a common pollutant</vt:lpstr>
      <vt:lpstr>Human Wastewater</vt:lpstr>
      <vt:lpstr>Three reasons scientists are concerned about human wastewater:</vt:lpstr>
      <vt:lpstr>Biochemical Oxygen Demand (BOD)</vt:lpstr>
      <vt:lpstr>Biological Oxygen Demand</vt:lpstr>
      <vt:lpstr>2. Nutrient Release </vt:lpstr>
      <vt:lpstr>Eutrophication</vt:lpstr>
      <vt:lpstr>Oxygen Demand </vt:lpstr>
      <vt:lpstr>Slide 23</vt:lpstr>
      <vt:lpstr>Human Wastewater:</vt:lpstr>
      <vt:lpstr>World health Organization Stats</vt:lpstr>
      <vt:lpstr>Slide 26</vt:lpstr>
      <vt:lpstr>Indicator Species</vt:lpstr>
      <vt:lpstr>Best Indicator:  Fecal coliform bacteria</vt:lpstr>
      <vt:lpstr>Public Water Supplies</vt:lpstr>
      <vt:lpstr>Common Diseases from Human Wastewater</vt:lpstr>
      <vt:lpstr>III.  We have technologies to treat wastewater from humans and livestock</vt:lpstr>
      <vt:lpstr>Various Solutions Use Same Basic Approach</vt:lpstr>
      <vt:lpstr>Treatments for Human and Animal Wastewater</vt:lpstr>
      <vt:lpstr>Home Septic System</vt:lpstr>
      <vt:lpstr>Septic systems: Step by Step  </vt:lpstr>
      <vt:lpstr>Slide 36</vt:lpstr>
      <vt:lpstr>Sewage treatment plants  </vt:lpstr>
      <vt:lpstr>Treatments for Human and Animal Wastewater</vt:lpstr>
      <vt:lpstr>Preliminary Treatment</vt:lpstr>
      <vt:lpstr>Primary Treatment</vt:lpstr>
      <vt:lpstr>Secondary Treatment</vt:lpstr>
      <vt:lpstr>Final Treatment</vt:lpstr>
      <vt:lpstr>Slide 43</vt:lpstr>
      <vt:lpstr>Advanced Treatment</vt:lpstr>
      <vt:lpstr>What’s Left afterward?</vt:lpstr>
      <vt:lpstr>Regulations to be Met</vt:lpstr>
      <vt:lpstr>Slide 47</vt:lpstr>
      <vt:lpstr>Legal Sewage Dumping</vt:lpstr>
      <vt:lpstr>Animal feed lots and manure lagoons EPA: Manure Management </vt:lpstr>
      <vt:lpstr>Treatments for Human and Animal Wastewater</vt:lpstr>
      <vt:lpstr>IV. Heavy metals and other substances can pose serious threats to human health and the environment</vt:lpstr>
      <vt:lpstr>Heavy Metals: Lead and Arsenic  </vt:lpstr>
      <vt:lpstr>Heavy Metal - Mercury</vt:lpstr>
      <vt:lpstr>Illegal Gold Mining in Peru’s Amazon Basin</vt:lpstr>
      <vt:lpstr>Slide 55</vt:lpstr>
      <vt:lpstr>Acid Deposition  </vt:lpstr>
      <vt:lpstr>coal scrubbers help reduce acid precip. </vt:lpstr>
      <vt:lpstr>Acid Mine Drainage</vt:lpstr>
      <vt:lpstr>Synthetic organic compounds  </vt:lpstr>
      <vt:lpstr>Synthetic organic compounds </vt:lpstr>
      <vt:lpstr>Slide 61</vt:lpstr>
      <vt:lpstr>V.  Oil pollution can have catastrophic environmental impacts</vt:lpstr>
      <vt:lpstr>Oil Pollution</vt:lpstr>
      <vt:lpstr>Slide 64</vt:lpstr>
      <vt:lpstr>Ways to remediate oil pollution </vt:lpstr>
      <vt:lpstr>3 Main Ways to Remediate Oil Pollution</vt:lpstr>
      <vt:lpstr>Slide 67</vt:lpstr>
      <vt:lpstr>VI.  Not all water pollutants are chemicals</vt:lpstr>
      <vt:lpstr>Solid waste pollution </vt:lpstr>
      <vt:lpstr>Sediment pollution </vt:lpstr>
      <vt:lpstr>Thermal pollution </vt:lpstr>
      <vt:lpstr>Slide 72</vt:lpstr>
      <vt:lpstr>Slide 73</vt:lpstr>
      <vt:lpstr>Noise pollution </vt:lpstr>
      <vt:lpstr>VII.  A nation’s water quality is a reflection of the nations water laws and their enforcement</vt:lpstr>
      <vt:lpstr>Water Laws</vt:lpstr>
      <vt:lpstr>Clean Water Act: 1972</vt:lpstr>
      <vt:lpstr>Safe Drinking Water Act: 1974 </vt:lpstr>
      <vt:lpstr>Slide 79</vt:lpstr>
      <vt:lpstr>Slide 80</vt:lpstr>
      <vt:lpstr>Legislation in the developing world </vt:lpstr>
    </vt:vector>
  </TitlesOfParts>
  <Company>DASD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Pollution</dc:title>
  <dc:creator>DASD</dc:creator>
  <cp:lastModifiedBy>DASD</cp:lastModifiedBy>
  <cp:revision>129</cp:revision>
  <dcterms:created xsi:type="dcterms:W3CDTF">2015-01-08T23:03:11Z</dcterms:created>
  <dcterms:modified xsi:type="dcterms:W3CDTF">2015-01-09T00:01:04Z</dcterms:modified>
</cp:coreProperties>
</file>