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0"/>
  </p:notesMasterIdLst>
  <p:sldIdLst>
    <p:sldId id="256" r:id="rId2"/>
    <p:sldId id="257" r:id="rId3"/>
    <p:sldId id="258" r:id="rId4"/>
    <p:sldId id="266" r:id="rId5"/>
    <p:sldId id="259" r:id="rId6"/>
    <p:sldId id="260" r:id="rId7"/>
    <p:sldId id="263" r:id="rId8"/>
    <p:sldId id="261" r:id="rId9"/>
    <p:sldId id="264" r:id="rId10"/>
    <p:sldId id="265" r:id="rId11"/>
    <p:sldId id="267" r:id="rId12"/>
    <p:sldId id="268" r:id="rId13"/>
    <p:sldId id="269" r:id="rId14"/>
    <p:sldId id="270" r:id="rId15"/>
    <p:sldId id="262" r:id="rId16"/>
    <p:sldId id="271" r:id="rId17"/>
    <p:sldId id="272" r:id="rId18"/>
    <p:sldId id="273" r:id="rId19"/>
    <p:sldId id="274" r:id="rId20"/>
    <p:sldId id="275" r:id="rId21"/>
    <p:sldId id="276" r:id="rId22"/>
    <p:sldId id="277" r:id="rId23"/>
    <p:sldId id="283" r:id="rId24"/>
    <p:sldId id="278" r:id="rId25"/>
    <p:sldId id="279" r:id="rId26"/>
    <p:sldId id="280" r:id="rId27"/>
    <p:sldId id="281" r:id="rId28"/>
    <p:sldId id="28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Objects="1">
      <p:cViewPr varScale="1">
        <p:scale>
          <a:sx n="86" d="100"/>
          <a:sy n="86" d="100"/>
        </p:scale>
        <p:origin x="-1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36974F-F2E4-D54B-B240-67AF65C574D1}" type="datetimeFigureOut">
              <a:rPr lang="en-US" smtClean="0"/>
              <a:pPr/>
              <a:t>9/1/14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AF5735-282B-BA4E-B7C8-EFF25A5486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13BDB31-BA2D-E843-9711-84D39F7095E3}" type="slidenum">
              <a:rPr lang="en-US"/>
              <a:pPr/>
              <a:t>11</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a:latin typeface="Georgia" charset="0"/>
                <a:ea typeface="ＭＳ Ｐゴシック" charset="-128"/>
              </a:rPr>
              <a:t>Flowing water can range from a trickle of water to a raging waterfall.  Lots of factors determine how a stream flows such as gradient, channel width and depth, and how many tributaries  are up stream and the flow of the water is constantly changing.  Rainfall and seasons are a couple of ways flow can be affected.  One of the major aspects of physics in flowing water is the speed of the water at various parts of a stream.  It’s not the same.  We learned how in a meandering stream faster water moves on the outside of the curve and slower water is on the inside where deposition occurs changing the shape of the stream.  This causes a stream to move.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B571C2D-40BF-834C-849F-AD019D60ACC6}" type="slidenum">
              <a:rPr lang="en-US"/>
              <a:pPr/>
              <a:t>21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atin typeface="Georgia" charset="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B5D9333-BAB1-7B45-9DB8-BFC1BD99C4D4}" type="slidenum">
              <a:rPr lang="en-US"/>
              <a:pPr/>
              <a:t>22</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Georgia"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8F5195E-04CA-784B-AD83-B0F8A8A26722}" type="slidenum">
              <a:rPr lang="en-US"/>
              <a:pPr/>
              <a:t>24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atin typeface="Georgia"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1D7A4E8-4AFE-C547-A340-D41CE1EB3100}" type="slidenum">
              <a:rPr lang="en-US"/>
              <a:pPr/>
              <a:t>25</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a:latin typeface="Georgia" charset="0"/>
                <a:ea typeface="ＭＳ Ｐゴシック" charset="-128"/>
              </a:rPr>
              <a:t>Draw diagram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2E0DB4A-BAB4-8344-90AD-71648E1D97D8}" type="slidenum">
              <a:rPr lang="en-US"/>
              <a:pPr/>
              <a:t>26</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Georgia" charset="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CF0574C-4D63-BE46-87C8-802CF638AB61}" type="slidenum">
              <a:rPr lang="en-US"/>
              <a:pPr/>
              <a:t>27</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latin typeface="Georgia"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78B0064-2698-034E-BAFC-D0FAAF5B6A2F}" type="slidenum">
              <a:rPr lang="en-US"/>
              <a:pPr/>
              <a:t>12</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a:latin typeface="Georgia" charset="0"/>
                <a:ea typeface="ＭＳ Ｐゴシック" charset="-128"/>
              </a:rPr>
              <a:t>Because streams vary in depth at different spots its necessary to find and average depth.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933327F-5D35-A54B-8ED4-C0DF713EBE92}" type="slidenum">
              <a:rPr lang="en-US"/>
              <a:pPr/>
              <a:t>13</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atin typeface="Georgia"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4AB97CD-9D6D-3641-8772-EA9F98441B43}" type="slidenum">
              <a:rPr lang="en-US"/>
              <a:pPr/>
              <a:t>14</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a:latin typeface="Georgia" charset="0"/>
                <a:ea typeface="ＭＳ Ｐゴシック" charset="-128"/>
              </a:rPr>
              <a:t>We can record in cm and convert to m if its easier, but the final measurement should be in meters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B79724C-3AB5-F747-85F0-6EB238FC892D}" type="slidenum">
              <a:rPr lang="en-US"/>
              <a:pPr/>
              <a:t>16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a:latin typeface="Georgia" charset="0"/>
                <a:ea typeface="ＭＳ Ｐゴシック" charset="-128"/>
              </a:rPr>
              <a:t>How fast the stream is moving in a given amount of time.  In a nonmeandering stream the fastest water is located in the center of the stream.  Here there is no friction with the sides of the channel and the bottom  so the water moves faster.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A502FA0-CCCE-C244-8C4B-7985F7FC3742}" type="slidenum">
              <a:rPr lang="en-US"/>
              <a:pPr/>
              <a:t>17</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a:latin typeface="Georgia" charset="0"/>
                <a:ea typeface="ＭＳ Ｐゴシック" charset="-128"/>
              </a:rPr>
              <a:t>Draw a diagram on the board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6F60ECC-6769-A046-A116-6267CD3E0F69}" type="slidenum">
              <a:rPr lang="en-US"/>
              <a:pPr/>
              <a:t>18</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Georgia"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5F03C1D-58BD-1045-A3B8-6373580C643B}" type="slidenum">
              <a:rPr lang="en-US"/>
              <a:pPr/>
              <a:t>19</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Georgia"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A126500-ABA3-714B-96C6-56A21CED0F6C}" type="slidenum">
              <a:rPr lang="en-US"/>
              <a:pPr/>
              <a:t>20</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a:latin typeface="Georgia" charset="0"/>
                <a:ea typeface="ＭＳ Ｐゴシック" charset="-128"/>
              </a:rPr>
              <a:t>Bottom constant has to do with how much friction the bottom creates with the water.  The more varied the bed of the stream is the larger the constant will be.  Bottom constant can also tell you a bit about the health of a stream, if the bottom is rough and varied that’s a good thing, little erosion, but if it is covered with mostly fine sediment like silt and clays that’s an indication of problems upstream dealing with lots of erosion.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E3AAA8-ED64-F64C-BFB8-BE715DBD2E68}" type="datetimeFigureOut">
              <a:rPr lang="en-US" smtClean="0"/>
              <a:pPr/>
              <a:t>9/1/14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4D1F6-4710-FB4A-B322-1E36C311C3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E3AAA8-ED64-F64C-BFB8-BE715DBD2E68}" type="datetimeFigureOut">
              <a:rPr lang="en-US" smtClean="0"/>
              <a:pPr/>
              <a:t>9/1/14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4D1F6-4710-FB4A-B322-1E36C311C3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E3AAA8-ED64-F64C-BFB8-BE715DBD2E68}" type="datetimeFigureOut">
              <a:rPr lang="en-US" smtClean="0"/>
              <a:pPr/>
              <a:t>9/1/14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4D1F6-4710-FB4A-B322-1E36C311C3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E3AAA8-ED64-F64C-BFB8-BE715DBD2E68}" type="datetimeFigureOut">
              <a:rPr lang="en-US" smtClean="0"/>
              <a:pPr/>
              <a:t>9/1/14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4D1F6-4710-FB4A-B322-1E36C311C3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E3AAA8-ED64-F64C-BFB8-BE715DBD2E68}" type="datetimeFigureOut">
              <a:rPr lang="en-US" smtClean="0"/>
              <a:pPr/>
              <a:t>9/1/14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4D1F6-4710-FB4A-B322-1E36C311C3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E3AAA8-ED64-F64C-BFB8-BE715DBD2E68}" type="datetimeFigureOut">
              <a:rPr lang="en-US" smtClean="0"/>
              <a:pPr/>
              <a:t>9/1/14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4D1F6-4710-FB4A-B322-1E36C311C3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E3AAA8-ED64-F64C-BFB8-BE715DBD2E68}" type="datetimeFigureOut">
              <a:rPr lang="en-US" smtClean="0"/>
              <a:pPr/>
              <a:t>9/1/14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C4D1F6-4710-FB4A-B322-1E36C311C3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E3AAA8-ED64-F64C-BFB8-BE715DBD2E68}" type="datetimeFigureOut">
              <a:rPr lang="en-US" smtClean="0"/>
              <a:pPr/>
              <a:t>9/1/14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C4D1F6-4710-FB4A-B322-1E36C311C3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3AAA8-ED64-F64C-BFB8-BE715DBD2E68}" type="datetimeFigureOut">
              <a:rPr lang="en-US" smtClean="0"/>
              <a:pPr/>
              <a:t>9/1/14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C4D1F6-4710-FB4A-B322-1E36C311C3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3AAA8-ED64-F64C-BFB8-BE715DBD2E68}" type="datetimeFigureOut">
              <a:rPr lang="en-US" smtClean="0"/>
              <a:pPr/>
              <a:t>9/1/14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4D1F6-4710-FB4A-B322-1E36C311C3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3AAA8-ED64-F64C-BFB8-BE715DBD2E68}" type="datetimeFigureOut">
              <a:rPr lang="en-US" smtClean="0"/>
              <a:pPr/>
              <a:t>9/1/14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4D1F6-4710-FB4A-B322-1E36C311C3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3AAA8-ED64-F64C-BFB8-BE715DBD2E68}" type="datetimeFigureOut">
              <a:rPr lang="en-US" smtClean="0"/>
              <a:pPr/>
              <a:t>9/1/14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4D1F6-4710-FB4A-B322-1E36C311C3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3" Type="http://schemas.openxmlformats.org/officeDocument/2006/relationships/hyperlink" Target="http://upload.acclaimimages.com/_gallery/_comp/Acclaim_Images_comp_0093-0509-1720-3932.jpg" TargetMode="External"/><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dirty="0" smtClean="0"/>
              <a:t>Water Quality and Water Testing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2835" y="990600"/>
            <a:ext cx="8390165" cy="526579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ea typeface="ＭＳ Ｐゴシック" charset="-128"/>
              </a:rPr>
              <a:t>Physical Tests</a:t>
            </a:r>
          </a:p>
        </p:txBody>
      </p:sp>
      <p:sp>
        <p:nvSpPr>
          <p:cNvPr id="3075" name="Rectangle 3"/>
          <p:cNvSpPr>
            <a:spLocks noGrp="1" noChangeArrowheads="1"/>
          </p:cNvSpPr>
          <p:nvPr>
            <p:ph type="body" idx="1"/>
          </p:nvPr>
        </p:nvSpPr>
        <p:spPr/>
        <p:txBody>
          <a:bodyPr/>
          <a:lstStyle/>
          <a:p>
            <a:pPr eaLnBrk="1" hangingPunct="1">
              <a:buFontTx/>
              <a:buNone/>
            </a:pPr>
            <a:r>
              <a:rPr lang="en-US">
                <a:ea typeface="ＭＳ Ｐゴシック" charset="-128"/>
              </a:rPr>
              <a:t>Physical analysis of a stream is based on the following tests</a:t>
            </a:r>
          </a:p>
          <a:p>
            <a:pPr eaLnBrk="1" hangingPunct="1"/>
            <a:r>
              <a:rPr lang="en-US">
                <a:ea typeface="ＭＳ Ｐゴシック" charset="-128"/>
              </a:rPr>
              <a:t>Depth</a:t>
            </a:r>
          </a:p>
          <a:p>
            <a:pPr eaLnBrk="1" hangingPunct="1"/>
            <a:r>
              <a:rPr lang="en-US">
                <a:ea typeface="ＭＳ Ｐゴシック" charset="-128"/>
              </a:rPr>
              <a:t>Velocity</a:t>
            </a:r>
          </a:p>
          <a:p>
            <a:pPr eaLnBrk="1" hangingPunct="1"/>
            <a:r>
              <a:rPr lang="en-US">
                <a:ea typeface="ＭＳ Ｐゴシック" charset="-128"/>
              </a:rPr>
              <a:t>Volume of Flow/Stream Flow (discharge)</a:t>
            </a:r>
          </a:p>
          <a:p>
            <a:pPr eaLnBrk="1" hangingPunct="1"/>
            <a:r>
              <a:rPr lang="en-US">
                <a:ea typeface="ＭＳ Ｐゴシック" charset="-128"/>
              </a:rPr>
              <a:t>Temperature</a:t>
            </a:r>
          </a:p>
          <a:p>
            <a:pPr eaLnBrk="1" hangingPunct="1"/>
            <a:r>
              <a:rPr lang="en-US">
                <a:ea typeface="ＭＳ Ｐゴシック" charset="-128"/>
              </a:rPr>
              <a:t>Turbidity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u="sng">
                <a:ea typeface="ＭＳ Ｐゴシック" charset="-128"/>
              </a:rPr>
              <a:t>Depth (m)</a:t>
            </a:r>
          </a:p>
        </p:txBody>
      </p:sp>
      <p:sp>
        <p:nvSpPr>
          <p:cNvPr id="4099" name="Rectangle 3"/>
          <p:cNvSpPr>
            <a:spLocks noGrp="1" noChangeArrowheads="1"/>
          </p:cNvSpPr>
          <p:nvPr>
            <p:ph type="body" idx="1"/>
          </p:nvPr>
        </p:nvSpPr>
        <p:spPr/>
        <p:txBody>
          <a:bodyPr/>
          <a:lstStyle/>
          <a:p>
            <a:pPr eaLnBrk="1" hangingPunct="1">
              <a:lnSpc>
                <a:spcPct val="90000"/>
              </a:lnSpc>
              <a:buFontTx/>
              <a:buNone/>
            </a:pPr>
            <a:r>
              <a:rPr lang="en-US">
                <a:ea typeface="ＭＳ Ｐゴシック" charset="-128"/>
              </a:rPr>
              <a:t>Depth is needed to calculate Volume of Flow</a:t>
            </a:r>
          </a:p>
          <a:p>
            <a:pPr eaLnBrk="1" hangingPunct="1">
              <a:lnSpc>
                <a:spcPct val="90000"/>
              </a:lnSpc>
              <a:buFontTx/>
              <a:buNone/>
            </a:pPr>
            <a:r>
              <a:rPr lang="en-US">
                <a:ea typeface="ＭＳ Ｐゴシック" charset="-128"/>
              </a:rPr>
              <a:t>Calculation:</a:t>
            </a:r>
          </a:p>
          <a:p>
            <a:pPr eaLnBrk="1" hangingPunct="1">
              <a:lnSpc>
                <a:spcPct val="90000"/>
              </a:lnSpc>
            </a:pPr>
            <a:r>
              <a:rPr lang="en-US">
                <a:ea typeface="ＭＳ Ｐゴシック" charset="-128"/>
              </a:rPr>
              <a:t>Measure the width of the stream profile </a:t>
            </a:r>
          </a:p>
          <a:p>
            <a:pPr eaLnBrk="1" hangingPunct="1">
              <a:lnSpc>
                <a:spcPct val="90000"/>
              </a:lnSpc>
            </a:pPr>
            <a:r>
              <a:rPr lang="en-US">
                <a:ea typeface="ＭＳ Ｐゴシック" charset="-128"/>
              </a:rPr>
              <a:t>Measure the depth at 1-meter intervals across the stream profile </a:t>
            </a:r>
          </a:p>
          <a:p>
            <a:pPr eaLnBrk="1" hangingPunct="1">
              <a:lnSpc>
                <a:spcPct val="90000"/>
              </a:lnSpc>
            </a:pPr>
            <a:r>
              <a:rPr lang="en-US">
                <a:ea typeface="ＭＳ Ｐゴシック" charset="-128"/>
              </a:rPr>
              <a:t>Calculate the sum of all depth measurements</a:t>
            </a:r>
          </a:p>
          <a:p>
            <a:pPr eaLnBrk="1" hangingPunct="1">
              <a:lnSpc>
                <a:spcPct val="90000"/>
              </a:lnSpc>
            </a:pPr>
            <a:r>
              <a:rPr lang="en-US">
                <a:ea typeface="ＭＳ Ｐゴシック" charset="-128"/>
              </a:rPr>
              <a:t>Divide the sum of depths by the number of measurements</a:t>
            </a:r>
          </a:p>
          <a:p>
            <a:pPr eaLnBrk="1" hangingPunct="1">
              <a:lnSpc>
                <a:spcPct val="90000"/>
              </a:lnSpc>
              <a:buFontTx/>
              <a:buNone/>
            </a:pPr>
            <a:endParaRPr lang="en-US">
              <a:ea typeface="ＭＳ Ｐゴシック"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u="sng">
                <a:ea typeface="ＭＳ Ｐゴシック" charset="-128"/>
              </a:rPr>
              <a:t>Depth (m)</a:t>
            </a:r>
          </a:p>
        </p:txBody>
      </p:sp>
      <p:pic>
        <p:nvPicPr>
          <p:cNvPr id="5123" name="Picture 5" descr="realstream"/>
          <p:cNvPicPr>
            <a:picLocks noChangeAspect="1" noChangeArrowheads="1"/>
          </p:cNvPicPr>
          <p:nvPr/>
        </p:nvPicPr>
        <p:blipFill>
          <a:blip r:embed="rId3"/>
          <a:srcRect t="26749" b="9897"/>
          <a:stretch>
            <a:fillRect/>
          </a:stretch>
        </p:blipFill>
        <p:spPr bwMode="auto">
          <a:xfrm>
            <a:off x="228600" y="1524000"/>
            <a:ext cx="8648700" cy="2887663"/>
          </a:xfrm>
          <a:prstGeom prst="rect">
            <a:avLst/>
          </a:prstGeom>
          <a:noFill/>
          <a:ln w="9525">
            <a:noFill/>
            <a:miter lim="800000"/>
            <a:headEnd/>
            <a:tailEnd/>
          </a:ln>
        </p:spPr>
      </p:pic>
      <p:sp>
        <p:nvSpPr>
          <p:cNvPr id="5124" name="Text Box 7"/>
          <p:cNvSpPr txBox="1">
            <a:spLocks noChangeArrowheads="1"/>
          </p:cNvSpPr>
          <p:nvPr/>
        </p:nvSpPr>
        <p:spPr bwMode="auto">
          <a:xfrm>
            <a:off x="1143000" y="1905000"/>
            <a:ext cx="59436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bg1"/>
                </a:solidFill>
              </a:rPr>
              <a:t> A  B  C D E F G H   I   J  K  L  M  N O  P Q R S TU VWXY</a:t>
            </a:r>
          </a:p>
        </p:txBody>
      </p:sp>
      <p:sp>
        <p:nvSpPr>
          <p:cNvPr id="5125" name="Text Box 9"/>
          <p:cNvSpPr txBox="1">
            <a:spLocks noChangeArrowheads="1"/>
          </p:cNvSpPr>
          <p:nvPr/>
        </p:nvSpPr>
        <p:spPr bwMode="auto">
          <a:xfrm>
            <a:off x="228600" y="4800600"/>
            <a:ext cx="7315200" cy="779463"/>
          </a:xfrm>
          <a:prstGeom prst="rect">
            <a:avLst/>
          </a:prstGeom>
          <a:noFill/>
          <a:ln w="9525">
            <a:noFill/>
            <a:miter lim="800000"/>
            <a:headEnd/>
            <a:tailEnd/>
          </a:ln>
        </p:spPr>
        <p:txBody>
          <a:bodyPr>
            <a:prstTxWarp prst="textNoShape">
              <a:avLst/>
            </a:prstTxWarp>
            <a:spAutoFit/>
          </a:bodyPr>
          <a:lstStyle/>
          <a:p>
            <a:pPr algn="ctr">
              <a:spcBef>
                <a:spcPct val="50000"/>
              </a:spcBef>
            </a:pPr>
            <a:r>
              <a:rPr lang="en-US" u="sng">
                <a:latin typeface="Arial" charset="0"/>
              </a:rPr>
              <a:t>A+B+C+D+E+F+G+H+I+J+K+L+M+N+O+P+Q+R+S+T+U+V+W+X+Y</a:t>
            </a:r>
          </a:p>
          <a:p>
            <a:pPr algn="ctr">
              <a:spcBef>
                <a:spcPct val="50000"/>
              </a:spcBef>
            </a:pPr>
            <a:r>
              <a:rPr lang="en-US">
                <a:latin typeface="Arial" charset="0"/>
              </a:rPr>
              <a:t>25</a:t>
            </a:r>
          </a:p>
        </p:txBody>
      </p:sp>
      <p:sp>
        <p:nvSpPr>
          <p:cNvPr id="5126" name="Text Box 10"/>
          <p:cNvSpPr txBox="1">
            <a:spLocks noChangeArrowheads="1"/>
          </p:cNvSpPr>
          <p:nvPr/>
        </p:nvSpPr>
        <p:spPr bwMode="auto">
          <a:xfrm>
            <a:off x="7772400" y="4800600"/>
            <a:ext cx="10668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a:latin typeface="Arial" charset="0"/>
              </a:rPr>
              <a:t>Average    Depth</a:t>
            </a:r>
          </a:p>
        </p:txBody>
      </p:sp>
      <p:sp>
        <p:nvSpPr>
          <p:cNvPr id="5127" name="Text Box 11"/>
          <p:cNvSpPr txBox="1">
            <a:spLocks noChangeArrowheads="1"/>
          </p:cNvSpPr>
          <p:nvPr/>
        </p:nvSpPr>
        <p:spPr bwMode="auto">
          <a:xfrm>
            <a:off x="7543800" y="4891088"/>
            <a:ext cx="5334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u="sng">
                <a:ea typeface="ＭＳ Ｐゴシック" charset="-128"/>
              </a:rPr>
              <a:t>Depth (m)</a:t>
            </a:r>
          </a:p>
        </p:txBody>
      </p:sp>
      <p:sp>
        <p:nvSpPr>
          <p:cNvPr id="6147" name="Rectangle 3"/>
          <p:cNvSpPr>
            <a:spLocks noGrp="1" noChangeArrowheads="1"/>
          </p:cNvSpPr>
          <p:nvPr>
            <p:ph type="body" idx="1"/>
          </p:nvPr>
        </p:nvSpPr>
        <p:spPr/>
        <p:txBody>
          <a:bodyPr/>
          <a:lstStyle/>
          <a:p>
            <a:pPr eaLnBrk="1" hangingPunct="1">
              <a:buFontTx/>
              <a:buNone/>
            </a:pPr>
            <a:r>
              <a:rPr lang="en-US">
                <a:ea typeface="ＭＳ Ｐゴシック" charset="-128"/>
              </a:rPr>
              <a:t>*At most points in the Brandywine that we test, the depth will be less then 1 meter but the measurement should always be recorded in meters not centimeters</a:t>
            </a:r>
          </a:p>
          <a:p>
            <a:pPr eaLnBrk="1" hangingPunct="1"/>
            <a:endParaRPr lang="en-US">
              <a:ea typeface="ＭＳ Ｐゴシック"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lstStyle/>
          <a:p>
            <a:r>
              <a:rPr lang="en-US" dirty="0" smtClean="0"/>
              <a:t>Velocity depends on:</a:t>
            </a:r>
            <a:endParaRPr lang="en-US" dirty="0"/>
          </a:p>
        </p:txBody>
      </p:sp>
      <p:sp>
        <p:nvSpPr>
          <p:cNvPr id="3" name="Subtitle 2"/>
          <p:cNvSpPr>
            <a:spLocks noGrp="1"/>
          </p:cNvSpPr>
          <p:nvPr>
            <p:ph type="subTitle" idx="1"/>
          </p:nvPr>
        </p:nvSpPr>
        <p:spPr>
          <a:xfrm>
            <a:off x="685800" y="2438400"/>
            <a:ext cx="7772400" cy="3810000"/>
          </a:xfrm>
        </p:spPr>
        <p:txBody>
          <a:bodyPr>
            <a:normAutofit/>
          </a:bodyPr>
          <a:lstStyle/>
          <a:p>
            <a:pPr>
              <a:buFont typeface="Arial"/>
              <a:buChar char="•"/>
            </a:pPr>
            <a:r>
              <a:rPr lang="en-US" dirty="0" smtClean="0">
                <a:solidFill>
                  <a:srgbClr val="000000"/>
                </a:solidFill>
              </a:rPr>
              <a:t>Distance from shoreline</a:t>
            </a:r>
          </a:p>
          <a:p>
            <a:pPr>
              <a:buFont typeface="Arial"/>
              <a:buChar char="•"/>
            </a:pPr>
            <a:r>
              <a:rPr lang="en-US" dirty="0" smtClean="0">
                <a:solidFill>
                  <a:srgbClr val="000000"/>
                </a:solidFill>
              </a:rPr>
              <a:t>Depth of Water</a:t>
            </a:r>
          </a:p>
          <a:p>
            <a:pPr>
              <a:buFont typeface="Arial"/>
              <a:buChar char="•"/>
            </a:pPr>
            <a:r>
              <a:rPr lang="en-US" dirty="0" smtClean="0">
                <a:solidFill>
                  <a:srgbClr val="000000"/>
                </a:solidFill>
              </a:rPr>
              <a:t>Composition of Benthic Environment</a:t>
            </a:r>
          </a:p>
          <a:p>
            <a:pPr>
              <a:buFont typeface="Arial"/>
              <a:buChar char="•"/>
            </a:pPr>
            <a:r>
              <a:rPr lang="en-US" dirty="0" smtClean="0">
                <a:solidFill>
                  <a:srgbClr val="000000"/>
                </a:solidFill>
              </a:rPr>
              <a:t>(Smooth </a:t>
            </a:r>
            <a:r>
              <a:rPr lang="en-US" dirty="0" err="1" smtClean="0">
                <a:solidFill>
                  <a:srgbClr val="000000"/>
                </a:solidFill>
              </a:rPr>
              <a:t>v</a:t>
            </a:r>
            <a:r>
              <a:rPr lang="en-US" dirty="0" smtClean="0">
                <a:solidFill>
                  <a:srgbClr val="000000"/>
                </a:solidFill>
              </a:rPr>
              <a:t> Rough)</a:t>
            </a:r>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u="sng">
                <a:ea typeface="ＭＳ Ｐゴシック" charset="-128"/>
              </a:rPr>
              <a:t>Velocity (m/sec)</a:t>
            </a:r>
          </a:p>
        </p:txBody>
      </p:sp>
      <p:sp>
        <p:nvSpPr>
          <p:cNvPr id="7171" name="Rectangle 3"/>
          <p:cNvSpPr>
            <a:spLocks noGrp="1" noChangeArrowheads="1"/>
          </p:cNvSpPr>
          <p:nvPr>
            <p:ph type="body" idx="1"/>
          </p:nvPr>
        </p:nvSpPr>
        <p:spPr/>
        <p:txBody>
          <a:bodyPr/>
          <a:lstStyle/>
          <a:p>
            <a:pPr eaLnBrk="1" hangingPunct="1">
              <a:buFontTx/>
              <a:buNone/>
            </a:pPr>
            <a:r>
              <a:rPr lang="en-US">
                <a:ea typeface="ＭＳ Ｐゴシック" charset="-128"/>
              </a:rPr>
              <a:t>Velocity is a measure of how fast the stream water is moving</a:t>
            </a:r>
          </a:p>
          <a:p>
            <a:pPr eaLnBrk="1" hangingPunct="1">
              <a:buFontTx/>
              <a:buNone/>
            </a:pPr>
            <a:endParaRPr lang="en-US">
              <a:ea typeface="ＭＳ Ｐゴシック" charset="-128"/>
            </a:endParaRPr>
          </a:p>
        </p:txBody>
      </p:sp>
      <p:pic>
        <p:nvPicPr>
          <p:cNvPr id="7172" name="Picture 5" descr="strvel1"/>
          <p:cNvPicPr>
            <a:picLocks noChangeAspect="1" noChangeArrowheads="1"/>
          </p:cNvPicPr>
          <p:nvPr/>
        </p:nvPicPr>
        <p:blipFill>
          <a:blip r:embed="rId3"/>
          <a:srcRect/>
          <a:stretch>
            <a:fillRect/>
          </a:stretch>
        </p:blipFill>
        <p:spPr bwMode="auto">
          <a:xfrm>
            <a:off x="2133600" y="2647950"/>
            <a:ext cx="5257800" cy="390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u="sng">
                <a:ea typeface="ＭＳ Ｐゴシック" charset="-128"/>
              </a:rPr>
              <a:t>Velocity (m/sec)</a:t>
            </a:r>
          </a:p>
        </p:txBody>
      </p:sp>
      <p:sp>
        <p:nvSpPr>
          <p:cNvPr id="8195" name="Rectangle 3"/>
          <p:cNvSpPr>
            <a:spLocks noGrp="1" noChangeArrowheads="1"/>
          </p:cNvSpPr>
          <p:nvPr>
            <p:ph type="body" idx="1"/>
          </p:nvPr>
        </p:nvSpPr>
        <p:spPr/>
        <p:txBody>
          <a:bodyPr/>
          <a:lstStyle/>
          <a:p>
            <a:pPr eaLnBrk="1" hangingPunct="1">
              <a:lnSpc>
                <a:spcPct val="80000"/>
              </a:lnSpc>
              <a:buFontTx/>
              <a:buNone/>
            </a:pPr>
            <a:r>
              <a:rPr lang="en-US" sz="2800">
                <a:ea typeface="ＭＳ Ｐゴシック" charset="-128"/>
              </a:rPr>
              <a:t>Calculation</a:t>
            </a:r>
          </a:p>
          <a:p>
            <a:pPr eaLnBrk="1" hangingPunct="1">
              <a:lnSpc>
                <a:spcPct val="80000"/>
              </a:lnSpc>
            </a:pPr>
            <a:r>
              <a:rPr lang="en-US" sz="2800">
                <a:ea typeface="ＭＳ Ｐゴシック" charset="-128"/>
              </a:rPr>
              <a:t>Measure the width of the stream profile</a:t>
            </a:r>
          </a:p>
          <a:p>
            <a:pPr eaLnBrk="1" hangingPunct="1">
              <a:lnSpc>
                <a:spcPct val="80000"/>
              </a:lnSpc>
            </a:pPr>
            <a:r>
              <a:rPr lang="en-US" sz="2800">
                <a:ea typeface="ＭＳ Ｐゴシック" charset="-128"/>
              </a:rPr>
              <a:t>Divide the width by 5 – you will take measurements at 4 points (not on the very edge of the stream)</a:t>
            </a:r>
          </a:p>
          <a:p>
            <a:pPr eaLnBrk="1" hangingPunct="1">
              <a:lnSpc>
                <a:spcPct val="80000"/>
              </a:lnSpc>
            </a:pPr>
            <a:r>
              <a:rPr lang="en-US" sz="2800">
                <a:ea typeface="ＭＳ Ｐゴシック" charset="-128"/>
              </a:rPr>
              <a:t>Velocity is measured by timing the movement of a tennis ball over 1 meter</a:t>
            </a:r>
          </a:p>
          <a:p>
            <a:pPr eaLnBrk="1" hangingPunct="1">
              <a:lnSpc>
                <a:spcPct val="80000"/>
              </a:lnSpc>
            </a:pPr>
            <a:r>
              <a:rPr lang="en-US" sz="2800">
                <a:ea typeface="ＭＳ Ｐゴシック" charset="-128"/>
              </a:rPr>
              <a:t>Record three sets of times for each point across the river and take the average</a:t>
            </a:r>
          </a:p>
          <a:p>
            <a:pPr eaLnBrk="1" hangingPunct="1">
              <a:lnSpc>
                <a:spcPct val="80000"/>
              </a:lnSpc>
            </a:pPr>
            <a:r>
              <a:rPr lang="en-US" sz="2800">
                <a:ea typeface="ＭＳ Ｐゴシック" charset="-128"/>
              </a:rPr>
              <a:t>Calculate the sum of the 4 averages and divide by 4 to get an overall average velocity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000" u="sng">
                <a:ea typeface="ＭＳ Ｐゴシック" charset="-128"/>
              </a:rPr>
              <a:t>Volume of Flow/Stream Flow (m3/sec)</a:t>
            </a:r>
            <a:endParaRPr lang="en-US" sz="4000">
              <a:ea typeface="ＭＳ Ｐゴシック" charset="-128"/>
            </a:endParaRPr>
          </a:p>
        </p:txBody>
      </p:sp>
      <p:sp>
        <p:nvSpPr>
          <p:cNvPr id="9219" name="Rectangle 3"/>
          <p:cNvSpPr>
            <a:spLocks noGrp="1" noChangeArrowheads="1"/>
          </p:cNvSpPr>
          <p:nvPr>
            <p:ph type="body" idx="1"/>
          </p:nvPr>
        </p:nvSpPr>
        <p:spPr/>
        <p:txBody>
          <a:bodyPr/>
          <a:lstStyle/>
          <a:p>
            <a:pPr eaLnBrk="1" hangingPunct="1">
              <a:lnSpc>
                <a:spcPct val="90000"/>
              </a:lnSpc>
              <a:buFontTx/>
              <a:buNone/>
            </a:pPr>
            <a:r>
              <a:rPr lang="en-US">
                <a:ea typeface="ＭＳ Ｐゴシック" charset="-128"/>
              </a:rPr>
              <a:t>The volume of water that moves past a fixed point in a specific interval of time</a:t>
            </a:r>
          </a:p>
          <a:p>
            <a:pPr eaLnBrk="1" hangingPunct="1">
              <a:lnSpc>
                <a:spcPct val="90000"/>
              </a:lnSpc>
              <a:buFontTx/>
              <a:buNone/>
            </a:pPr>
            <a:r>
              <a:rPr lang="en-US">
                <a:ea typeface="ＭＳ Ｐゴシック" charset="-128"/>
              </a:rPr>
              <a:t>Stream flow or volume of flow is an important indicator of water quality. </a:t>
            </a:r>
          </a:p>
          <a:p>
            <a:pPr eaLnBrk="1" hangingPunct="1">
              <a:lnSpc>
                <a:spcPct val="90000"/>
              </a:lnSpc>
            </a:pPr>
            <a:r>
              <a:rPr lang="en-US">
                <a:ea typeface="ＭＳ Ｐゴシック" charset="-128"/>
              </a:rPr>
              <a:t>Affects the available oxygen level in water that fish and other aquatic wildlife depend on to live. </a:t>
            </a:r>
          </a:p>
          <a:p>
            <a:pPr lvl="1" eaLnBrk="1" hangingPunct="1">
              <a:lnSpc>
                <a:spcPct val="90000"/>
              </a:lnSpc>
            </a:pPr>
            <a:r>
              <a:rPr lang="en-US">
                <a:ea typeface="ＭＳ Ｐゴシック" charset="-128"/>
              </a:rPr>
              <a:t>Streams with higher flows have more oxygen available for aquatic wildlife.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4000" u="sng">
                <a:ea typeface="ＭＳ Ｐゴシック" charset="-128"/>
              </a:rPr>
              <a:t>Volume of Flow/Stream Flow</a:t>
            </a:r>
          </a:p>
        </p:txBody>
      </p:sp>
      <p:sp>
        <p:nvSpPr>
          <p:cNvPr id="10243" name="Rectangle 3"/>
          <p:cNvSpPr>
            <a:spLocks noGrp="1" noChangeArrowheads="1"/>
          </p:cNvSpPr>
          <p:nvPr>
            <p:ph type="body" idx="1"/>
          </p:nvPr>
        </p:nvSpPr>
        <p:spPr/>
        <p:txBody>
          <a:bodyPr/>
          <a:lstStyle/>
          <a:p>
            <a:pPr eaLnBrk="1" hangingPunct="1"/>
            <a:r>
              <a:rPr lang="en-US">
                <a:ea typeface="ＭＳ Ｐゴシック" charset="-128"/>
              </a:rPr>
              <a:t>Controls the amount of sediment that is transported in a stream.</a:t>
            </a:r>
          </a:p>
          <a:p>
            <a:pPr eaLnBrk="1" hangingPunct="1"/>
            <a:r>
              <a:rPr lang="en-US">
                <a:ea typeface="ＭＳ Ｐゴシック" charset="-128"/>
              </a:rPr>
              <a:t>Determines how pollution is transported and influences the ability of a stream to dilute pollution. </a:t>
            </a:r>
          </a:p>
          <a:p>
            <a:pPr lvl="1" eaLnBrk="1" hangingPunct="1"/>
            <a:r>
              <a:rPr lang="en-US">
                <a:ea typeface="ＭＳ Ｐゴシック" charset="-128"/>
              </a:rPr>
              <a:t>Large, swift rivers have a greater ability to dilute and degrade runoff pollutants, unlike smaller streams.</a:t>
            </a:r>
          </a:p>
          <a:p>
            <a:pPr eaLnBrk="1" hangingPunct="1"/>
            <a:endParaRPr lang="en-US">
              <a:ea typeface="ＭＳ Ｐゴシック"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60400"/>
            <a:ext cx="7772400" cy="1470025"/>
          </a:xfrm>
        </p:spPr>
        <p:txBody>
          <a:bodyPr>
            <a:normAutofit fontScale="90000"/>
          </a:bodyPr>
          <a:lstStyle/>
          <a:p>
            <a:r>
              <a:rPr lang="en-US" dirty="0" smtClean="0"/>
              <a:t>Studies of streams may involve the following measurements and analysis</a:t>
            </a:r>
            <a:endParaRPr lang="en-US" dirty="0"/>
          </a:p>
        </p:txBody>
      </p:sp>
      <p:sp>
        <p:nvSpPr>
          <p:cNvPr id="5" name="Subtitle 4"/>
          <p:cNvSpPr>
            <a:spLocks noGrp="1"/>
          </p:cNvSpPr>
          <p:nvPr>
            <p:ph type="subTitle" idx="1"/>
          </p:nvPr>
        </p:nvSpPr>
        <p:spPr>
          <a:xfrm>
            <a:off x="457200" y="3733800"/>
            <a:ext cx="8229600" cy="2590800"/>
          </a:xfrm>
        </p:spPr>
        <p:txBody>
          <a:bodyPr/>
          <a:lstStyle/>
          <a:p>
            <a:pPr marL="514350" indent="-514350">
              <a:buAutoNum type="arabicPeriod"/>
            </a:pPr>
            <a:r>
              <a:rPr lang="en-US" dirty="0" smtClean="0">
                <a:solidFill>
                  <a:srgbClr val="000000"/>
                </a:solidFill>
              </a:rPr>
              <a:t>Physical Parameters of the Stream</a:t>
            </a:r>
          </a:p>
          <a:p>
            <a:pPr marL="514350" indent="-514350">
              <a:buAutoNum type="arabicPeriod"/>
            </a:pPr>
            <a:r>
              <a:rPr lang="en-US" dirty="0" smtClean="0">
                <a:solidFill>
                  <a:srgbClr val="000000"/>
                </a:solidFill>
              </a:rPr>
              <a:t>Biological </a:t>
            </a:r>
            <a:r>
              <a:rPr lang="en-US" dirty="0" err="1" smtClean="0">
                <a:solidFill>
                  <a:srgbClr val="000000"/>
                </a:solidFill>
              </a:rPr>
              <a:t>Indicies</a:t>
            </a:r>
            <a:endParaRPr lang="en-US" dirty="0" smtClean="0">
              <a:solidFill>
                <a:srgbClr val="000000"/>
              </a:solidFill>
            </a:endParaRPr>
          </a:p>
          <a:p>
            <a:pPr marL="514350" indent="-514350">
              <a:buAutoNum type="arabicPeriod"/>
            </a:pPr>
            <a:r>
              <a:rPr lang="en-US" dirty="0" smtClean="0">
                <a:solidFill>
                  <a:srgbClr val="000000"/>
                </a:solidFill>
              </a:rPr>
              <a:t>Chemical Composition of Stream Water</a:t>
            </a:r>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000" u="sng">
                <a:ea typeface="ＭＳ Ｐゴシック" charset="-128"/>
              </a:rPr>
              <a:t>Volume of Flow/Stream Flow</a:t>
            </a:r>
          </a:p>
        </p:txBody>
      </p:sp>
      <p:sp>
        <p:nvSpPr>
          <p:cNvPr id="11267" name="Rectangle 3"/>
          <p:cNvSpPr>
            <a:spLocks noGrp="1" noChangeArrowheads="1"/>
          </p:cNvSpPr>
          <p:nvPr>
            <p:ph type="body" idx="1"/>
          </p:nvPr>
        </p:nvSpPr>
        <p:spPr/>
        <p:txBody>
          <a:bodyPr/>
          <a:lstStyle/>
          <a:p>
            <a:pPr eaLnBrk="1" hangingPunct="1">
              <a:buFontTx/>
              <a:buNone/>
            </a:pPr>
            <a:r>
              <a:rPr lang="en-US">
                <a:ea typeface="ＭＳ Ｐゴシック" charset="-128"/>
              </a:rPr>
              <a:t>Calculation:</a:t>
            </a:r>
          </a:p>
          <a:p>
            <a:pPr eaLnBrk="1" hangingPunct="1"/>
            <a:r>
              <a:rPr lang="en-US">
                <a:ea typeface="ＭＳ Ｐゴシック" charset="-128"/>
              </a:rPr>
              <a:t>(width) x (average depth) x (average velocity) x (bottom constant)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u="sng">
                <a:ea typeface="ＭＳ Ｐゴシック" charset="-128"/>
              </a:rPr>
              <a:t>Volume of Flow/Stream Flow </a:t>
            </a:r>
          </a:p>
        </p:txBody>
      </p:sp>
      <p:sp>
        <p:nvSpPr>
          <p:cNvPr id="12291" name="Rectangle 3"/>
          <p:cNvSpPr>
            <a:spLocks noGrp="1" noChangeArrowheads="1"/>
          </p:cNvSpPr>
          <p:nvPr>
            <p:ph type="body" idx="1"/>
          </p:nvPr>
        </p:nvSpPr>
        <p:spPr/>
        <p:txBody>
          <a:bodyPr/>
          <a:lstStyle/>
          <a:p>
            <a:pPr eaLnBrk="1" hangingPunct="1">
              <a:buFontTx/>
              <a:buNone/>
            </a:pPr>
            <a:r>
              <a:rPr lang="en-US">
                <a:ea typeface="ＭＳ Ｐゴシック" charset="-128"/>
              </a:rPr>
              <a:t>Bottom Constant =</a:t>
            </a:r>
          </a:p>
          <a:p>
            <a:pPr eaLnBrk="1" hangingPunct="1"/>
            <a:r>
              <a:rPr lang="en-US">
                <a:ea typeface="ＭＳ Ｐゴシック" charset="-128"/>
              </a:rPr>
              <a:t>0.8 if bottom is rough: rocks and course gravel</a:t>
            </a:r>
          </a:p>
        </p:txBody>
      </p:sp>
      <p:pic>
        <p:nvPicPr>
          <p:cNvPr id="12292" name="Picture 8" descr="bottom2"/>
          <p:cNvPicPr>
            <a:picLocks noChangeAspect="1" noChangeArrowheads="1"/>
          </p:cNvPicPr>
          <p:nvPr/>
        </p:nvPicPr>
        <p:blipFill>
          <a:blip r:embed="rId3">
            <a:lum contrast="30000"/>
          </a:blip>
          <a:srcRect/>
          <a:stretch>
            <a:fillRect/>
          </a:stretch>
        </p:blipFill>
        <p:spPr bwMode="auto">
          <a:xfrm>
            <a:off x="3581400" y="2895600"/>
            <a:ext cx="5248275" cy="369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u="sng">
                <a:ea typeface="ＭＳ Ｐゴシック" charset="-128"/>
              </a:rPr>
              <a:t>Volume of Flow/Stream Flow </a:t>
            </a:r>
          </a:p>
        </p:txBody>
      </p:sp>
      <p:sp>
        <p:nvSpPr>
          <p:cNvPr id="13315" name="Rectangle 3"/>
          <p:cNvSpPr>
            <a:spLocks noGrp="1" noChangeArrowheads="1"/>
          </p:cNvSpPr>
          <p:nvPr>
            <p:ph type="body" idx="1"/>
          </p:nvPr>
        </p:nvSpPr>
        <p:spPr/>
        <p:txBody>
          <a:bodyPr/>
          <a:lstStyle/>
          <a:p>
            <a:pPr eaLnBrk="1" hangingPunct="1">
              <a:buFontTx/>
              <a:buNone/>
            </a:pPr>
            <a:r>
              <a:rPr lang="en-US">
                <a:ea typeface="ＭＳ Ｐゴシック" charset="-128"/>
              </a:rPr>
              <a:t>Bottom Constant =</a:t>
            </a:r>
          </a:p>
          <a:p>
            <a:pPr eaLnBrk="1" hangingPunct="1"/>
            <a:r>
              <a:rPr lang="en-US">
                <a:ea typeface="ＭＳ Ｐゴシック" charset="-128"/>
              </a:rPr>
              <a:t>0.9 if bottom is smooth: mud, sand, or bedrock</a:t>
            </a:r>
          </a:p>
        </p:txBody>
      </p:sp>
      <p:pic>
        <p:nvPicPr>
          <p:cNvPr id="13316" name="Picture 5" descr="South_River_d_Stream_bottom"/>
          <p:cNvPicPr>
            <a:picLocks noChangeAspect="1" noChangeArrowheads="1"/>
          </p:cNvPicPr>
          <p:nvPr/>
        </p:nvPicPr>
        <p:blipFill>
          <a:blip r:embed="rId3"/>
          <a:srcRect/>
          <a:stretch>
            <a:fillRect/>
          </a:stretch>
        </p:blipFill>
        <p:spPr bwMode="auto">
          <a:xfrm>
            <a:off x="3486150" y="2989263"/>
            <a:ext cx="5353050" cy="3563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treamflow diagram.gif"/>
          <p:cNvPicPr>
            <a:picLocks noChangeAspect="1"/>
          </p:cNvPicPr>
          <p:nvPr/>
        </p:nvPicPr>
        <p:blipFill>
          <a:blip r:embed="rId2"/>
          <a:stretch>
            <a:fillRect/>
          </a:stretch>
        </p:blipFill>
        <p:spPr>
          <a:xfrm>
            <a:off x="609600" y="250496"/>
            <a:ext cx="7239000" cy="635700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u="sng">
                <a:ea typeface="ＭＳ Ｐゴシック" charset="-128"/>
              </a:rPr>
              <a:t>Water Temperature (°C)</a:t>
            </a:r>
          </a:p>
        </p:txBody>
      </p:sp>
      <p:sp>
        <p:nvSpPr>
          <p:cNvPr id="14339" name="Rectangle 3"/>
          <p:cNvSpPr>
            <a:spLocks noGrp="1" noChangeArrowheads="1"/>
          </p:cNvSpPr>
          <p:nvPr>
            <p:ph type="body" idx="1"/>
          </p:nvPr>
        </p:nvSpPr>
        <p:spPr/>
        <p:txBody>
          <a:bodyPr/>
          <a:lstStyle/>
          <a:p>
            <a:pPr eaLnBrk="1" hangingPunct="1">
              <a:lnSpc>
                <a:spcPct val="90000"/>
              </a:lnSpc>
              <a:buFontTx/>
              <a:buNone/>
            </a:pPr>
            <a:r>
              <a:rPr lang="en-US" sz="2800">
                <a:ea typeface="ＭＳ Ｐゴシック" charset="-128"/>
              </a:rPr>
              <a:t>Temperature of the water directly affects biological and chemical processes.</a:t>
            </a:r>
          </a:p>
          <a:p>
            <a:pPr eaLnBrk="1" hangingPunct="1">
              <a:lnSpc>
                <a:spcPct val="90000"/>
              </a:lnSpc>
            </a:pPr>
            <a:r>
              <a:rPr lang="en-US" sz="2800">
                <a:ea typeface="ＭＳ Ｐゴシック" charset="-128"/>
              </a:rPr>
              <a:t>Lower Temperature </a:t>
            </a:r>
            <a:r>
              <a:rPr lang="en-US" sz="2800">
                <a:ea typeface="ＭＳ Ｐゴシック" charset="-128"/>
                <a:sym typeface="Wingdings" charset="2"/>
              </a:rPr>
              <a:t></a:t>
            </a:r>
            <a:r>
              <a:rPr lang="en-US" sz="2800">
                <a:ea typeface="ＭＳ Ｐゴシック" charset="-128"/>
              </a:rPr>
              <a:t> More Dissolved Gases (DO) </a:t>
            </a:r>
          </a:p>
          <a:p>
            <a:pPr eaLnBrk="1" hangingPunct="1">
              <a:lnSpc>
                <a:spcPct val="90000"/>
              </a:lnSpc>
              <a:buFontTx/>
              <a:buNone/>
            </a:pPr>
            <a:r>
              <a:rPr lang="en-US" sz="2800">
                <a:ea typeface="ＭＳ Ｐゴシック" charset="-128"/>
              </a:rPr>
              <a:t>Determines the type and location of organisms</a:t>
            </a:r>
          </a:p>
          <a:p>
            <a:pPr eaLnBrk="1" hangingPunct="1">
              <a:lnSpc>
                <a:spcPct val="90000"/>
              </a:lnSpc>
            </a:pPr>
            <a:r>
              <a:rPr lang="en-US" sz="2800">
                <a:ea typeface="ＭＳ Ｐゴシック" charset="-128"/>
              </a:rPr>
              <a:t>Some fish species prefer colder waters than other species. </a:t>
            </a:r>
          </a:p>
          <a:p>
            <a:pPr eaLnBrk="1" hangingPunct="1">
              <a:lnSpc>
                <a:spcPct val="90000"/>
              </a:lnSpc>
            </a:pPr>
            <a:r>
              <a:rPr lang="en-US" sz="2800">
                <a:ea typeface="ＭＳ Ｐゴシック" charset="-128"/>
              </a:rPr>
              <a:t>Bottom dwelling organisms will move in the stream in order to find their optimal temperature.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u="sng">
                <a:ea typeface="ＭＳ Ｐゴシック" charset="-128"/>
              </a:rPr>
              <a:t>Water Temperature (°C)</a:t>
            </a:r>
          </a:p>
        </p:txBody>
      </p:sp>
      <p:sp>
        <p:nvSpPr>
          <p:cNvPr id="15363" name="Rectangle 3"/>
          <p:cNvSpPr>
            <a:spLocks noGrp="1" noChangeArrowheads="1"/>
          </p:cNvSpPr>
          <p:nvPr>
            <p:ph type="body" idx="1"/>
          </p:nvPr>
        </p:nvSpPr>
        <p:spPr/>
        <p:txBody>
          <a:bodyPr/>
          <a:lstStyle/>
          <a:p>
            <a:pPr eaLnBrk="1" hangingPunct="1">
              <a:buFontTx/>
              <a:buNone/>
            </a:pPr>
            <a:r>
              <a:rPr lang="en-US">
                <a:ea typeface="ＭＳ Ｐゴシック" charset="-128"/>
              </a:rPr>
              <a:t>Calculation:</a:t>
            </a:r>
          </a:p>
          <a:p>
            <a:pPr eaLnBrk="1" hangingPunct="1"/>
            <a:r>
              <a:rPr lang="en-US">
                <a:ea typeface="ＭＳ Ｐゴシック" charset="-128"/>
              </a:rPr>
              <a:t>Temperature is measured at 4 points throughout the stream profile</a:t>
            </a:r>
          </a:p>
          <a:p>
            <a:pPr eaLnBrk="1" hangingPunct="1"/>
            <a:r>
              <a:rPr lang="en-US">
                <a:ea typeface="ＭＳ Ｐゴシック" charset="-128"/>
              </a:rPr>
              <a:t>Divide the sum of the measurements by 4 to get the average</a:t>
            </a:r>
          </a:p>
          <a:p>
            <a:pPr lvl="1" eaLnBrk="1" hangingPunct="1">
              <a:buFontTx/>
              <a:buNone/>
            </a:pPr>
            <a:endParaRPr lang="en-US">
              <a:ea typeface="ＭＳ Ｐゴシック" charset="-128"/>
            </a:endParaRPr>
          </a:p>
        </p:txBody>
      </p:sp>
      <p:pic>
        <p:nvPicPr>
          <p:cNvPr id="15364" name="Picture 5" descr="Acclaim_Images_comp_0093-0509-1720-3932">
            <a:hlinkClick r:id="rId3"/>
          </p:cNvPr>
          <p:cNvPicPr>
            <a:picLocks noChangeAspect="1" noChangeArrowheads="1"/>
          </p:cNvPicPr>
          <p:nvPr/>
        </p:nvPicPr>
        <p:blipFill>
          <a:blip r:embed="rId4"/>
          <a:srcRect r="11700" b="20992"/>
          <a:stretch>
            <a:fillRect/>
          </a:stretch>
        </p:blipFill>
        <p:spPr bwMode="auto">
          <a:xfrm>
            <a:off x="6183313" y="4953000"/>
            <a:ext cx="2960687" cy="1893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u="sng">
                <a:ea typeface="ＭＳ Ｐゴシック" charset="-128"/>
              </a:rPr>
              <a:t>Turbidity</a:t>
            </a:r>
          </a:p>
        </p:txBody>
      </p:sp>
      <p:sp>
        <p:nvSpPr>
          <p:cNvPr id="16387" name="Rectangle 3"/>
          <p:cNvSpPr>
            <a:spLocks noGrp="1" noChangeArrowheads="1"/>
          </p:cNvSpPr>
          <p:nvPr>
            <p:ph type="body" idx="1"/>
          </p:nvPr>
        </p:nvSpPr>
        <p:spPr/>
        <p:txBody>
          <a:bodyPr/>
          <a:lstStyle/>
          <a:p>
            <a:pPr eaLnBrk="1" hangingPunct="1"/>
            <a:r>
              <a:rPr lang="en-US" sz="2800">
                <a:ea typeface="ＭＳ Ｐゴシック" charset="-128"/>
              </a:rPr>
              <a:t>Turbidity is a measure of water clarity. </a:t>
            </a:r>
          </a:p>
          <a:p>
            <a:pPr eaLnBrk="1" hangingPunct="1"/>
            <a:r>
              <a:rPr lang="en-US" sz="2800">
                <a:ea typeface="ＭＳ Ｐゴシック" charset="-128"/>
              </a:rPr>
              <a:t>Insoluble solids or suspended particles such as clay, silt, sand, algae, plankton and other substances affect the clarity of the water. </a:t>
            </a:r>
          </a:p>
          <a:p>
            <a:pPr eaLnBrk="1" hangingPunct="1"/>
            <a:r>
              <a:rPr lang="en-US" sz="2800">
                <a:ea typeface="ＭＳ Ｐゴシック" charset="-128"/>
              </a:rPr>
              <a:t>Water temperature is increased because suspended particles absorb more heat. </a:t>
            </a:r>
          </a:p>
          <a:p>
            <a:pPr eaLnBrk="1" hangingPunct="1"/>
            <a:r>
              <a:rPr lang="en-US" sz="2800">
                <a:ea typeface="ＭＳ Ｐゴシック" charset="-128"/>
              </a:rPr>
              <a:t>When turbidity is high, photosynthesis is reduced due to the decrease in the amount of light traveling through the water.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u="sng">
                <a:ea typeface="ＭＳ Ｐゴシック" charset="-128"/>
              </a:rPr>
              <a:t>Turbidity</a:t>
            </a:r>
          </a:p>
        </p:txBody>
      </p:sp>
      <p:sp>
        <p:nvSpPr>
          <p:cNvPr id="17411" name="Rectangle 3"/>
          <p:cNvSpPr>
            <a:spLocks noGrp="1" noChangeArrowheads="1"/>
          </p:cNvSpPr>
          <p:nvPr>
            <p:ph type="body" idx="1"/>
          </p:nvPr>
        </p:nvSpPr>
        <p:spPr/>
        <p:txBody>
          <a:bodyPr/>
          <a:lstStyle/>
          <a:p>
            <a:pPr eaLnBrk="1" hangingPunct="1">
              <a:lnSpc>
                <a:spcPct val="90000"/>
              </a:lnSpc>
              <a:buFontTx/>
              <a:buNone/>
            </a:pPr>
            <a:r>
              <a:rPr lang="en-US">
                <a:ea typeface="ＭＳ Ｐゴシック" charset="-128"/>
              </a:rPr>
              <a:t>Sources of turbidity include </a:t>
            </a:r>
          </a:p>
          <a:p>
            <a:pPr eaLnBrk="1" hangingPunct="1">
              <a:lnSpc>
                <a:spcPct val="90000"/>
              </a:lnSpc>
            </a:pPr>
            <a:r>
              <a:rPr lang="en-US">
                <a:ea typeface="ＭＳ Ｐゴシック" charset="-128"/>
              </a:rPr>
              <a:t>soil erosion</a:t>
            </a:r>
          </a:p>
          <a:p>
            <a:pPr eaLnBrk="1" hangingPunct="1">
              <a:lnSpc>
                <a:spcPct val="90000"/>
              </a:lnSpc>
            </a:pPr>
            <a:r>
              <a:rPr lang="en-US">
                <a:ea typeface="ＭＳ Ｐゴシック" charset="-128"/>
              </a:rPr>
              <a:t>waste discharge</a:t>
            </a:r>
          </a:p>
          <a:p>
            <a:pPr eaLnBrk="1" hangingPunct="1">
              <a:lnSpc>
                <a:spcPct val="90000"/>
              </a:lnSpc>
            </a:pPr>
            <a:r>
              <a:rPr lang="en-US">
                <a:ea typeface="ＭＳ Ｐゴシック" charset="-128"/>
              </a:rPr>
              <a:t>urban runoff</a:t>
            </a:r>
          </a:p>
          <a:p>
            <a:pPr eaLnBrk="1" hangingPunct="1">
              <a:lnSpc>
                <a:spcPct val="90000"/>
              </a:lnSpc>
            </a:pPr>
            <a:r>
              <a:rPr lang="en-US">
                <a:ea typeface="ＭＳ Ｐゴシック" charset="-128"/>
              </a:rPr>
              <a:t>eroding stream banks</a:t>
            </a:r>
          </a:p>
          <a:p>
            <a:pPr eaLnBrk="1" hangingPunct="1">
              <a:lnSpc>
                <a:spcPct val="90000"/>
              </a:lnSpc>
            </a:pPr>
            <a:r>
              <a:rPr lang="en-US">
                <a:ea typeface="ＭＳ Ｐゴシック" charset="-128"/>
              </a:rPr>
              <a:t>large numbers of bottom feeders that stir up sediments</a:t>
            </a:r>
          </a:p>
          <a:p>
            <a:pPr eaLnBrk="1" hangingPunct="1">
              <a:lnSpc>
                <a:spcPct val="90000"/>
              </a:lnSpc>
            </a:pPr>
            <a:r>
              <a:rPr lang="en-US">
                <a:ea typeface="ＭＳ Ｐゴシック" charset="-128"/>
              </a:rPr>
              <a:t>excessive algal growth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u="sng">
                <a:ea typeface="ＭＳ Ｐゴシック" charset="-128"/>
              </a:rPr>
              <a:t>Turbidity</a:t>
            </a:r>
            <a:endParaRPr lang="en-US">
              <a:ea typeface="ＭＳ Ｐゴシック" charset="-128"/>
            </a:endParaRPr>
          </a:p>
        </p:txBody>
      </p:sp>
      <p:sp>
        <p:nvSpPr>
          <p:cNvPr id="18435" name="Content Placeholder 2"/>
          <p:cNvSpPr>
            <a:spLocks noGrp="1"/>
          </p:cNvSpPr>
          <p:nvPr>
            <p:ph idx="1"/>
          </p:nvPr>
        </p:nvSpPr>
        <p:spPr/>
        <p:txBody>
          <a:bodyPr/>
          <a:lstStyle/>
          <a:p>
            <a:pPr eaLnBrk="1" hangingPunct="1"/>
            <a:r>
              <a:rPr lang="en-US">
                <a:ea typeface="ＭＳ Ｐゴシック" charset="-128"/>
              </a:rPr>
              <a:t>Measured using a Turbidity Tube</a:t>
            </a:r>
          </a:p>
          <a:p>
            <a:pPr eaLnBrk="1" hangingPunct="1"/>
            <a:r>
              <a:rPr lang="en-US">
                <a:ea typeface="ＭＳ Ｐゴシック" charset="-128"/>
              </a:rPr>
              <a:t>Unpolluted Streams: &gt;53.4 cm</a:t>
            </a:r>
          </a:p>
          <a:p>
            <a:pPr eaLnBrk="1" hangingPunct="1"/>
            <a:endParaRPr lang="en-US">
              <a:ea typeface="ＭＳ Ｐゴシック" charset="-128"/>
            </a:endParaRPr>
          </a:p>
        </p:txBody>
      </p:sp>
      <p:pic>
        <p:nvPicPr>
          <p:cNvPr id="18436" name="Picture 3"/>
          <p:cNvPicPr>
            <a:picLocks noChangeAspect="1"/>
          </p:cNvPicPr>
          <p:nvPr/>
        </p:nvPicPr>
        <p:blipFill>
          <a:blip r:embed="rId2"/>
          <a:srcRect/>
          <a:stretch>
            <a:fillRect/>
          </a:stretch>
        </p:blipFill>
        <p:spPr bwMode="auto">
          <a:xfrm>
            <a:off x="1828800" y="3276600"/>
            <a:ext cx="55626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Parameters</a:t>
            </a:r>
            <a:br>
              <a:rPr lang="en-US" dirty="0" smtClean="0"/>
            </a:br>
            <a:r>
              <a:rPr lang="en-US" dirty="0" err="1" smtClean="0"/>
              <a:t>Morphometry</a:t>
            </a:r>
            <a:endParaRPr lang="en-US" dirty="0"/>
          </a:p>
        </p:txBody>
      </p:sp>
      <p:sp>
        <p:nvSpPr>
          <p:cNvPr id="3" name="Subtitle 2"/>
          <p:cNvSpPr>
            <a:spLocks noGrp="1"/>
          </p:cNvSpPr>
          <p:nvPr>
            <p:ph type="subTitle" idx="1"/>
          </p:nvPr>
        </p:nvSpPr>
        <p:spPr/>
        <p:txBody>
          <a:bodyPr/>
          <a:lstStyle/>
          <a:p>
            <a:pPr>
              <a:buFont typeface="Arial"/>
              <a:buChar char="•"/>
            </a:pPr>
            <a:r>
              <a:rPr lang="en-US" dirty="0" smtClean="0">
                <a:solidFill>
                  <a:srgbClr val="000000"/>
                </a:solidFill>
              </a:rPr>
              <a:t>The measurement </a:t>
            </a:r>
            <a:r>
              <a:rPr lang="en-US" smtClean="0">
                <a:solidFill>
                  <a:srgbClr val="000000"/>
                </a:solidFill>
              </a:rPr>
              <a:t>of “</a:t>
            </a:r>
            <a:r>
              <a:rPr lang="en-US" dirty="0" smtClean="0">
                <a:solidFill>
                  <a:srgbClr val="000000"/>
                </a:solidFill>
              </a:rPr>
              <a:t>shape”</a:t>
            </a:r>
          </a:p>
          <a:p>
            <a:pPr>
              <a:buFont typeface="Arial"/>
              <a:buChar char="•"/>
            </a:pPr>
            <a:r>
              <a:rPr lang="en-US" dirty="0" smtClean="0">
                <a:solidFill>
                  <a:srgbClr val="000000"/>
                </a:solidFill>
              </a:rPr>
              <a:t>I.e. How things change over a course</a:t>
            </a:r>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117317"/>
            <a:ext cx="7162800" cy="674068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Stream </a:t>
            </a:r>
            <a:r>
              <a:rPr lang="en-US" dirty="0" err="1" smtClean="0"/>
              <a:t>Morphometry</a:t>
            </a:r>
            <a:endParaRPr lang="en-US" dirty="0"/>
          </a:p>
        </p:txBody>
      </p:sp>
      <p:sp>
        <p:nvSpPr>
          <p:cNvPr id="3" name="Subtitle 2"/>
          <p:cNvSpPr>
            <a:spLocks noGrp="1"/>
          </p:cNvSpPr>
          <p:nvPr>
            <p:ph type="subTitle" idx="1"/>
          </p:nvPr>
        </p:nvSpPr>
        <p:spPr/>
        <p:txBody>
          <a:bodyPr/>
          <a:lstStyle/>
          <a:p>
            <a:pPr>
              <a:buFont typeface="Arial"/>
              <a:buChar char="•"/>
            </a:pPr>
            <a:r>
              <a:rPr lang="en-US" dirty="0" smtClean="0">
                <a:solidFill>
                  <a:srgbClr val="000000"/>
                </a:solidFill>
              </a:rPr>
              <a:t>Measurement of various stream attributes to discover stream properties</a:t>
            </a:r>
          </a:p>
          <a:p>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dirty="0" smtClean="0"/>
              <a:t>Mountain Streams</a:t>
            </a:r>
            <a:endParaRPr lang="en-US" dirty="0"/>
          </a:p>
        </p:txBody>
      </p:sp>
      <p:sp>
        <p:nvSpPr>
          <p:cNvPr id="3" name="Subtitle 2"/>
          <p:cNvSpPr>
            <a:spLocks noGrp="1"/>
          </p:cNvSpPr>
          <p:nvPr>
            <p:ph type="subTitle" idx="1"/>
          </p:nvPr>
        </p:nvSpPr>
        <p:spPr>
          <a:xfrm>
            <a:off x="685800" y="2819400"/>
            <a:ext cx="7543800" cy="3352800"/>
          </a:xfrm>
        </p:spPr>
        <p:txBody>
          <a:bodyPr>
            <a:normAutofit/>
          </a:bodyPr>
          <a:lstStyle/>
          <a:p>
            <a:pPr>
              <a:buFont typeface="Arial"/>
              <a:buChar char="•"/>
            </a:pPr>
            <a:r>
              <a:rPr lang="en-US" dirty="0" smtClean="0">
                <a:solidFill>
                  <a:srgbClr val="000000"/>
                </a:solidFill>
              </a:rPr>
              <a:t>First-Order Streams</a:t>
            </a:r>
          </a:p>
          <a:p>
            <a:pPr>
              <a:buFont typeface="Arial"/>
              <a:buChar char="•"/>
            </a:pPr>
            <a:r>
              <a:rPr lang="en-US" dirty="0" smtClean="0">
                <a:solidFill>
                  <a:srgbClr val="000000"/>
                </a:solidFill>
              </a:rPr>
              <a:t>Smallest/ lowest volume</a:t>
            </a:r>
          </a:p>
          <a:p>
            <a:pPr>
              <a:buFont typeface="Arial"/>
              <a:buChar char="•"/>
            </a:pPr>
            <a:r>
              <a:rPr lang="en-US" dirty="0" smtClean="0">
                <a:solidFill>
                  <a:srgbClr val="000000"/>
                </a:solidFill>
              </a:rPr>
              <a:t>Steepest gradient</a:t>
            </a:r>
          </a:p>
          <a:p>
            <a:pPr>
              <a:buFont typeface="Arial"/>
              <a:buChar char="•"/>
            </a:pPr>
            <a:r>
              <a:rPr lang="en-US" dirty="0" smtClean="0">
                <a:solidFill>
                  <a:srgbClr val="000000"/>
                </a:solidFill>
              </a:rPr>
              <a:t>Fast Streams</a:t>
            </a:r>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1"/>
          <p:cNvPicPr>
            <a:picLocks noChangeAspect="1"/>
          </p:cNvPicPr>
          <p:nvPr/>
        </p:nvPicPr>
        <p:blipFill>
          <a:blip r:embed="rId2"/>
          <a:stretch>
            <a:fillRect/>
          </a:stretch>
        </p:blipFill>
        <p:spPr>
          <a:xfrm>
            <a:off x="228600" y="228600"/>
            <a:ext cx="3429000" cy="5143500"/>
          </a:xfrm>
          <a:prstGeom prst="rect">
            <a:avLst/>
          </a:prstGeom>
        </p:spPr>
      </p:pic>
      <p:pic>
        <p:nvPicPr>
          <p:cNvPr id="5" name="Picture 4" descr="2"/>
          <p:cNvPicPr>
            <a:picLocks noChangeAspect="1"/>
          </p:cNvPicPr>
          <p:nvPr/>
        </p:nvPicPr>
        <p:blipFill>
          <a:blip r:embed="rId3"/>
          <a:stretch>
            <a:fillRect/>
          </a:stretch>
        </p:blipFill>
        <p:spPr>
          <a:xfrm>
            <a:off x="3888895" y="228600"/>
            <a:ext cx="5255105" cy="3517220"/>
          </a:xfrm>
          <a:prstGeom prst="rect">
            <a:avLst/>
          </a:prstGeom>
        </p:spPr>
      </p:pic>
      <p:pic>
        <p:nvPicPr>
          <p:cNvPr id="6" name="Picture 5" descr="3"/>
          <p:cNvPicPr>
            <a:picLocks noChangeAspect="1"/>
          </p:cNvPicPr>
          <p:nvPr/>
        </p:nvPicPr>
        <p:blipFill>
          <a:blip r:embed="rId4"/>
          <a:stretch>
            <a:fillRect/>
          </a:stretch>
        </p:blipFill>
        <p:spPr>
          <a:xfrm>
            <a:off x="4343400" y="3745820"/>
            <a:ext cx="4149573" cy="31121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lstStyle/>
          <a:p>
            <a:r>
              <a:rPr lang="en-US" dirty="0" smtClean="0"/>
              <a:t>Streams in Flat Areas</a:t>
            </a:r>
            <a:endParaRPr lang="en-US" dirty="0"/>
          </a:p>
        </p:txBody>
      </p:sp>
      <p:sp>
        <p:nvSpPr>
          <p:cNvPr id="3" name="Subtitle 2"/>
          <p:cNvSpPr>
            <a:spLocks noGrp="1"/>
          </p:cNvSpPr>
          <p:nvPr>
            <p:ph type="subTitle" idx="1"/>
          </p:nvPr>
        </p:nvSpPr>
        <p:spPr>
          <a:xfrm>
            <a:off x="685800" y="2438400"/>
            <a:ext cx="7543800" cy="3733800"/>
          </a:xfrm>
        </p:spPr>
        <p:txBody>
          <a:bodyPr/>
          <a:lstStyle/>
          <a:p>
            <a:pPr>
              <a:buFont typeface="Arial"/>
              <a:buChar char="•"/>
            </a:pPr>
            <a:r>
              <a:rPr lang="en-US" dirty="0" smtClean="0">
                <a:solidFill>
                  <a:srgbClr val="000000"/>
                </a:solidFill>
              </a:rPr>
              <a:t>Higher order streams</a:t>
            </a:r>
          </a:p>
          <a:p>
            <a:pPr>
              <a:buFont typeface="Arial"/>
              <a:buChar char="•"/>
            </a:pPr>
            <a:r>
              <a:rPr lang="en-US" dirty="0" smtClean="0">
                <a:solidFill>
                  <a:srgbClr val="000000"/>
                </a:solidFill>
              </a:rPr>
              <a:t>Larger/ Higher volume</a:t>
            </a:r>
          </a:p>
          <a:p>
            <a:pPr>
              <a:buFont typeface="Arial"/>
              <a:buChar char="•"/>
            </a:pPr>
            <a:r>
              <a:rPr lang="en-US" dirty="0" smtClean="0">
                <a:solidFill>
                  <a:srgbClr val="000000"/>
                </a:solidFill>
              </a:rPr>
              <a:t>Gradual gradient/ Flat</a:t>
            </a:r>
          </a:p>
          <a:p>
            <a:pPr>
              <a:buFont typeface="Arial"/>
              <a:buChar char="•"/>
            </a:pPr>
            <a:r>
              <a:rPr lang="en-US" dirty="0" smtClean="0">
                <a:solidFill>
                  <a:srgbClr val="000000"/>
                </a:solidFill>
              </a:rPr>
              <a:t>Slower velocity</a:t>
            </a:r>
          </a:p>
          <a:p>
            <a:endParaRPr lang="en-US" dirty="0" smtClean="0">
              <a:solidFill>
                <a:srgbClr val="000000"/>
              </a:solidFill>
            </a:endParaRPr>
          </a:p>
          <a:p>
            <a:pPr>
              <a:buFont typeface="Arial"/>
              <a:buChar char="•"/>
            </a:pPr>
            <a:endParaRPr lang="en-US" dirty="0" smtClean="0">
              <a:solidFill>
                <a:srgbClr val="000000"/>
              </a:solidFill>
            </a:endParaRPr>
          </a:p>
          <a:p>
            <a:pPr>
              <a:buFont typeface="Arial"/>
              <a:buChar char="•"/>
            </a:pPr>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57200"/>
            <a:ext cx="9017000" cy="58293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TotalTime>
  <Words>1106</Words>
  <Application>Microsoft Macintosh PowerPoint</Application>
  <PresentationFormat>On-screen Show (4:3)</PresentationFormat>
  <Paragraphs>123</Paragraphs>
  <Slides>28</Slides>
  <Notes>15</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Office Theme</vt:lpstr>
      <vt:lpstr>Water Quality and Water Testing</vt:lpstr>
      <vt:lpstr>Studies of streams may involve the following measurements and analysis</vt:lpstr>
      <vt:lpstr>Physical Parameters Morphometry</vt:lpstr>
      <vt:lpstr>Slide 4</vt:lpstr>
      <vt:lpstr>Stream Morphometry</vt:lpstr>
      <vt:lpstr>Mountain Streams</vt:lpstr>
      <vt:lpstr>Slide 7</vt:lpstr>
      <vt:lpstr>Streams in Flat Areas</vt:lpstr>
      <vt:lpstr>Slide 9</vt:lpstr>
      <vt:lpstr>Slide 10</vt:lpstr>
      <vt:lpstr>Physical Tests</vt:lpstr>
      <vt:lpstr>Depth (m)</vt:lpstr>
      <vt:lpstr>Depth (m)</vt:lpstr>
      <vt:lpstr>Depth (m)</vt:lpstr>
      <vt:lpstr>Velocity depends on:</vt:lpstr>
      <vt:lpstr>Velocity (m/sec)</vt:lpstr>
      <vt:lpstr>Velocity (m/sec)</vt:lpstr>
      <vt:lpstr>Volume of Flow/Stream Flow (m3/sec)</vt:lpstr>
      <vt:lpstr>Volume of Flow/Stream Flow</vt:lpstr>
      <vt:lpstr>Volume of Flow/Stream Flow</vt:lpstr>
      <vt:lpstr>Volume of Flow/Stream Flow </vt:lpstr>
      <vt:lpstr>Volume of Flow/Stream Flow </vt:lpstr>
      <vt:lpstr>Slide 23</vt:lpstr>
      <vt:lpstr>Water Temperature (°C)</vt:lpstr>
      <vt:lpstr>Water Temperature (°C)</vt:lpstr>
      <vt:lpstr>Turbidity</vt:lpstr>
      <vt:lpstr>Turbidity</vt:lpstr>
      <vt:lpstr>Turbidity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Quality and Water Testing</dc:title>
  <dc:creator>CFF</dc:creator>
  <cp:lastModifiedBy>DASD</cp:lastModifiedBy>
  <cp:revision>16</cp:revision>
  <dcterms:created xsi:type="dcterms:W3CDTF">2014-09-02T01:55:59Z</dcterms:created>
  <dcterms:modified xsi:type="dcterms:W3CDTF">2014-09-02T01:57:49Z</dcterms:modified>
</cp:coreProperties>
</file>