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slides/slide70.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78"/>
  </p:notesMasterIdLst>
  <p:sldIdLst>
    <p:sldId id="257" r:id="rId2"/>
    <p:sldId id="256" r:id="rId3"/>
    <p:sldId id="283" r:id="rId4"/>
    <p:sldId id="258" r:id="rId5"/>
    <p:sldId id="284" r:id="rId6"/>
    <p:sldId id="259" r:id="rId7"/>
    <p:sldId id="285" r:id="rId8"/>
    <p:sldId id="322" r:id="rId9"/>
    <p:sldId id="260" r:id="rId10"/>
    <p:sldId id="286" r:id="rId11"/>
    <p:sldId id="287" r:id="rId12"/>
    <p:sldId id="347" r:id="rId13"/>
    <p:sldId id="262" r:id="rId14"/>
    <p:sldId id="263" r:id="rId15"/>
    <p:sldId id="288" r:id="rId16"/>
    <p:sldId id="264" r:id="rId17"/>
    <p:sldId id="290" r:id="rId18"/>
    <p:sldId id="323" r:id="rId19"/>
    <p:sldId id="291" r:id="rId20"/>
    <p:sldId id="289" r:id="rId21"/>
    <p:sldId id="324" r:id="rId22"/>
    <p:sldId id="292" r:id="rId23"/>
    <p:sldId id="265" r:id="rId24"/>
    <p:sldId id="325" r:id="rId25"/>
    <p:sldId id="293" r:id="rId26"/>
    <p:sldId id="326" r:id="rId27"/>
    <p:sldId id="338" r:id="rId28"/>
    <p:sldId id="266" r:id="rId29"/>
    <p:sldId id="348" r:id="rId30"/>
    <p:sldId id="327" r:id="rId31"/>
    <p:sldId id="328" r:id="rId32"/>
    <p:sldId id="294" r:id="rId33"/>
    <p:sldId id="295" r:id="rId34"/>
    <p:sldId id="267" r:id="rId35"/>
    <p:sldId id="329" r:id="rId36"/>
    <p:sldId id="330" r:id="rId37"/>
    <p:sldId id="296" r:id="rId38"/>
    <p:sldId id="331" r:id="rId39"/>
    <p:sldId id="332" r:id="rId40"/>
    <p:sldId id="333" r:id="rId41"/>
    <p:sldId id="268" r:id="rId42"/>
    <p:sldId id="334" r:id="rId43"/>
    <p:sldId id="335" r:id="rId44"/>
    <p:sldId id="269" r:id="rId45"/>
    <p:sldId id="297" r:id="rId46"/>
    <p:sldId id="336" r:id="rId47"/>
    <p:sldId id="270" r:id="rId48"/>
    <p:sldId id="299" r:id="rId49"/>
    <p:sldId id="337" r:id="rId50"/>
    <p:sldId id="271" r:id="rId51"/>
    <p:sldId id="272" r:id="rId52"/>
    <p:sldId id="306" r:id="rId53"/>
    <p:sldId id="273" r:id="rId54"/>
    <p:sldId id="339" r:id="rId55"/>
    <p:sldId id="274" r:id="rId56"/>
    <p:sldId id="307" r:id="rId57"/>
    <p:sldId id="276" r:id="rId58"/>
    <p:sldId id="340" r:id="rId59"/>
    <p:sldId id="341" r:id="rId60"/>
    <p:sldId id="277" r:id="rId61"/>
    <p:sldId id="342" r:id="rId62"/>
    <p:sldId id="343" r:id="rId63"/>
    <p:sldId id="344" r:id="rId64"/>
    <p:sldId id="278" r:id="rId65"/>
    <p:sldId id="279" r:id="rId66"/>
    <p:sldId id="280" r:id="rId67"/>
    <p:sldId id="314" r:id="rId68"/>
    <p:sldId id="315" r:id="rId69"/>
    <p:sldId id="316" r:id="rId70"/>
    <p:sldId id="317" r:id="rId71"/>
    <p:sldId id="318" r:id="rId72"/>
    <p:sldId id="281" r:id="rId73"/>
    <p:sldId id="319" r:id="rId74"/>
    <p:sldId id="345" r:id="rId75"/>
    <p:sldId id="320" r:id="rId76"/>
    <p:sldId id="346"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8000"/>
    <a:srgbClr val="000080"/>
    <a:srgbClr val="FF6666"/>
    <a:srgbClr val="800080"/>
    <a:srgbClr val="408000"/>
    <a:srgbClr val="004080"/>
    <a:srgbClr val="8000FF"/>
    <a:srgbClr val="800040"/>
    <a:srgbClr val="0000FF"/>
    <a:srgbClr val="FF0080"/>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55" d="100"/>
          <a:sy n="55" d="100"/>
        </p:scale>
        <p:origin x="-101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92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1F9A1A-F1B8-BE40-AB6B-D421E9EEF419}" type="datetimeFigureOut">
              <a:rPr lang="en-US" smtClean="0"/>
              <a:pPr/>
              <a:t>10/22/15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93B128-DD76-6748-8940-62C34D825832}"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274077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AF3367-C7B4-AE40-AB9B-E5903D301C7F}" type="slidenum">
              <a:rPr lang="en-US"/>
              <a:pPr/>
              <a:t>3</a:t>
            </a:fld>
            <a:endParaRPr lang="en-US"/>
          </a:p>
        </p:txBody>
      </p:sp>
      <p:sp>
        <p:nvSpPr>
          <p:cNvPr id="153602"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53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AF8ED2-B8F1-3F47-A3D2-F392FA786751}" type="slidenum">
              <a:rPr lang="en-US"/>
              <a:pPr/>
              <a:t>22</a:t>
            </a:fld>
            <a:endParaRPr lang="en-US"/>
          </a:p>
        </p:txBody>
      </p:sp>
      <p:sp>
        <p:nvSpPr>
          <p:cNvPr id="162818"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2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5A7D0A-910E-444B-85F2-18608EBD8D0A}" type="slidenum">
              <a:rPr lang="en-US"/>
              <a:pPr/>
              <a:t>25</a:t>
            </a:fld>
            <a:endParaRPr lang="en-US"/>
          </a:p>
        </p:txBody>
      </p:sp>
      <p:sp>
        <p:nvSpPr>
          <p:cNvPr id="163842"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3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5A7D0A-910E-444B-85F2-18608EBD8D0A}" type="slidenum">
              <a:rPr lang="en-US"/>
              <a:pPr/>
              <a:t>27</a:t>
            </a:fld>
            <a:endParaRPr lang="en-US"/>
          </a:p>
        </p:txBody>
      </p:sp>
      <p:sp>
        <p:nvSpPr>
          <p:cNvPr id="163842"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3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9EDDF7-E235-364E-890A-9ED6A5AF43CE}" type="slidenum">
              <a:rPr lang="en-US"/>
              <a:pPr/>
              <a:t>32</a:t>
            </a:fld>
            <a:endParaRPr lang="en-US"/>
          </a:p>
        </p:txBody>
      </p:sp>
      <p:sp>
        <p:nvSpPr>
          <p:cNvPr id="164866"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4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6498B0-684F-084F-BDE9-79DE0810D77D}" type="slidenum">
              <a:rPr lang="en-US"/>
              <a:pPr/>
              <a:t>33</a:t>
            </a:fld>
            <a:endParaRPr lang="en-US"/>
          </a:p>
        </p:txBody>
      </p:sp>
      <p:sp>
        <p:nvSpPr>
          <p:cNvPr id="165890"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5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2BBDA0-D654-C04A-B1E5-D1FBB0E5D37B}" type="slidenum">
              <a:rPr lang="en-US"/>
              <a:pPr/>
              <a:t>37</a:t>
            </a:fld>
            <a:endParaRPr lang="en-US"/>
          </a:p>
        </p:txBody>
      </p:sp>
      <p:sp>
        <p:nvSpPr>
          <p:cNvPr id="166914"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6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135BD2-4061-4647-B7E9-F6B1D833FAB7}" type="slidenum">
              <a:rPr lang="en-US"/>
              <a:pPr/>
              <a:t>45</a:t>
            </a:fld>
            <a:endParaRPr lang="en-US"/>
          </a:p>
        </p:txBody>
      </p:sp>
      <p:sp>
        <p:nvSpPr>
          <p:cNvPr id="167938"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7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88290-FF88-E94E-B0B2-E48A862D08FD}" type="slidenum">
              <a:rPr lang="en-US"/>
              <a:pPr/>
              <a:t>48</a:t>
            </a:fld>
            <a:endParaRPr lang="en-US"/>
          </a:p>
        </p:txBody>
      </p:sp>
      <p:sp>
        <p:nvSpPr>
          <p:cNvPr id="169986"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EA1CF5-9341-C84A-8874-3F75CE2924ED}" type="slidenum">
              <a:rPr lang="en-US"/>
              <a:pPr/>
              <a:t>52</a:t>
            </a:fld>
            <a:endParaRPr lang="en-US"/>
          </a:p>
        </p:txBody>
      </p:sp>
      <p:sp>
        <p:nvSpPr>
          <p:cNvPr id="177154"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F595AE-12D6-2149-B331-FB3782219485}" type="slidenum">
              <a:rPr lang="en-US"/>
              <a:pPr/>
              <a:t>56</a:t>
            </a:fld>
            <a:endParaRPr lang="en-US"/>
          </a:p>
        </p:txBody>
      </p:sp>
      <p:sp>
        <p:nvSpPr>
          <p:cNvPr id="178178"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7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9A5E05-0E6F-DD4B-B34C-6E42A19DEE0F}" type="slidenum">
              <a:rPr lang="en-US"/>
              <a:pPr/>
              <a:t>5</a:t>
            </a:fld>
            <a:endParaRPr lang="en-US"/>
          </a:p>
        </p:txBody>
      </p:sp>
      <p:sp>
        <p:nvSpPr>
          <p:cNvPr id="154626"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36A9AD-E7FB-494E-956F-C19CB96A617A}" type="slidenum">
              <a:rPr lang="en-US"/>
              <a:pPr/>
              <a:t>67</a:t>
            </a:fld>
            <a:endParaRPr lang="en-US"/>
          </a:p>
        </p:txBody>
      </p:sp>
      <p:sp>
        <p:nvSpPr>
          <p:cNvPr id="185346"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85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0AA992-4061-C846-AEBC-E8E79AA0F87F}" type="slidenum">
              <a:rPr lang="en-US"/>
              <a:pPr/>
              <a:t>68</a:t>
            </a:fld>
            <a:endParaRPr lang="en-US"/>
          </a:p>
        </p:txBody>
      </p:sp>
      <p:sp>
        <p:nvSpPr>
          <p:cNvPr id="186370"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B77254-C16E-3045-9043-182F5F4140EF}" type="slidenum">
              <a:rPr lang="en-US"/>
              <a:pPr/>
              <a:t>69</a:t>
            </a:fld>
            <a:endParaRPr lang="en-US"/>
          </a:p>
        </p:txBody>
      </p:sp>
      <p:sp>
        <p:nvSpPr>
          <p:cNvPr id="187394"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95019E-D056-7B4A-B229-0E29B18C27C9}" type="slidenum">
              <a:rPr lang="en-US"/>
              <a:pPr/>
              <a:t>70</a:t>
            </a:fld>
            <a:endParaRPr lang="en-US"/>
          </a:p>
        </p:txBody>
      </p:sp>
      <p:sp>
        <p:nvSpPr>
          <p:cNvPr id="188418"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F35C7F-B394-6044-AD6E-B2854946CCDA}" type="slidenum">
              <a:rPr lang="en-US"/>
              <a:pPr/>
              <a:t>71</a:t>
            </a:fld>
            <a:endParaRPr lang="en-US"/>
          </a:p>
        </p:txBody>
      </p:sp>
      <p:sp>
        <p:nvSpPr>
          <p:cNvPr id="189442"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89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51DAF0-932E-D24B-BA9D-A7A025918AC4}" type="slidenum">
              <a:rPr lang="en-US"/>
              <a:pPr/>
              <a:t>75</a:t>
            </a:fld>
            <a:endParaRPr lang="en-US"/>
          </a:p>
        </p:txBody>
      </p:sp>
      <p:sp>
        <p:nvSpPr>
          <p:cNvPr id="190466"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90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11A64C-66FA-E84C-9BE2-5CEC852CB35D}" type="slidenum">
              <a:rPr lang="en-US"/>
              <a:pPr/>
              <a:t>7</a:t>
            </a:fld>
            <a:endParaRPr lang="en-US"/>
          </a:p>
        </p:txBody>
      </p:sp>
      <p:sp>
        <p:nvSpPr>
          <p:cNvPr id="155650"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100647-88C5-6745-8CF7-445D7C92F146}" type="slidenum">
              <a:rPr lang="en-US"/>
              <a:pPr/>
              <a:t>10</a:t>
            </a:fld>
            <a:endParaRPr lang="en-US"/>
          </a:p>
        </p:txBody>
      </p:sp>
      <p:sp>
        <p:nvSpPr>
          <p:cNvPr id="156674"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5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C01EA8-585B-974A-A0CB-2374600AD8A6}" type="slidenum">
              <a:rPr lang="en-US"/>
              <a:pPr/>
              <a:t>11</a:t>
            </a:fld>
            <a:endParaRPr lang="en-US"/>
          </a:p>
        </p:txBody>
      </p:sp>
      <p:sp>
        <p:nvSpPr>
          <p:cNvPr id="157698"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57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B89AB-1D2D-454D-A980-1370D2AEC372}" type="slidenum">
              <a:rPr lang="en-US"/>
              <a:pPr/>
              <a:t>15</a:t>
            </a:fld>
            <a:endParaRPr lang="en-US"/>
          </a:p>
        </p:txBody>
      </p:sp>
      <p:sp>
        <p:nvSpPr>
          <p:cNvPr id="158722"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AC52A0-BCCD-0B42-95AA-9534FBA790DC}" type="slidenum">
              <a:rPr lang="en-US"/>
              <a:pPr/>
              <a:t>17</a:t>
            </a:fld>
            <a:endParaRPr lang="en-US"/>
          </a:p>
        </p:txBody>
      </p:sp>
      <p:sp>
        <p:nvSpPr>
          <p:cNvPr id="160770"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0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A0F138-3FF7-9C48-9637-707832C3CB1B}" type="slidenum">
              <a:rPr lang="en-US"/>
              <a:pPr/>
              <a:t>19</a:t>
            </a:fld>
            <a:endParaRPr lang="en-US"/>
          </a:p>
        </p:txBody>
      </p:sp>
      <p:sp>
        <p:nvSpPr>
          <p:cNvPr id="161794"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61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F3E1CF-554D-204C-B4CB-EA18AFC32BFC}" type="slidenum">
              <a:rPr lang="en-US"/>
              <a:pPr/>
              <a:t>20</a:t>
            </a:fld>
            <a:endParaRPr lang="en-US"/>
          </a:p>
        </p:txBody>
      </p:sp>
      <p:sp>
        <p:nvSpPr>
          <p:cNvPr id="159746" name="Rectangle 2"/>
          <p:cNvSpPr>
            <a:spLocks noGrp="1" noRot="1" noChangeAspect="1" noChangeArrowheads="1" noTextEdit="1"/>
          </p:cNvSpPr>
          <p:nvPr>
            <p:ph type="sldImg"/>
          </p:nvPr>
        </p:nvSpPr>
        <p:spPr>
          <a:ln/>
          <a:extLst>
            <a:ext uri="{FAA26D3D-D897-4be2-8F04-BA451C77F1D7}">
              <ma14:placeholderFlag xmlns="" xmlns:a="http://schemas.openxmlformats.org/drawingml/2006/main" xmlns:r="http://schemas.openxmlformats.org/officeDocument/2006/relationships" xmlns:p="http://schemas.openxmlformats.org/presentationml/2006/main" xmlns:ma14="http://schemas.microsoft.com/office/mac/drawingml/2011/main" xmlns:mv="urn:schemas-microsoft-com:mac:vml" xmlns:mc="http://schemas.openxmlformats.org/markup-compatibility/2006" val="1"/>
            </a:ext>
          </a:extLst>
        </p:spPr>
      </p:sp>
      <p:sp>
        <p:nvSpPr>
          <p:cNvPr id="1597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517DD5-1B67-DE40-BEAC-DBBDC8C7F42F}" type="datetimeFigureOut">
              <a:rPr lang="en-US" smtClean="0"/>
              <a:pPr/>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41245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517DD5-1B67-DE40-BEAC-DBBDC8C7F42F}" type="datetimeFigureOut">
              <a:rPr lang="en-US" smtClean="0"/>
              <a:pPr/>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27161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517DD5-1B67-DE40-BEAC-DBBDC8C7F42F}" type="datetimeFigureOut">
              <a:rPr lang="en-US" smtClean="0"/>
              <a:pPr/>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47990341"/>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517DD5-1B67-DE40-BEAC-DBBDC8C7F42F}" type="datetimeFigureOut">
              <a:rPr lang="en-US" smtClean="0"/>
              <a:pPr/>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58078696"/>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517DD5-1B67-DE40-BEAC-DBBDC8C7F42F}" type="datetimeFigureOut">
              <a:rPr lang="en-US" smtClean="0"/>
              <a:pPr/>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200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517DD5-1B67-DE40-BEAC-DBBDC8C7F42F}" type="datetimeFigureOut">
              <a:rPr lang="en-US" smtClean="0"/>
              <a:pPr/>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952132"/>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517DD5-1B67-DE40-BEAC-DBBDC8C7F42F}" type="datetimeFigureOut">
              <a:rPr lang="en-US" smtClean="0"/>
              <a:pPr/>
              <a:t>10/22/15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4389857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517DD5-1B67-DE40-BEAC-DBBDC8C7F42F}" type="datetimeFigureOut">
              <a:rPr lang="en-US" smtClean="0"/>
              <a:pPr/>
              <a:t>10/22/15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720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17DD5-1B67-DE40-BEAC-DBBDC8C7F42F}" type="datetimeFigureOut">
              <a:rPr lang="en-US" smtClean="0"/>
              <a:pPr/>
              <a:t>10/22/15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9492328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517DD5-1B67-DE40-BEAC-DBBDC8C7F42F}" type="datetimeFigureOut">
              <a:rPr lang="en-US" smtClean="0"/>
              <a:pPr/>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033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517DD5-1B67-DE40-BEAC-DBBDC8C7F42F}" type="datetimeFigureOut">
              <a:rPr lang="en-US" smtClean="0"/>
              <a:pPr/>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224076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17DD5-1B67-DE40-BEAC-DBBDC8C7F42F}" type="datetimeFigureOut">
              <a:rPr lang="en-US" smtClean="0"/>
              <a:pPr/>
              <a:t>10/22/15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ABECF-EB8C-004A-9467-099017ABE77C}"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50898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9-8OCecOmEQ"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 Id="rId3" Type="http://schemas.openxmlformats.org/officeDocument/2006/relationships/image" Target="../media/image2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 Id="rId3" Type="http://schemas.openxmlformats.org/officeDocument/2006/relationships/image" Target="../media/image3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2.jpeg"/></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6.jpeg"/></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49377"/>
            <a:ext cx="9144000" cy="1470025"/>
          </a:xfrm>
        </p:spPr>
        <p:txBody>
          <a:bodyPr/>
          <a:lstStyle/>
          <a:p>
            <a:r>
              <a:rPr lang="en-US" dirty="0" smtClean="0"/>
              <a:t>Chapter 3: Ecosystem Ecology (57-85)</a:t>
            </a:r>
            <a:endParaRPr lang="en-US" dirty="0"/>
          </a:p>
        </p:txBody>
      </p:sp>
      <p:sp>
        <p:nvSpPr>
          <p:cNvPr id="5" name="Subtitle 4"/>
          <p:cNvSpPr>
            <a:spLocks noGrp="1"/>
          </p:cNvSpPr>
          <p:nvPr>
            <p:ph type="subTitle" idx="1"/>
          </p:nvPr>
        </p:nvSpPr>
        <p:spPr>
          <a:xfrm>
            <a:off x="0" y="1810782"/>
            <a:ext cx="9144000" cy="5047218"/>
          </a:xfrm>
        </p:spPr>
        <p:txBody>
          <a:bodyPr/>
          <a:lstStyle/>
          <a:p>
            <a:pPr marL="457200" indent="-457200">
              <a:buFont typeface="Arial"/>
              <a:buChar char="•"/>
            </a:pPr>
            <a:r>
              <a:rPr lang="en-US" dirty="0" smtClean="0">
                <a:solidFill>
                  <a:srgbClr val="000000"/>
                </a:solidFill>
              </a:rPr>
              <a:t>What is an ecosystem?</a:t>
            </a:r>
          </a:p>
          <a:p>
            <a:pPr marL="457200" indent="-457200">
              <a:buFont typeface="Arial"/>
              <a:buChar char="•"/>
            </a:pPr>
            <a:endParaRPr lang="en-US" dirty="0">
              <a:solidFill>
                <a:srgbClr val="000000"/>
              </a:solidFill>
            </a:endParaRPr>
          </a:p>
          <a:p>
            <a:pPr marL="457200" indent="-457200">
              <a:buFont typeface="Arial"/>
              <a:buChar char="•"/>
            </a:pPr>
            <a:r>
              <a:rPr lang="en-US" dirty="0" smtClean="0">
                <a:solidFill>
                  <a:srgbClr val="000000"/>
                </a:solidFill>
              </a:rPr>
              <a:t>What are the components of an ecosystem?</a:t>
            </a:r>
          </a:p>
          <a:p>
            <a:pPr marL="457200" indent="-457200">
              <a:buFont typeface="Arial"/>
              <a:buChar char="•"/>
            </a:pPr>
            <a:endParaRPr lang="en-US" dirty="0">
              <a:solidFill>
                <a:srgbClr val="000000"/>
              </a:solidFill>
            </a:endParaRPr>
          </a:p>
          <a:p>
            <a:pPr marL="457200" indent="-457200">
              <a:buFont typeface="Arial"/>
              <a:buChar char="•"/>
            </a:pPr>
            <a:r>
              <a:rPr lang="en-US" dirty="0" smtClean="0">
                <a:solidFill>
                  <a:srgbClr val="000000"/>
                </a:solidFill>
              </a:rPr>
              <a:t>What are the boundaries to an ecosystem?</a:t>
            </a:r>
          </a:p>
          <a:p>
            <a:pPr marL="457200" indent="-457200">
              <a:buFont typeface="Arial"/>
              <a:buChar char="•"/>
            </a:pPr>
            <a:endParaRPr lang="en-US" dirty="0">
              <a:solidFill>
                <a:srgbClr val="000000"/>
              </a:solidFill>
            </a:endParaRPr>
          </a:p>
          <a:p>
            <a:pPr marL="457200" indent="-457200">
              <a:buFont typeface="Arial"/>
              <a:buChar char="•"/>
            </a:pPr>
            <a:r>
              <a:rPr lang="en-US" dirty="0" smtClean="0">
                <a:solidFill>
                  <a:srgbClr val="000000"/>
                </a:solidFill>
              </a:rPr>
              <a:t>What are specific examples of/components to ecosystems?</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467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7762" name="Picture 2" descr="figure_03_02a"/>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39700"/>
            <a:ext cx="4881563" cy="65944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859778" y="40676"/>
            <a:ext cx="4827021" cy="4237480"/>
          </a:xfrm>
        </p:spPr>
        <p:txBody>
          <a:bodyPr>
            <a:normAutofit fontScale="90000"/>
          </a:bodyPr>
          <a:lstStyle/>
          <a:p>
            <a:r>
              <a:rPr lang="en-US" sz="3200" dirty="0" smtClean="0"/>
              <a:t>Some are set according to administrative, rather than scientific criteria…</a:t>
            </a:r>
            <a:br>
              <a:rPr lang="en-US" sz="3200" dirty="0" smtClean="0"/>
            </a:br>
            <a:r>
              <a:rPr lang="en-US" sz="3200" dirty="0"/>
              <a:t/>
            </a:r>
            <a:br>
              <a:rPr lang="en-US" sz="3200" dirty="0"/>
            </a:br>
            <a:r>
              <a:rPr lang="en-US" sz="3200" dirty="0" smtClean="0"/>
              <a:t>The grizzly bear did not fit into the confines into the park boundary, so ecologists came up with “The Greater Yellowstone Ecosystem”</a:t>
            </a:r>
            <a:endParaRPr lang="en-US" sz="3200" dirty="0"/>
          </a:p>
        </p:txBody>
      </p:sp>
      <p:sp>
        <p:nvSpPr>
          <p:cNvPr id="3" name="TextBox 2"/>
          <p:cNvSpPr txBox="1"/>
          <p:nvPr/>
        </p:nvSpPr>
        <p:spPr>
          <a:xfrm>
            <a:off x="4881564" y="4512117"/>
            <a:ext cx="4262436" cy="2246769"/>
          </a:xfrm>
          <a:prstGeom prst="rect">
            <a:avLst/>
          </a:prstGeom>
          <a:noFill/>
        </p:spPr>
        <p:txBody>
          <a:bodyPr wrap="square" rtlCol="0">
            <a:spAutoFit/>
          </a:bodyPr>
          <a:lstStyle/>
          <a:p>
            <a:r>
              <a:rPr lang="en-US" sz="2800" dirty="0" smtClean="0"/>
              <a:t>Note the yellow area of the park, compared to the orange dotted outline of the ecosystem (incl. both private and public land)</a:t>
            </a: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38487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8786" name="Picture 2" descr="figure_03_02b"/>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76775" y="139700"/>
            <a:ext cx="4467225" cy="65944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extBox 1"/>
          <p:cNvSpPr txBox="1"/>
          <p:nvPr/>
        </p:nvSpPr>
        <p:spPr>
          <a:xfrm>
            <a:off x="133672" y="139700"/>
            <a:ext cx="4543103" cy="6124754"/>
          </a:xfrm>
          <a:prstGeom prst="rect">
            <a:avLst/>
          </a:prstGeom>
          <a:noFill/>
        </p:spPr>
        <p:txBody>
          <a:bodyPr wrap="square" rtlCol="0">
            <a:spAutoFit/>
          </a:bodyPr>
          <a:lstStyle/>
          <a:p>
            <a:r>
              <a:rPr lang="en-US" sz="2800" dirty="0" smtClean="0"/>
              <a:t>Some ecosystems are much smaller… Water filled tree knot/birdbath/tire…</a:t>
            </a:r>
          </a:p>
          <a:p>
            <a:endParaRPr lang="en-US" sz="2800" dirty="0"/>
          </a:p>
          <a:p>
            <a:r>
              <a:rPr lang="en-US" sz="2800" dirty="0" smtClean="0"/>
              <a:t>“These tiny ecosystems include all of the physical and chemical components necessary to support a diverse set of species, such as microbes, mosquito larvae, and other insects” (60)</a:t>
            </a:r>
          </a:p>
          <a:p>
            <a:endParaRPr lang="en-US" sz="2800" dirty="0"/>
          </a:p>
          <a:p>
            <a:r>
              <a:rPr lang="en-US" sz="2800" dirty="0" smtClean="0"/>
              <a:t>***Ecosystems occur in a wide range of sizes***</a:t>
            </a: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64581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270000" y="946666"/>
            <a:ext cx="6140824" cy="369332"/>
          </a:xfrm>
          <a:prstGeom prst="rect">
            <a:avLst/>
          </a:prstGeom>
          <a:noFill/>
        </p:spPr>
        <p:txBody>
          <a:bodyPr wrap="square" rtlCol="0">
            <a:spAutoFit/>
          </a:bodyPr>
          <a:lstStyle/>
          <a:p>
            <a:r>
              <a:rPr lang="en-US" dirty="0" smtClean="0">
                <a:hlinkClick r:id="rId2"/>
              </a:rPr>
              <a:t>https://www.youtube.com/watch?v=9-8OCecOmEQ</a:t>
            </a:r>
            <a:endParaRPr lang="en-US" dirty="0"/>
          </a:p>
        </p:txBody>
      </p:sp>
      <p:sp>
        <p:nvSpPr>
          <p:cNvPr id="3" name="TextBox 2"/>
          <p:cNvSpPr txBox="1"/>
          <p:nvPr/>
        </p:nvSpPr>
        <p:spPr>
          <a:xfrm>
            <a:off x="1344706" y="971176"/>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58194"/>
            <a:ext cx="7772400" cy="1470025"/>
          </a:xfrm>
        </p:spPr>
        <p:txBody>
          <a:bodyPr/>
          <a:lstStyle/>
          <a:p>
            <a:r>
              <a:rPr lang="en-US" dirty="0" smtClean="0"/>
              <a:t>I. B. Ecosystem Processes</a:t>
            </a:r>
            <a:endParaRPr lang="en-US" dirty="0"/>
          </a:p>
        </p:txBody>
      </p:sp>
      <p:sp>
        <p:nvSpPr>
          <p:cNvPr id="5" name="Subtitle 4"/>
          <p:cNvSpPr>
            <a:spLocks noGrp="1"/>
          </p:cNvSpPr>
          <p:nvPr>
            <p:ph type="subTitle" idx="1"/>
          </p:nvPr>
        </p:nvSpPr>
        <p:spPr>
          <a:xfrm>
            <a:off x="0" y="1528219"/>
            <a:ext cx="9144000" cy="5329781"/>
          </a:xfrm>
        </p:spPr>
        <p:txBody>
          <a:bodyPr>
            <a:normAutofit/>
          </a:bodyPr>
          <a:lstStyle/>
          <a:p>
            <a:pPr algn="l">
              <a:buFont typeface="Arial"/>
              <a:buChar char="•"/>
            </a:pPr>
            <a:r>
              <a:rPr lang="en-US" dirty="0" smtClean="0">
                <a:solidFill>
                  <a:schemeClr val="tx1"/>
                </a:solidFill>
              </a:rPr>
              <a:t>Each ecosystem interacts with surrounding ecosystems through the exchange of energy and matter…</a:t>
            </a:r>
          </a:p>
          <a:p>
            <a:pPr algn="l">
              <a:buFont typeface="Arial"/>
              <a:buChar char="•"/>
            </a:pPr>
            <a:r>
              <a:rPr lang="en-US" dirty="0" smtClean="0">
                <a:solidFill>
                  <a:schemeClr val="tx1"/>
                </a:solidFill>
              </a:rPr>
              <a:t>Think of the cave, </a:t>
            </a:r>
            <a:r>
              <a:rPr lang="en-US" dirty="0">
                <a:solidFill>
                  <a:schemeClr val="tx1"/>
                </a:solidFill>
              </a:rPr>
              <a:t>Y</a:t>
            </a:r>
            <a:r>
              <a:rPr lang="en-US" dirty="0" smtClean="0">
                <a:solidFill>
                  <a:schemeClr val="tx1"/>
                </a:solidFill>
              </a:rPr>
              <a:t>ellowstone, water-filled tire </a:t>
            </a:r>
          </a:p>
          <a:p>
            <a:pPr algn="l">
              <a:buFont typeface="Arial"/>
              <a:buChar char="•"/>
            </a:pPr>
            <a:r>
              <a:rPr lang="en-US" dirty="0" smtClean="0">
                <a:solidFill>
                  <a:schemeClr val="tx1"/>
                </a:solidFill>
              </a:rPr>
              <a:t>There is no isolation</a:t>
            </a:r>
          </a:p>
          <a:p>
            <a:pPr algn="l">
              <a:buFont typeface="Arial"/>
              <a:buChar char="•"/>
            </a:pPr>
            <a:r>
              <a:rPr lang="en-US" dirty="0" smtClean="0">
                <a:solidFill>
                  <a:schemeClr val="tx1"/>
                </a:solidFill>
              </a:rPr>
              <a:t>Changes in any one ecosystem can ultimately have far-reaching effects on the global environment</a:t>
            </a:r>
            <a:endParaRPr lang="en-US" dirty="0">
              <a:solidFill>
                <a:schemeClr val="tx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882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8060"/>
            <a:ext cx="9144000" cy="1111614"/>
          </a:xfrm>
        </p:spPr>
        <p:txBody>
          <a:bodyPr/>
          <a:lstStyle/>
          <a:p>
            <a:r>
              <a:rPr lang="en-US" dirty="0" smtClean="0"/>
              <a:t>II. Energy flows through ecosystem (60)</a:t>
            </a:r>
            <a:endParaRPr lang="en-US" dirty="0"/>
          </a:p>
        </p:txBody>
      </p:sp>
      <p:sp>
        <p:nvSpPr>
          <p:cNvPr id="5" name="Subtitle 4"/>
          <p:cNvSpPr>
            <a:spLocks noGrp="1"/>
          </p:cNvSpPr>
          <p:nvPr>
            <p:ph type="subTitle" idx="1"/>
          </p:nvPr>
        </p:nvSpPr>
        <p:spPr>
          <a:xfrm>
            <a:off x="0" y="1119674"/>
            <a:ext cx="9144000" cy="5738326"/>
          </a:xfrm>
        </p:spPr>
        <p:txBody>
          <a:bodyPr>
            <a:normAutofit fontScale="77500" lnSpcReduction="20000"/>
          </a:bodyPr>
          <a:lstStyle/>
          <a:p>
            <a:r>
              <a:rPr lang="en-US" dirty="0" smtClean="0">
                <a:solidFill>
                  <a:srgbClr val="000000"/>
                </a:solidFill>
              </a:rPr>
              <a:t>Ecosystem Ecologists study:</a:t>
            </a:r>
          </a:p>
          <a:p>
            <a:pPr marL="457200" indent="-457200">
              <a:buFont typeface="Arial"/>
              <a:buChar char="•"/>
            </a:pPr>
            <a:r>
              <a:rPr lang="en-US" dirty="0" smtClean="0">
                <a:solidFill>
                  <a:srgbClr val="000000"/>
                </a:solidFill>
              </a:rPr>
              <a:t>Biotic and Abiotic components</a:t>
            </a:r>
          </a:p>
          <a:p>
            <a:pPr marL="457200" indent="-457200">
              <a:buFont typeface="Arial"/>
              <a:buChar char="•"/>
            </a:pPr>
            <a:r>
              <a:rPr lang="en-US" dirty="0" smtClean="0">
                <a:solidFill>
                  <a:srgbClr val="000000"/>
                </a:solidFill>
              </a:rPr>
              <a:t>Processes that move energy into and out of the ecosystem</a:t>
            </a:r>
          </a:p>
          <a:p>
            <a:pPr marL="457200" indent="-457200">
              <a:buFont typeface="Arial"/>
              <a:buChar char="•"/>
            </a:pPr>
            <a:endParaRPr lang="en-US" dirty="0">
              <a:solidFill>
                <a:srgbClr val="000000"/>
              </a:solidFill>
            </a:endParaRPr>
          </a:p>
          <a:p>
            <a:pPr marL="457200" indent="-457200">
              <a:buFont typeface="Arial"/>
              <a:buChar char="•"/>
            </a:pPr>
            <a:r>
              <a:rPr lang="en-US" dirty="0" smtClean="0">
                <a:solidFill>
                  <a:srgbClr val="000000"/>
                </a:solidFill>
              </a:rPr>
              <a:t>The Sun is the main energy source!!</a:t>
            </a:r>
          </a:p>
          <a:p>
            <a:pPr marL="457200" indent="-457200">
              <a:buFont typeface="Arial"/>
              <a:buChar char="•"/>
            </a:pPr>
            <a:r>
              <a:rPr lang="en-US" dirty="0" err="1" smtClean="0">
                <a:solidFill>
                  <a:srgbClr val="FF0000"/>
                </a:solidFill>
              </a:rPr>
              <a:t>Photosynthesizers</a:t>
            </a:r>
            <a:r>
              <a:rPr lang="en-US" dirty="0" smtClean="0">
                <a:solidFill>
                  <a:srgbClr val="000000"/>
                </a:solidFill>
              </a:rPr>
              <a:t> are </a:t>
            </a:r>
            <a:r>
              <a:rPr lang="en-US" dirty="0" smtClean="0">
                <a:solidFill>
                  <a:srgbClr val="FF0000"/>
                </a:solidFill>
              </a:rPr>
              <a:t>Autotrophs</a:t>
            </a:r>
            <a:r>
              <a:rPr lang="en-US" dirty="0" smtClean="0">
                <a:solidFill>
                  <a:srgbClr val="000000"/>
                </a:solidFill>
              </a:rPr>
              <a:t> : make their own energy</a:t>
            </a:r>
          </a:p>
          <a:p>
            <a:pPr marL="457200" indent="-457200">
              <a:buFont typeface="Arial"/>
              <a:buChar char="•"/>
            </a:pPr>
            <a:r>
              <a:rPr lang="en-US" dirty="0" smtClean="0">
                <a:solidFill>
                  <a:srgbClr val="0000FF"/>
                </a:solidFill>
              </a:rPr>
              <a:t>Heterotrophs</a:t>
            </a:r>
            <a:r>
              <a:rPr lang="en-US" dirty="0" smtClean="0">
                <a:solidFill>
                  <a:srgbClr val="000000"/>
                </a:solidFill>
              </a:rPr>
              <a:t> get their energy from the autotrophs</a:t>
            </a:r>
          </a:p>
          <a:p>
            <a:r>
              <a:rPr lang="en-US" dirty="0" smtClean="0">
                <a:solidFill>
                  <a:srgbClr val="000000"/>
                </a:solidFill>
              </a:rPr>
              <a:t>(herbivores -&gt; carnivores</a:t>
            </a:r>
            <a:r>
              <a:rPr lang="en-US" dirty="0">
                <a:solidFill>
                  <a:srgbClr val="000000"/>
                </a:solidFill>
              </a:rPr>
              <a:t> </a:t>
            </a:r>
            <a:r>
              <a:rPr lang="en-US" dirty="0" smtClean="0">
                <a:solidFill>
                  <a:srgbClr val="000000"/>
                </a:solidFill>
              </a:rPr>
              <a:t>=&gt; omnivores)</a:t>
            </a:r>
          </a:p>
          <a:p>
            <a:pPr marL="457200" indent="-457200">
              <a:buFont typeface="Arial"/>
              <a:buChar char="•"/>
            </a:pPr>
            <a:endParaRPr lang="en-US" dirty="0" smtClean="0">
              <a:solidFill>
                <a:srgbClr val="000000"/>
              </a:solidFill>
            </a:endParaRPr>
          </a:p>
          <a:p>
            <a:pPr marL="457200" indent="-457200">
              <a:buFont typeface="Arial"/>
              <a:buChar char="•"/>
            </a:pPr>
            <a:r>
              <a:rPr lang="en-US" dirty="0" smtClean="0">
                <a:solidFill>
                  <a:srgbClr val="000000"/>
                </a:solidFill>
              </a:rPr>
              <a:t>Ex. Serengeti Plains Ecosystem</a:t>
            </a:r>
            <a:endParaRPr lang="en-US" dirty="0">
              <a:solidFill>
                <a:srgbClr val="000000"/>
              </a:solidFill>
            </a:endParaRPr>
          </a:p>
          <a:p>
            <a:pPr marL="457200" indent="-457200">
              <a:buFont typeface="Arial"/>
              <a:buChar char="•"/>
            </a:pPr>
            <a:r>
              <a:rPr lang="en-US" dirty="0" smtClean="0">
                <a:solidFill>
                  <a:schemeClr val="accent4">
                    <a:lumMod val="50000"/>
                  </a:schemeClr>
                </a:solidFill>
              </a:rPr>
              <a:t>Most present are autotrophs </a:t>
            </a:r>
            <a:r>
              <a:rPr lang="en-US" dirty="0" smtClean="0">
                <a:solidFill>
                  <a:srgbClr val="000000"/>
                </a:solidFill>
              </a:rPr>
              <a:t>(hundreds of millions), herbivores (millions), followed by carnivores (thousands)</a:t>
            </a:r>
          </a:p>
          <a:p>
            <a:pPr marL="457200" indent="-457200">
              <a:buFont typeface="Arial"/>
              <a:buChar char="•"/>
            </a:pPr>
            <a:endParaRPr lang="en-US" dirty="0">
              <a:solidFill>
                <a:srgbClr val="000000"/>
              </a:solidFill>
            </a:endParaRPr>
          </a:p>
          <a:p>
            <a:pPr marL="457200" indent="-457200">
              <a:buFont typeface="Arial"/>
              <a:buChar char="•"/>
            </a:pPr>
            <a:r>
              <a:rPr lang="en-US" dirty="0" smtClean="0">
                <a:solidFill>
                  <a:srgbClr val="000000"/>
                </a:solidFill>
              </a:rPr>
              <a:t>In accordance with the </a:t>
            </a:r>
            <a:r>
              <a:rPr lang="en-US" dirty="0" smtClean="0">
                <a:solidFill>
                  <a:srgbClr val="FF0080"/>
                </a:solidFill>
              </a:rPr>
              <a:t>Second Law of Thermodynamics</a:t>
            </a:r>
            <a:r>
              <a:rPr lang="en-US" dirty="0" smtClean="0">
                <a:solidFill>
                  <a:srgbClr val="000000"/>
                </a:solidFill>
              </a:rPr>
              <a:t>:</a:t>
            </a:r>
          </a:p>
          <a:p>
            <a:r>
              <a:rPr lang="en-US" dirty="0" smtClean="0">
                <a:solidFill>
                  <a:srgbClr val="000000"/>
                </a:solidFill>
              </a:rPr>
              <a:t>Energy transfer is </a:t>
            </a:r>
            <a:r>
              <a:rPr lang="en-US" b="1" dirty="0" smtClean="0">
                <a:solidFill>
                  <a:srgbClr val="0000FF"/>
                </a:solidFill>
              </a:rPr>
              <a:t>NOT</a:t>
            </a:r>
            <a:r>
              <a:rPr lang="en-US" dirty="0" smtClean="0">
                <a:solidFill>
                  <a:srgbClr val="000000"/>
                </a:solidFill>
              </a:rPr>
              <a:t> efficient; most energy </a:t>
            </a:r>
            <a:r>
              <a:rPr lang="en-US" dirty="0">
                <a:solidFill>
                  <a:srgbClr val="000000"/>
                </a:solidFill>
              </a:rPr>
              <a:t>(90%</a:t>
            </a:r>
            <a:r>
              <a:rPr lang="en-US" dirty="0" smtClean="0">
                <a:solidFill>
                  <a:srgbClr val="000000"/>
                </a:solidFill>
              </a:rPr>
              <a:t>) is lost as “heat”</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8825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9810" name="Picture 2" descr="figure_03_0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355600"/>
            <a:ext cx="8531225" cy="615473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normAutofit fontScale="90000"/>
          </a:bodyPr>
          <a:lstStyle/>
          <a:p>
            <a:r>
              <a:rPr lang="en-US" dirty="0" smtClean="0"/>
              <a:t>Second Law of Thermodynamics helps  explain population dynamics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35597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8059"/>
            <a:ext cx="9144000" cy="1078191"/>
          </a:xfrm>
        </p:spPr>
        <p:txBody>
          <a:bodyPr/>
          <a:lstStyle/>
          <a:p>
            <a:r>
              <a:rPr lang="en-US" dirty="0" smtClean="0"/>
              <a:t>II. A.  Photosynthesis and Respiration</a:t>
            </a:r>
            <a:endParaRPr lang="en-US" dirty="0"/>
          </a:p>
        </p:txBody>
      </p:sp>
      <p:sp>
        <p:nvSpPr>
          <p:cNvPr id="5" name="Subtitle 4"/>
          <p:cNvSpPr>
            <a:spLocks noGrp="1"/>
          </p:cNvSpPr>
          <p:nvPr>
            <p:ph type="subTitle" idx="1"/>
          </p:nvPr>
        </p:nvSpPr>
        <p:spPr>
          <a:xfrm>
            <a:off x="0" y="1520751"/>
            <a:ext cx="9144000" cy="5337249"/>
          </a:xfrm>
        </p:spPr>
        <p:txBody>
          <a:bodyPr>
            <a:normAutofit fontScale="92500" lnSpcReduction="20000"/>
          </a:bodyPr>
          <a:lstStyle/>
          <a:p>
            <a:r>
              <a:rPr lang="en-US" dirty="0" smtClean="0">
                <a:solidFill>
                  <a:srgbClr val="000000"/>
                </a:solidFill>
              </a:rPr>
              <a:t>Nearly all of the energy needed is from the </a:t>
            </a:r>
            <a:r>
              <a:rPr lang="en-US" dirty="0" smtClean="0">
                <a:solidFill>
                  <a:srgbClr val="FF1509"/>
                </a:solidFill>
              </a:rPr>
              <a:t>Sun</a:t>
            </a:r>
          </a:p>
          <a:p>
            <a:r>
              <a:rPr lang="en-US" dirty="0" smtClean="0">
                <a:solidFill>
                  <a:srgbClr val="660066"/>
                </a:solidFill>
              </a:rPr>
              <a:t>Solar Energy is Kinetic Energy</a:t>
            </a:r>
          </a:p>
          <a:p>
            <a:endParaRPr lang="en-US" dirty="0">
              <a:solidFill>
                <a:srgbClr val="000000"/>
              </a:solidFill>
            </a:endParaRPr>
          </a:p>
          <a:p>
            <a:pPr marL="514350" indent="-514350">
              <a:buAutoNum type="arabicPeriod"/>
            </a:pPr>
            <a:r>
              <a:rPr lang="en-US" b="1" dirty="0" smtClean="0">
                <a:solidFill>
                  <a:srgbClr val="004080"/>
                </a:solidFill>
              </a:rPr>
              <a:t>Autotrophs </a:t>
            </a:r>
            <a:r>
              <a:rPr lang="en-US" dirty="0" smtClean="0">
                <a:solidFill>
                  <a:srgbClr val="000000"/>
                </a:solidFill>
              </a:rPr>
              <a:t>(make their own energy) are also known as </a:t>
            </a:r>
            <a:r>
              <a:rPr lang="en-US" i="1" dirty="0" smtClean="0">
                <a:solidFill>
                  <a:srgbClr val="000000"/>
                </a:solidFill>
              </a:rPr>
              <a:t>producers</a:t>
            </a:r>
          </a:p>
          <a:p>
            <a:endParaRPr lang="en-US" i="1" dirty="0" smtClean="0">
              <a:solidFill>
                <a:srgbClr val="000000"/>
              </a:solidFill>
            </a:endParaRPr>
          </a:p>
          <a:p>
            <a:r>
              <a:rPr lang="en-US" dirty="0" smtClean="0">
                <a:solidFill>
                  <a:srgbClr val="000000"/>
                </a:solidFill>
              </a:rPr>
              <a:t>Store energy and build “body” structures </a:t>
            </a:r>
          </a:p>
          <a:p>
            <a:r>
              <a:rPr lang="en-US" dirty="0" smtClean="0">
                <a:solidFill>
                  <a:srgbClr val="000000"/>
                </a:solidFill>
              </a:rPr>
              <a:t>(leaves, stems, and roots)</a:t>
            </a:r>
          </a:p>
          <a:p>
            <a:endParaRPr lang="en-US" dirty="0">
              <a:solidFill>
                <a:srgbClr val="000000"/>
              </a:solidFill>
            </a:endParaRPr>
          </a:p>
          <a:p>
            <a:r>
              <a:rPr lang="en-US" dirty="0" smtClean="0">
                <a:solidFill>
                  <a:srgbClr val="000000"/>
                </a:solidFill>
              </a:rPr>
              <a:t>Green organisms photosynthesize sunlight and convert to usable energy (glucose)</a:t>
            </a:r>
          </a:p>
          <a:p>
            <a:r>
              <a:rPr lang="en-US" dirty="0" smtClean="0">
                <a:solidFill>
                  <a:srgbClr val="000000"/>
                </a:solidFill>
              </a:rPr>
              <a:t>Sun (energy) +6CO</a:t>
            </a:r>
            <a:r>
              <a:rPr lang="en-US" baseline="-25000" dirty="0" smtClean="0">
                <a:solidFill>
                  <a:srgbClr val="000000"/>
                </a:solidFill>
              </a:rPr>
              <a:t>2</a:t>
            </a:r>
            <a:r>
              <a:rPr lang="en-US" dirty="0" smtClean="0">
                <a:solidFill>
                  <a:srgbClr val="000000"/>
                </a:solidFill>
              </a:rPr>
              <a:t> + 6H</a:t>
            </a:r>
            <a:r>
              <a:rPr lang="en-US" baseline="-25000" dirty="0" smtClean="0">
                <a:solidFill>
                  <a:srgbClr val="000000"/>
                </a:solidFill>
              </a:rPr>
              <a:t>2</a:t>
            </a:r>
            <a:r>
              <a:rPr lang="en-US" dirty="0" smtClean="0">
                <a:solidFill>
                  <a:srgbClr val="000000"/>
                </a:solidFill>
              </a:rPr>
              <a:t>O -&gt;  6H</a:t>
            </a:r>
            <a:r>
              <a:rPr lang="en-US" baseline="-25000" dirty="0" smtClean="0">
                <a:solidFill>
                  <a:srgbClr val="000000"/>
                </a:solidFill>
              </a:rPr>
              <a:t>2</a:t>
            </a:r>
            <a:r>
              <a:rPr lang="en-US" dirty="0" smtClean="0">
                <a:solidFill>
                  <a:srgbClr val="000000"/>
                </a:solidFill>
              </a:rPr>
              <a:t>O + 6O</a:t>
            </a:r>
            <a:r>
              <a:rPr lang="en-US" baseline="-25000" dirty="0" smtClean="0">
                <a:solidFill>
                  <a:srgbClr val="000000"/>
                </a:solidFill>
              </a:rPr>
              <a:t>2</a:t>
            </a:r>
            <a:r>
              <a:rPr lang="en-US" dirty="0" smtClean="0">
                <a:solidFill>
                  <a:srgbClr val="000000"/>
                </a:solidFill>
              </a:rPr>
              <a:t> + C</a:t>
            </a:r>
            <a:r>
              <a:rPr lang="en-US" baseline="-25000" dirty="0" smtClean="0">
                <a:solidFill>
                  <a:srgbClr val="000000"/>
                </a:solidFill>
              </a:rPr>
              <a:t>6</a:t>
            </a:r>
            <a:r>
              <a:rPr lang="en-US" dirty="0" smtClean="0">
                <a:solidFill>
                  <a:srgbClr val="000000"/>
                </a:solidFill>
              </a:rPr>
              <a:t>H</a:t>
            </a:r>
            <a:r>
              <a:rPr lang="en-US" baseline="-25000" dirty="0" smtClean="0">
                <a:solidFill>
                  <a:srgbClr val="000000"/>
                </a:solidFill>
              </a:rPr>
              <a:t>12</a:t>
            </a:r>
            <a:r>
              <a:rPr lang="en-US" dirty="0" smtClean="0">
                <a:solidFill>
                  <a:srgbClr val="000000"/>
                </a:solidFill>
              </a:rPr>
              <a:t>O</a:t>
            </a:r>
            <a:r>
              <a:rPr lang="en-US" baseline="-25000" dirty="0" smtClean="0">
                <a:solidFill>
                  <a:srgbClr val="000000"/>
                </a:solidFill>
              </a:rPr>
              <a:t>6</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8825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1858" name="Picture 2" descr="figure_03_04_0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47700" y="139700"/>
            <a:ext cx="7848600" cy="65944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5108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8059"/>
            <a:ext cx="9144000" cy="1078191"/>
          </a:xfrm>
        </p:spPr>
        <p:txBody>
          <a:bodyPr/>
          <a:lstStyle/>
          <a:p>
            <a:r>
              <a:rPr lang="en-US" dirty="0" smtClean="0"/>
              <a:t>II. A.  Photosynthesis and Respiration</a:t>
            </a:r>
            <a:endParaRPr lang="en-US" dirty="0"/>
          </a:p>
        </p:txBody>
      </p:sp>
      <p:sp>
        <p:nvSpPr>
          <p:cNvPr id="5" name="Subtitle 4"/>
          <p:cNvSpPr>
            <a:spLocks noGrp="1"/>
          </p:cNvSpPr>
          <p:nvPr>
            <p:ph type="subTitle" idx="1"/>
          </p:nvPr>
        </p:nvSpPr>
        <p:spPr>
          <a:xfrm>
            <a:off x="0" y="1370347"/>
            <a:ext cx="9144000" cy="5487653"/>
          </a:xfrm>
        </p:spPr>
        <p:txBody>
          <a:bodyPr/>
          <a:lstStyle/>
          <a:p>
            <a:r>
              <a:rPr lang="en-US" b="1" dirty="0" smtClean="0">
                <a:solidFill>
                  <a:srgbClr val="800040"/>
                </a:solidFill>
              </a:rPr>
              <a:t>2. Heterotrophs</a:t>
            </a:r>
          </a:p>
          <a:p>
            <a:r>
              <a:rPr lang="en-US" dirty="0" smtClean="0">
                <a:solidFill>
                  <a:srgbClr val="000000"/>
                </a:solidFill>
              </a:rPr>
              <a:t>AKA “Consumers”-consume other organisms</a:t>
            </a:r>
          </a:p>
          <a:p>
            <a:endParaRPr lang="en-US" dirty="0">
              <a:solidFill>
                <a:srgbClr val="000000"/>
              </a:solidFill>
            </a:endParaRPr>
          </a:p>
          <a:p>
            <a:r>
              <a:rPr lang="en-US" dirty="0" smtClean="0">
                <a:solidFill>
                  <a:srgbClr val="000000"/>
                </a:solidFill>
              </a:rPr>
              <a:t>Eat the tissues of producers and gain energy from the chemical energy contained in those tissues</a:t>
            </a:r>
          </a:p>
          <a:p>
            <a:endParaRPr lang="en-US" dirty="0">
              <a:solidFill>
                <a:srgbClr val="000000"/>
              </a:solidFill>
            </a:endParaRPr>
          </a:p>
          <a:p>
            <a:r>
              <a:rPr lang="en-US" dirty="0" smtClean="0">
                <a:solidFill>
                  <a:srgbClr val="000000"/>
                </a:solidFill>
              </a:rPr>
              <a:t>Cellular Respiration</a:t>
            </a:r>
          </a:p>
          <a:p>
            <a:r>
              <a:rPr lang="en-US" dirty="0" smtClean="0">
                <a:solidFill>
                  <a:srgbClr val="000000"/>
                </a:solidFill>
              </a:rPr>
              <a:t>Unlocks the energy stored in the cells of organisms</a:t>
            </a:r>
          </a:p>
          <a:p>
            <a:r>
              <a:rPr lang="en-US" dirty="0" smtClean="0">
                <a:solidFill>
                  <a:srgbClr val="000000"/>
                </a:solidFill>
              </a:rPr>
              <a:t>C</a:t>
            </a:r>
            <a:r>
              <a:rPr lang="en-US" baseline="-25000" dirty="0" smtClean="0">
                <a:solidFill>
                  <a:srgbClr val="000000"/>
                </a:solidFill>
              </a:rPr>
              <a:t>6</a:t>
            </a:r>
            <a:r>
              <a:rPr lang="en-US" dirty="0" smtClean="0">
                <a:solidFill>
                  <a:srgbClr val="000000"/>
                </a:solidFill>
              </a:rPr>
              <a:t>H</a:t>
            </a:r>
            <a:r>
              <a:rPr lang="en-US" baseline="-25000" dirty="0" smtClean="0">
                <a:solidFill>
                  <a:srgbClr val="000000"/>
                </a:solidFill>
              </a:rPr>
              <a:t>12</a:t>
            </a:r>
            <a:r>
              <a:rPr lang="en-US" dirty="0" smtClean="0">
                <a:solidFill>
                  <a:srgbClr val="000000"/>
                </a:solidFill>
              </a:rPr>
              <a:t>O</a:t>
            </a:r>
            <a:r>
              <a:rPr lang="en-US" baseline="-25000" dirty="0" smtClean="0">
                <a:solidFill>
                  <a:srgbClr val="000000"/>
                </a:solidFill>
              </a:rPr>
              <a:t>6</a:t>
            </a:r>
            <a:r>
              <a:rPr lang="en-US" dirty="0" smtClean="0">
                <a:solidFill>
                  <a:srgbClr val="000000"/>
                </a:solidFill>
              </a:rPr>
              <a:t> + 6O</a:t>
            </a:r>
            <a:r>
              <a:rPr lang="en-US" baseline="-25000" dirty="0" smtClean="0">
                <a:solidFill>
                  <a:srgbClr val="000000"/>
                </a:solidFill>
              </a:rPr>
              <a:t>2</a:t>
            </a:r>
            <a:r>
              <a:rPr lang="en-US" dirty="0" smtClean="0">
                <a:solidFill>
                  <a:srgbClr val="000000"/>
                </a:solidFill>
              </a:rPr>
              <a:t> + 6H</a:t>
            </a:r>
            <a:r>
              <a:rPr lang="en-US" baseline="-25000" dirty="0" smtClean="0">
                <a:solidFill>
                  <a:srgbClr val="000000"/>
                </a:solidFill>
              </a:rPr>
              <a:t>2</a:t>
            </a:r>
            <a:r>
              <a:rPr lang="en-US" dirty="0" smtClean="0">
                <a:solidFill>
                  <a:srgbClr val="000000"/>
                </a:solidFill>
              </a:rPr>
              <a:t>O</a:t>
            </a:r>
            <a:r>
              <a:rPr lang="en-US" baseline="-25000" dirty="0" smtClean="0">
                <a:solidFill>
                  <a:srgbClr val="000000"/>
                </a:solidFill>
              </a:rPr>
              <a:t> </a:t>
            </a:r>
            <a:r>
              <a:rPr lang="en-US" dirty="0" smtClean="0">
                <a:solidFill>
                  <a:srgbClr val="000000"/>
                </a:solidFill>
              </a:rPr>
              <a:t>-&gt; 6H</a:t>
            </a:r>
            <a:r>
              <a:rPr lang="en-US" baseline="-25000" dirty="0" smtClean="0">
                <a:solidFill>
                  <a:srgbClr val="000000"/>
                </a:solidFill>
              </a:rPr>
              <a:t>2</a:t>
            </a:r>
            <a:r>
              <a:rPr lang="en-US" dirty="0" smtClean="0">
                <a:solidFill>
                  <a:srgbClr val="000000"/>
                </a:solidFill>
              </a:rPr>
              <a:t>O </a:t>
            </a:r>
            <a:r>
              <a:rPr lang="en-US" dirty="0">
                <a:solidFill>
                  <a:srgbClr val="000000"/>
                </a:solidFill>
              </a:rPr>
              <a:t>+ </a:t>
            </a:r>
            <a:r>
              <a:rPr lang="en-US" dirty="0" smtClean="0">
                <a:solidFill>
                  <a:srgbClr val="000000"/>
                </a:solidFill>
              </a:rPr>
              <a:t>6CO</a:t>
            </a:r>
            <a:r>
              <a:rPr lang="en-US" baseline="-25000" dirty="0" smtClean="0">
                <a:solidFill>
                  <a:srgbClr val="000000"/>
                </a:solidFill>
              </a:rPr>
              <a:t>2</a:t>
            </a:r>
            <a:r>
              <a:rPr lang="en-US" dirty="0" smtClean="0">
                <a:solidFill>
                  <a:srgbClr val="000000"/>
                </a:solidFill>
              </a:rPr>
              <a:t> + Heat (energy)</a:t>
            </a:r>
            <a:endParaRPr lang="en-US" dirty="0">
              <a:solidFill>
                <a:srgbClr val="000000"/>
              </a:solidFill>
            </a:endParaRPr>
          </a:p>
          <a:p>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79540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2882" name="Picture 2" descr="figure_03_04_0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774700"/>
            <a:ext cx="8531225" cy="531336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1146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t>Ecosystem Ecology: Key Ideas</a:t>
            </a:r>
            <a:endParaRPr lang="en-US" dirty="0"/>
          </a:p>
        </p:txBody>
      </p:sp>
      <p:sp>
        <p:nvSpPr>
          <p:cNvPr id="3" name="Subtitle 2"/>
          <p:cNvSpPr>
            <a:spLocks noGrp="1"/>
          </p:cNvSpPr>
          <p:nvPr>
            <p:ph type="subTitle" idx="1"/>
          </p:nvPr>
        </p:nvSpPr>
        <p:spPr>
          <a:xfrm>
            <a:off x="0" y="1470025"/>
            <a:ext cx="9144000" cy="5387975"/>
          </a:xfrm>
        </p:spPr>
        <p:txBody>
          <a:bodyPr>
            <a:normAutofit fontScale="92500" lnSpcReduction="20000"/>
          </a:bodyPr>
          <a:lstStyle/>
          <a:p>
            <a:pPr marL="457200" indent="-457200">
              <a:buFont typeface="Arial"/>
              <a:buChar char="•"/>
            </a:pPr>
            <a:r>
              <a:rPr lang="en-US" dirty="0" smtClean="0">
                <a:solidFill>
                  <a:schemeClr val="tx1"/>
                </a:solidFill>
              </a:rPr>
              <a:t>List the basic </a:t>
            </a:r>
            <a:r>
              <a:rPr lang="en-US" dirty="0">
                <a:solidFill>
                  <a:schemeClr val="tx1"/>
                </a:solidFill>
              </a:rPr>
              <a:t>c</a:t>
            </a:r>
            <a:r>
              <a:rPr lang="en-US" dirty="0" smtClean="0">
                <a:solidFill>
                  <a:schemeClr val="tx1"/>
                </a:solidFill>
              </a:rPr>
              <a:t>omponents of an ecosystem</a:t>
            </a:r>
          </a:p>
          <a:p>
            <a:pPr marL="457200" indent="-457200">
              <a:buFont typeface="Arial"/>
              <a:buChar char="•"/>
            </a:pPr>
            <a:endParaRPr lang="en-US" dirty="0" smtClean="0">
              <a:solidFill>
                <a:schemeClr val="tx1"/>
              </a:solidFill>
            </a:endParaRPr>
          </a:p>
          <a:p>
            <a:pPr marL="457200" indent="-457200">
              <a:buFont typeface="Arial"/>
              <a:buChar char="•"/>
            </a:pPr>
            <a:r>
              <a:rPr lang="en-US" dirty="0" smtClean="0">
                <a:solidFill>
                  <a:schemeClr val="tx1"/>
                </a:solidFill>
              </a:rPr>
              <a:t>Describe how energy </a:t>
            </a:r>
            <a:r>
              <a:rPr lang="en-US" dirty="0">
                <a:solidFill>
                  <a:schemeClr val="tx1"/>
                </a:solidFill>
              </a:rPr>
              <a:t>f</a:t>
            </a:r>
            <a:r>
              <a:rPr lang="en-US" dirty="0" smtClean="0">
                <a:solidFill>
                  <a:schemeClr val="tx1"/>
                </a:solidFill>
              </a:rPr>
              <a:t>lows through ecosystems</a:t>
            </a:r>
          </a:p>
          <a:p>
            <a:pPr marL="457200" indent="-457200">
              <a:buFont typeface="Arial"/>
              <a:buChar char="•"/>
            </a:pPr>
            <a:endParaRPr lang="en-US" dirty="0" smtClean="0">
              <a:solidFill>
                <a:schemeClr val="tx1"/>
              </a:solidFill>
            </a:endParaRPr>
          </a:p>
          <a:p>
            <a:pPr marL="457200" indent="-457200">
              <a:buFont typeface="Arial"/>
              <a:buChar char="•"/>
            </a:pPr>
            <a:r>
              <a:rPr lang="en-US" dirty="0" smtClean="0">
                <a:solidFill>
                  <a:schemeClr val="tx1"/>
                </a:solidFill>
              </a:rPr>
              <a:t>Describe how carbon, nitrogen, and phosphorous </a:t>
            </a:r>
            <a:r>
              <a:rPr lang="en-US" dirty="0">
                <a:solidFill>
                  <a:schemeClr val="tx1"/>
                </a:solidFill>
              </a:rPr>
              <a:t>c</a:t>
            </a:r>
            <a:r>
              <a:rPr lang="en-US" dirty="0" smtClean="0">
                <a:solidFill>
                  <a:schemeClr val="tx1"/>
                </a:solidFill>
              </a:rPr>
              <a:t>ycle within ecosystems</a:t>
            </a:r>
          </a:p>
          <a:p>
            <a:pPr marL="457200" indent="-457200">
              <a:buFont typeface="Arial"/>
              <a:buChar char="•"/>
            </a:pPr>
            <a:endParaRPr lang="en-US" dirty="0" smtClean="0">
              <a:solidFill>
                <a:schemeClr val="tx1"/>
              </a:solidFill>
            </a:endParaRPr>
          </a:p>
          <a:p>
            <a:pPr marL="457200" indent="-457200">
              <a:buFont typeface="Arial"/>
              <a:buChar char="•"/>
            </a:pPr>
            <a:r>
              <a:rPr lang="en-US" dirty="0" smtClean="0">
                <a:solidFill>
                  <a:schemeClr val="tx1"/>
                </a:solidFill>
              </a:rPr>
              <a:t>Explain how ecosystems respond to natural and anthropogenic disturbances</a:t>
            </a:r>
          </a:p>
          <a:p>
            <a:endParaRPr lang="en-US" dirty="0" smtClean="0">
              <a:solidFill>
                <a:schemeClr val="tx1"/>
              </a:solidFill>
            </a:endParaRPr>
          </a:p>
          <a:p>
            <a:pPr marL="457200" indent="-457200">
              <a:buFont typeface="Arial"/>
              <a:buChar char="•"/>
            </a:pPr>
            <a:r>
              <a:rPr lang="en-US" dirty="0" smtClean="0">
                <a:solidFill>
                  <a:schemeClr val="tx1"/>
                </a:solidFill>
              </a:rPr>
              <a:t>Discuss the values of ecosystems and how humans depend on them</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34183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0834" name="Picture 2" descr="figure_03_0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2225" y="139700"/>
            <a:ext cx="4552950" cy="65944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4575175" y="1310753"/>
            <a:ext cx="4111625" cy="1143000"/>
          </a:xfrm>
        </p:spPr>
        <p:txBody>
          <a:bodyPr>
            <a:normAutofit fontScale="90000"/>
          </a:bodyPr>
          <a:lstStyle/>
          <a:p>
            <a:r>
              <a:rPr lang="en-US" dirty="0" smtClean="0"/>
              <a:t>Notice how photosynthesis and cellular respiration are opposites of each other!!</a:t>
            </a:r>
            <a:endParaRPr lang="en-US" dirty="0"/>
          </a:p>
        </p:txBody>
      </p:sp>
      <p:sp>
        <p:nvSpPr>
          <p:cNvPr id="3" name="TextBox 2"/>
          <p:cNvSpPr txBox="1"/>
          <p:nvPr/>
        </p:nvSpPr>
        <p:spPr>
          <a:xfrm>
            <a:off x="5129663" y="4027482"/>
            <a:ext cx="4014337" cy="2246769"/>
          </a:xfrm>
          <a:prstGeom prst="rect">
            <a:avLst/>
          </a:prstGeom>
          <a:noFill/>
        </p:spPr>
        <p:txBody>
          <a:bodyPr wrap="square" rtlCol="0">
            <a:spAutoFit/>
          </a:bodyPr>
          <a:lstStyle/>
          <a:p>
            <a:r>
              <a:rPr lang="en-US" sz="2800" dirty="0" smtClean="0"/>
              <a:t>Heterotrophs run photosynthesis backwards to recover the solar energy stored in the glucose of autotrophs</a:t>
            </a: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08819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24770"/>
            <a:ext cx="9144000" cy="1178461"/>
          </a:xfrm>
        </p:spPr>
        <p:txBody>
          <a:bodyPr>
            <a:normAutofit fontScale="90000"/>
          </a:bodyPr>
          <a:lstStyle/>
          <a:p>
            <a:r>
              <a:rPr lang="en-US" dirty="0" smtClean="0"/>
              <a:t>Do Note: All organisms engage in cellular respiration</a:t>
            </a:r>
            <a:endParaRPr lang="en-US" dirty="0"/>
          </a:p>
        </p:txBody>
      </p:sp>
      <p:sp>
        <p:nvSpPr>
          <p:cNvPr id="4" name="Subtitle 3"/>
          <p:cNvSpPr>
            <a:spLocks noGrp="1"/>
          </p:cNvSpPr>
          <p:nvPr>
            <p:ph type="subTitle" idx="1"/>
          </p:nvPr>
        </p:nvSpPr>
        <p:spPr>
          <a:xfrm>
            <a:off x="0" y="1437193"/>
            <a:ext cx="9144000" cy="5420807"/>
          </a:xfrm>
        </p:spPr>
        <p:txBody>
          <a:bodyPr>
            <a:normAutofit fontScale="77500" lnSpcReduction="20000"/>
          </a:bodyPr>
          <a:lstStyle/>
          <a:p>
            <a:r>
              <a:rPr lang="en-US" dirty="0" smtClean="0">
                <a:solidFill>
                  <a:srgbClr val="8000FF"/>
                </a:solidFill>
              </a:rPr>
              <a:t>Autotrophs (Producers) both produce AND consume oxygen…</a:t>
            </a:r>
          </a:p>
          <a:p>
            <a:endParaRPr lang="en-US" dirty="0">
              <a:solidFill>
                <a:srgbClr val="000000"/>
              </a:solidFill>
            </a:endParaRPr>
          </a:p>
          <a:p>
            <a:r>
              <a:rPr lang="en-US" b="1" dirty="0" smtClean="0">
                <a:solidFill>
                  <a:srgbClr val="408000"/>
                </a:solidFill>
              </a:rPr>
              <a:t>During the day</a:t>
            </a:r>
            <a:r>
              <a:rPr lang="en-US" dirty="0" smtClean="0">
                <a:solidFill>
                  <a:srgbClr val="FF0080"/>
                </a:solidFill>
              </a:rPr>
              <a:t>: more photosynthesis occurs and they generate more oxygen than they consume</a:t>
            </a:r>
            <a:r>
              <a:rPr lang="en-US" dirty="0" smtClean="0">
                <a:solidFill>
                  <a:srgbClr val="000000"/>
                </a:solidFill>
              </a:rPr>
              <a:t>.</a:t>
            </a:r>
          </a:p>
          <a:p>
            <a:r>
              <a:rPr lang="en-US" dirty="0" smtClean="0">
                <a:solidFill>
                  <a:srgbClr val="004080"/>
                </a:solidFill>
              </a:rPr>
              <a:t>(Net oxygen production)</a:t>
            </a:r>
          </a:p>
          <a:p>
            <a:endParaRPr lang="en-US" dirty="0">
              <a:solidFill>
                <a:srgbClr val="000000"/>
              </a:solidFill>
            </a:endParaRPr>
          </a:p>
          <a:p>
            <a:r>
              <a:rPr lang="en-US" b="1" dirty="0" smtClean="0">
                <a:solidFill>
                  <a:srgbClr val="800080"/>
                </a:solidFill>
              </a:rPr>
              <a:t>At night</a:t>
            </a:r>
            <a:r>
              <a:rPr lang="en-US" dirty="0" smtClean="0">
                <a:solidFill>
                  <a:srgbClr val="000000"/>
                </a:solidFill>
              </a:rPr>
              <a:t>: </a:t>
            </a:r>
            <a:r>
              <a:rPr lang="en-US" dirty="0" smtClean="0">
                <a:solidFill>
                  <a:srgbClr val="FF0000"/>
                </a:solidFill>
              </a:rPr>
              <a:t>plants only respire- consume O</a:t>
            </a:r>
            <a:r>
              <a:rPr lang="en-US" baseline="-25000" dirty="0" smtClean="0">
                <a:solidFill>
                  <a:srgbClr val="FF0000"/>
                </a:solidFill>
              </a:rPr>
              <a:t>2</a:t>
            </a:r>
            <a:r>
              <a:rPr lang="en-US" dirty="0" smtClean="0">
                <a:solidFill>
                  <a:srgbClr val="FF0000"/>
                </a:solidFill>
              </a:rPr>
              <a:t> without generating it…</a:t>
            </a:r>
          </a:p>
          <a:p>
            <a:endParaRPr lang="en-US" dirty="0">
              <a:solidFill>
                <a:srgbClr val="000000"/>
              </a:solidFill>
            </a:endParaRPr>
          </a:p>
          <a:p>
            <a:r>
              <a:rPr lang="en-US" b="1" dirty="0" smtClean="0">
                <a:solidFill>
                  <a:srgbClr val="000080"/>
                </a:solidFill>
              </a:rPr>
              <a:t>Net effect</a:t>
            </a:r>
            <a:r>
              <a:rPr lang="en-US" dirty="0" smtClean="0">
                <a:solidFill>
                  <a:srgbClr val="000000"/>
                </a:solidFill>
              </a:rPr>
              <a:t>: </a:t>
            </a:r>
            <a:r>
              <a:rPr lang="en-US" dirty="0" smtClean="0">
                <a:solidFill>
                  <a:srgbClr val="0000FF"/>
                </a:solidFill>
              </a:rPr>
              <a:t>Oxygen into the atmosphere, Carbon stored in tissues </a:t>
            </a:r>
          </a:p>
          <a:p>
            <a:endParaRPr lang="en-US" dirty="0" smtClean="0">
              <a:solidFill>
                <a:srgbClr val="000000"/>
              </a:solidFill>
            </a:endParaRPr>
          </a:p>
          <a:p>
            <a:r>
              <a:rPr lang="en-US" dirty="0" smtClean="0">
                <a:solidFill>
                  <a:srgbClr val="000000"/>
                </a:solidFill>
              </a:rPr>
              <a:t>Dual Importance of plants</a:t>
            </a:r>
          </a:p>
          <a:p>
            <a:pPr marL="457200" indent="-457200">
              <a:buFont typeface="Arial"/>
              <a:buChar char="•"/>
            </a:pPr>
            <a:r>
              <a:rPr lang="en-US" dirty="0" smtClean="0">
                <a:solidFill>
                  <a:srgbClr val="000000"/>
                </a:solidFill>
              </a:rPr>
              <a:t>“source” of oxygen</a:t>
            </a:r>
          </a:p>
          <a:p>
            <a:pPr marL="457200" indent="-457200">
              <a:buFont typeface="Arial"/>
              <a:buChar char="•"/>
            </a:pPr>
            <a:r>
              <a:rPr lang="en-US" dirty="0" smtClean="0">
                <a:solidFill>
                  <a:srgbClr val="000000"/>
                </a:solidFill>
              </a:rPr>
              <a:t>“sink” of carbon: reduces runaway greenhouse effect</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52665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3907" name="Picture 3" descr="figure_03_05"/>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205500" y="1618176"/>
            <a:ext cx="7065456" cy="5112831"/>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II. B.  Trophic Levels, Food Chains, and Food Webs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06226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1002692"/>
          </a:xfrm>
        </p:spPr>
        <p:txBody>
          <a:bodyPr>
            <a:normAutofit fontScale="90000"/>
          </a:bodyPr>
          <a:lstStyle/>
          <a:p>
            <a:r>
              <a:rPr lang="en-US" dirty="0" smtClean="0"/>
              <a:t>II. B.  Trophic Levels, Food Chains, and Food Webs</a:t>
            </a:r>
            <a:endParaRPr lang="en-US" dirty="0"/>
          </a:p>
        </p:txBody>
      </p:sp>
      <p:sp>
        <p:nvSpPr>
          <p:cNvPr id="5" name="Subtitle 4"/>
          <p:cNvSpPr>
            <a:spLocks noGrp="1"/>
          </p:cNvSpPr>
          <p:nvPr>
            <p:ph type="subTitle" idx="1"/>
          </p:nvPr>
        </p:nvSpPr>
        <p:spPr>
          <a:xfrm>
            <a:off x="0" y="1253367"/>
            <a:ext cx="9144000" cy="5604634"/>
          </a:xfrm>
        </p:spPr>
        <p:txBody>
          <a:bodyPr>
            <a:noAutofit/>
          </a:bodyPr>
          <a:lstStyle/>
          <a:p>
            <a:r>
              <a:rPr lang="en-US" sz="2400" dirty="0" smtClean="0">
                <a:solidFill>
                  <a:srgbClr val="000000"/>
                </a:solidFill>
              </a:rPr>
              <a:t>-</a:t>
            </a:r>
            <a:r>
              <a:rPr lang="en-US" sz="2400" dirty="0" err="1" smtClean="0">
                <a:solidFill>
                  <a:srgbClr val="000000"/>
                </a:solidFill>
              </a:rPr>
              <a:t>troph</a:t>
            </a:r>
            <a:r>
              <a:rPr lang="en-US" sz="2400" dirty="0" smtClean="0">
                <a:solidFill>
                  <a:srgbClr val="000000"/>
                </a:solidFill>
              </a:rPr>
              <a:t>: “to nourish” </a:t>
            </a:r>
          </a:p>
          <a:p>
            <a:r>
              <a:rPr lang="en-US" sz="2400" dirty="0" smtClean="0">
                <a:solidFill>
                  <a:srgbClr val="000000"/>
                </a:solidFill>
              </a:rPr>
              <a:t>(Autotrophs=Producers; Heterotrophs=Consumers)</a:t>
            </a:r>
          </a:p>
          <a:p>
            <a:endParaRPr lang="en-US" sz="2400" dirty="0">
              <a:solidFill>
                <a:srgbClr val="000000"/>
              </a:solidFill>
            </a:endParaRPr>
          </a:p>
          <a:p>
            <a:pPr algn="l">
              <a:buFont typeface="Arial"/>
              <a:buChar char="•"/>
            </a:pPr>
            <a:r>
              <a:rPr lang="en-US" sz="2400" dirty="0" smtClean="0">
                <a:solidFill>
                  <a:srgbClr val="800080"/>
                </a:solidFill>
              </a:rPr>
              <a:t>Heterotrophs</a:t>
            </a:r>
            <a:r>
              <a:rPr lang="en-US" sz="2400" dirty="0" smtClean="0">
                <a:solidFill>
                  <a:srgbClr val="000000"/>
                </a:solidFill>
              </a:rPr>
              <a:t> must gain their energy by consuming other organisms (producers OR consumers)</a:t>
            </a:r>
          </a:p>
          <a:p>
            <a:pPr algn="l">
              <a:buFont typeface="Arial"/>
              <a:buChar char="•"/>
            </a:pPr>
            <a:r>
              <a:rPr lang="en-US" sz="2400" dirty="0" smtClean="0">
                <a:solidFill>
                  <a:srgbClr val="000000"/>
                </a:solidFill>
              </a:rPr>
              <a:t>Organisms fall into different </a:t>
            </a:r>
            <a:r>
              <a:rPr lang="en-US" sz="2400" dirty="0" err="1" smtClean="0">
                <a:solidFill>
                  <a:srgbClr val="000000"/>
                </a:solidFill>
              </a:rPr>
              <a:t>Trophic</a:t>
            </a:r>
            <a:r>
              <a:rPr lang="en-US" sz="2400" dirty="0" smtClean="0">
                <a:solidFill>
                  <a:srgbClr val="000000"/>
                </a:solidFill>
              </a:rPr>
              <a:t> Levels:</a:t>
            </a:r>
          </a:p>
          <a:p>
            <a:pPr algn="l">
              <a:buFont typeface="Arial"/>
              <a:buChar char="•"/>
            </a:pPr>
            <a:r>
              <a:rPr lang="en-US" sz="2400" dirty="0" smtClean="0">
                <a:solidFill>
                  <a:srgbClr val="FF6600"/>
                </a:solidFill>
              </a:rPr>
              <a:t>Primary Consumers </a:t>
            </a:r>
            <a:r>
              <a:rPr lang="en-US" sz="2400" dirty="0" smtClean="0">
                <a:solidFill>
                  <a:srgbClr val="000000"/>
                </a:solidFill>
              </a:rPr>
              <a:t>= Herbivores - Eat plants and Algae (Zebras, grasshoppers, tadpoles)</a:t>
            </a:r>
          </a:p>
          <a:p>
            <a:pPr algn="l">
              <a:buFont typeface="Arial"/>
              <a:buChar char="•"/>
            </a:pPr>
            <a:r>
              <a:rPr lang="en-US" sz="2400" dirty="0" smtClean="0">
                <a:solidFill>
                  <a:srgbClr val="8000FF"/>
                </a:solidFill>
              </a:rPr>
              <a:t>Secondary Consumers</a:t>
            </a:r>
            <a:r>
              <a:rPr lang="en-US" sz="2400" dirty="0" smtClean="0">
                <a:solidFill>
                  <a:srgbClr val="000000"/>
                </a:solidFill>
              </a:rPr>
              <a:t>= Carnivores that eat primary consumers (lions, hawks, rattlesnakes)</a:t>
            </a:r>
          </a:p>
          <a:p>
            <a:pPr algn="l">
              <a:buFont typeface="Arial"/>
              <a:buChar char="•"/>
            </a:pPr>
            <a:r>
              <a:rPr lang="en-US" sz="2400" dirty="0" smtClean="0">
                <a:solidFill>
                  <a:srgbClr val="FF0080"/>
                </a:solidFill>
              </a:rPr>
              <a:t>Tertiary Consumers</a:t>
            </a:r>
            <a:r>
              <a:rPr lang="en-US" sz="2400" dirty="0" smtClean="0">
                <a:solidFill>
                  <a:srgbClr val="000000"/>
                </a:solidFill>
              </a:rPr>
              <a:t>=eat secondary consumers (Eagles, mosquitoes, ticks)</a:t>
            </a:r>
          </a:p>
          <a:p>
            <a:pPr algn="l"/>
            <a:endParaRPr lang="en-US" sz="2400" dirty="0" smtClean="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882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388"/>
            <a:ext cx="8229600" cy="1143000"/>
          </a:xfrm>
        </p:spPr>
        <p:txBody>
          <a:bodyPr/>
          <a:lstStyle/>
          <a:p>
            <a:r>
              <a:rPr lang="en-US" dirty="0" smtClean="0"/>
              <a:t>Simple Food Chain</a:t>
            </a:r>
            <a:endParaRPr lang="en-US" dirty="0"/>
          </a:p>
        </p:txBody>
      </p:sp>
      <p:pic>
        <p:nvPicPr>
          <p:cNvPr id="3" name="Picture 2"/>
          <p:cNvPicPr>
            <a:picLocks noChangeAspect="1"/>
          </p:cNvPicPr>
          <p:nvPr/>
        </p:nvPicPr>
        <p:blipFill>
          <a:blip r:embed="rId2"/>
          <a:stretch>
            <a:fillRect/>
          </a:stretch>
        </p:blipFill>
        <p:spPr>
          <a:xfrm>
            <a:off x="0" y="1370345"/>
            <a:ext cx="4657810" cy="5163869"/>
          </a:xfrm>
          <a:prstGeom prst="rect">
            <a:avLst/>
          </a:prstGeom>
        </p:spPr>
      </p:pic>
      <p:sp>
        <p:nvSpPr>
          <p:cNvPr id="4" name="TextBox 3"/>
          <p:cNvSpPr txBox="1"/>
          <p:nvPr/>
        </p:nvSpPr>
        <p:spPr>
          <a:xfrm>
            <a:off x="5029409" y="1520751"/>
            <a:ext cx="3859779" cy="5262980"/>
          </a:xfrm>
          <a:prstGeom prst="rect">
            <a:avLst/>
          </a:prstGeom>
          <a:noFill/>
        </p:spPr>
        <p:txBody>
          <a:bodyPr wrap="square" rtlCol="0">
            <a:spAutoFit/>
          </a:bodyPr>
          <a:lstStyle/>
          <a:p>
            <a:r>
              <a:rPr lang="en-US" sz="2800" dirty="0" smtClean="0"/>
              <a:t>Allows us to see the feeding/trophic relationships between organisms in a certain ecosystem.</a:t>
            </a:r>
          </a:p>
          <a:p>
            <a:endParaRPr lang="en-US" sz="2800" dirty="0"/>
          </a:p>
          <a:p>
            <a:r>
              <a:rPr lang="en-US" sz="2800" dirty="0" smtClean="0"/>
              <a:t>Downside, is that it does not paint the entire picture.  </a:t>
            </a:r>
          </a:p>
          <a:p>
            <a:endParaRPr lang="en-US" sz="2800" dirty="0"/>
          </a:p>
          <a:p>
            <a:r>
              <a:rPr lang="en-US" sz="2800" dirty="0" smtClean="0"/>
              <a:t>Instead, “</a:t>
            </a:r>
            <a:r>
              <a:rPr lang="en-US" sz="2800" dirty="0" err="1" smtClean="0"/>
              <a:t>foodwebs</a:t>
            </a:r>
            <a:r>
              <a:rPr lang="en-US" sz="2800" dirty="0" smtClean="0"/>
              <a:t>” may be utilized</a:t>
            </a: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111930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4930" name="Picture 2" descr="figure_03_0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86141" y="857834"/>
            <a:ext cx="6657859" cy="620523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0"/>
            <a:ext cx="9144000" cy="1189171"/>
          </a:xfrm>
        </p:spPr>
        <p:txBody>
          <a:bodyPr>
            <a:noAutofit/>
          </a:bodyPr>
          <a:lstStyle/>
          <a:p>
            <a:r>
              <a:rPr lang="en-US" sz="3600" dirty="0" smtClean="0"/>
              <a:t>Serengeti Food Web: </a:t>
            </a:r>
            <a:br>
              <a:rPr lang="en-US" sz="3600" dirty="0" smtClean="0"/>
            </a:br>
            <a:endParaRPr lang="en-US" sz="3600" dirty="0"/>
          </a:p>
        </p:txBody>
      </p:sp>
      <p:sp>
        <p:nvSpPr>
          <p:cNvPr id="3" name="TextBox 2"/>
          <p:cNvSpPr txBox="1"/>
          <p:nvPr/>
        </p:nvSpPr>
        <p:spPr>
          <a:xfrm>
            <a:off x="0" y="1945916"/>
            <a:ext cx="2800022" cy="3046988"/>
          </a:xfrm>
          <a:prstGeom prst="rect">
            <a:avLst/>
          </a:prstGeom>
          <a:noFill/>
        </p:spPr>
        <p:txBody>
          <a:bodyPr wrap="square" rtlCol="0">
            <a:spAutoFit/>
          </a:bodyPr>
          <a:lstStyle/>
          <a:p>
            <a:r>
              <a:rPr lang="en-US" sz="3200" dirty="0"/>
              <a:t>Please note how some organisms can occupy multiple trophic levels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612407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367654"/>
            <a:ext cx="9144000" cy="1069538"/>
          </a:xfrm>
        </p:spPr>
        <p:txBody>
          <a:bodyPr>
            <a:normAutofit fontScale="90000"/>
          </a:bodyPr>
          <a:lstStyle/>
          <a:p>
            <a:r>
              <a:rPr lang="en-US" dirty="0" smtClean="0"/>
              <a:t>Other organisms “complete” the energy cycle… otherwise, nutrients would not return to the soil</a:t>
            </a:r>
            <a:endParaRPr lang="en-US" dirty="0"/>
          </a:p>
        </p:txBody>
      </p:sp>
      <p:sp>
        <p:nvSpPr>
          <p:cNvPr id="4" name="Subtitle 3"/>
          <p:cNvSpPr>
            <a:spLocks noGrp="1"/>
          </p:cNvSpPr>
          <p:nvPr>
            <p:ph type="subTitle" idx="1"/>
          </p:nvPr>
        </p:nvSpPr>
        <p:spPr>
          <a:xfrm>
            <a:off x="0" y="2022097"/>
            <a:ext cx="9144000" cy="5287115"/>
          </a:xfrm>
        </p:spPr>
        <p:txBody>
          <a:bodyPr>
            <a:normAutofit/>
          </a:bodyPr>
          <a:lstStyle/>
          <a:p>
            <a:pPr algn="l">
              <a:buFont typeface="Arial"/>
              <a:buChar char="•"/>
            </a:pPr>
            <a:r>
              <a:rPr lang="en-US" dirty="0" smtClean="0">
                <a:solidFill>
                  <a:srgbClr val="800040"/>
                </a:solidFill>
              </a:rPr>
              <a:t>Omnivores</a:t>
            </a:r>
            <a:r>
              <a:rPr lang="en-US" dirty="0" smtClean="0">
                <a:solidFill>
                  <a:srgbClr val="000000"/>
                </a:solidFill>
              </a:rPr>
              <a:t>- operate at several </a:t>
            </a:r>
            <a:r>
              <a:rPr lang="en-US" dirty="0" err="1" smtClean="0">
                <a:solidFill>
                  <a:srgbClr val="000000"/>
                </a:solidFill>
              </a:rPr>
              <a:t>trophic</a:t>
            </a:r>
            <a:r>
              <a:rPr lang="en-US" dirty="0" smtClean="0">
                <a:solidFill>
                  <a:srgbClr val="000000"/>
                </a:solidFill>
              </a:rPr>
              <a:t> levels (Grizzly Bears, Humans,)</a:t>
            </a:r>
          </a:p>
          <a:p>
            <a:pPr algn="l">
              <a:buFont typeface="Arial"/>
              <a:buChar char="•"/>
            </a:pPr>
            <a:r>
              <a:rPr lang="en-US" dirty="0" smtClean="0">
                <a:solidFill>
                  <a:srgbClr val="0000FF"/>
                </a:solidFill>
              </a:rPr>
              <a:t>Scavengers</a:t>
            </a:r>
            <a:r>
              <a:rPr lang="en-US" dirty="0" smtClean="0">
                <a:solidFill>
                  <a:srgbClr val="000000"/>
                </a:solidFill>
              </a:rPr>
              <a:t>- carnivores that consume </a:t>
            </a:r>
            <a:r>
              <a:rPr lang="en-US" dirty="0" err="1" smtClean="0">
                <a:solidFill>
                  <a:srgbClr val="000000"/>
                </a:solidFill>
              </a:rPr>
              <a:t>carrion(Vultures</a:t>
            </a:r>
            <a:r>
              <a:rPr lang="en-US" dirty="0" smtClean="0">
                <a:solidFill>
                  <a:srgbClr val="000000"/>
                </a:solidFill>
              </a:rPr>
              <a:t>)</a:t>
            </a:r>
          </a:p>
          <a:p>
            <a:pPr algn="l">
              <a:buFont typeface="Arial"/>
              <a:buChar char="•"/>
            </a:pPr>
            <a:r>
              <a:rPr lang="en-US" dirty="0" err="1" smtClean="0">
                <a:solidFill>
                  <a:srgbClr val="000080"/>
                </a:solidFill>
              </a:rPr>
              <a:t>Detritivores</a:t>
            </a:r>
            <a:r>
              <a:rPr lang="en-US" dirty="0" smtClean="0">
                <a:solidFill>
                  <a:srgbClr val="000000"/>
                </a:solidFill>
              </a:rPr>
              <a:t>- specialize in breaking down dead tissues and waste products -</a:t>
            </a:r>
            <a:r>
              <a:rPr lang="en-US" dirty="0" err="1" smtClean="0">
                <a:solidFill>
                  <a:srgbClr val="000000"/>
                </a:solidFill>
              </a:rPr>
              <a:t>detritus)(dung</a:t>
            </a:r>
            <a:r>
              <a:rPr lang="en-US" dirty="0" smtClean="0">
                <a:solidFill>
                  <a:srgbClr val="000000"/>
                </a:solidFill>
              </a:rPr>
              <a:t> beetles,)</a:t>
            </a:r>
          </a:p>
          <a:p>
            <a:pPr algn="l">
              <a:buFont typeface="Arial"/>
              <a:buChar char="•"/>
            </a:pPr>
            <a:r>
              <a:rPr lang="en-US" dirty="0" smtClean="0">
                <a:solidFill>
                  <a:srgbClr val="008000"/>
                </a:solidFill>
              </a:rPr>
              <a:t>Decomposers</a:t>
            </a:r>
            <a:r>
              <a:rPr lang="en-US" dirty="0" smtClean="0">
                <a:solidFill>
                  <a:srgbClr val="000000"/>
                </a:solidFill>
              </a:rPr>
              <a:t>- fungi and bacteria that complete the breakdown process by recycling the nutrients from dead tissues and return it to the ecosystem</a:t>
            </a:r>
          </a:p>
          <a:p>
            <a:endParaRPr lang="en-US" dirty="0">
              <a:solidFill>
                <a:srgbClr val="000000"/>
              </a:solidFill>
            </a:endParaRPr>
          </a:p>
          <a:p>
            <a:endParaRPr lang="en-US" dirty="0" smtClean="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217468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4930" name="Picture 2" descr="figure_03_0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486141" y="857834"/>
            <a:ext cx="6657859" cy="620523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0"/>
            <a:ext cx="9144000" cy="1189171"/>
          </a:xfrm>
        </p:spPr>
        <p:txBody>
          <a:bodyPr>
            <a:noAutofit/>
          </a:bodyPr>
          <a:lstStyle/>
          <a:p>
            <a:r>
              <a:rPr lang="en-US" sz="3600" dirty="0" smtClean="0"/>
              <a:t> Serengeti Food Web: </a:t>
            </a:r>
            <a:br>
              <a:rPr lang="en-US" sz="3600" dirty="0" smtClean="0"/>
            </a:br>
            <a:endParaRPr lang="en-US" sz="3600" dirty="0"/>
          </a:p>
        </p:txBody>
      </p:sp>
      <p:sp>
        <p:nvSpPr>
          <p:cNvPr id="3" name="TextBox 2"/>
          <p:cNvSpPr txBox="1"/>
          <p:nvPr/>
        </p:nvSpPr>
        <p:spPr>
          <a:xfrm>
            <a:off x="0" y="1945916"/>
            <a:ext cx="2629179" cy="3539430"/>
          </a:xfrm>
          <a:prstGeom prst="rect">
            <a:avLst/>
          </a:prstGeom>
          <a:noFill/>
        </p:spPr>
        <p:txBody>
          <a:bodyPr wrap="square" rtlCol="0">
            <a:spAutoFit/>
          </a:bodyPr>
          <a:lstStyle/>
          <a:p>
            <a:r>
              <a:rPr lang="en-US" sz="3200" dirty="0"/>
              <a:t>Please note how </a:t>
            </a:r>
            <a:r>
              <a:rPr lang="en-US" sz="3200" dirty="0" smtClean="0"/>
              <a:t>the arrows show how ENERGY is transferred from one org to another</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384043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351"/>
            <a:ext cx="9144000" cy="1220874"/>
          </a:xfrm>
        </p:spPr>
        <p:txBody>
          <a:bodyPr/>
          <a:lstStyle/>
          <a:p>
            <a:r>
              <a:rPr lang="en-US" dirty="0" smtClean="0"/>
              <a:t>II. C.  Ecosystem Productivity (pg.63)</a:t>
            </a:r>
            <a:endParaRPr lang="en-US" dirty="0"/>
          </a:p>
        </p:txBody>
      </p:sp>
      <p:sp>
        <p:nvSpPr>
          <p:cNvPr id="3" name="Subtitle 2"/>
          <p:cNvSpPr>
            <a:spLocks noGrp="1"/>
          </p:cNvSpPr>
          <p:nvPr>
            <p:ph type="subTitle" idx="1"/>
          </p:nvPr>
        </p:nvSpPr>
        <p:spPr>
          <a:xfrm>
            <a:off x="0" y="1540516"/>
            <a:ext cx="9144000" cy="5317484"/>
          </a:xfrm>
        </p:spPr>
        <p:txBody>
          <a:bodyPr>
            <a:normAutofit fontScale="92500" lnSpcReduction="10000"/>
          </a:bodyPr>
          <a:lstStyle/>
          <a:p>
            <a:r>
              <a:rPr lang="en-US" dirty="0" smtClean="0">
                <a:solidFill>
                  <a:srgbClr val="000000"/>
                </a:solidFill>
              </a:rPr>
              <a:t>“The amount of energy available in an ecosystem determines how much life the ecosystem can support”</a:t>
            </a:r>
          </a:p>
          <a:p>
            <a:endParaRPr lang="en-US" dirty="0">
              <a:solidFill>
                <a:srgbClr val="000000"/>
              </a:solidFill>
            </a:endParaRPr>
          </a:p>
          <a:p>
            <a:r>
              <a:rPr lang="en-US" dirty="0" smtClean="0">
                <a:solidFill>
                  <a:srgbClr val="000000"/>
                </a:solidFill>
              </a:rPr>
              <a:t>Sun-&gt;Algae-&gt;zooplankton-&gt;fish-&gt;birds</a:t>
            </a:r>
          </a:p>
          <a:p>
            <a:endParaRPr lang="en-US" dirty="0">
              <a:solidFill>
                <a:srgbClr val="000000"/>
              </a:solidFill>
            </a:endParaRPr>
          </a:p>
          <a:p>
            <a:pPr algn="l"/>
            <a:r>
              <a:rPr lang="en-US" dirty="0" smtClean="0">
                <a:solidFill>
                  <a:srgbClr val="8000FF"/>
                </a:solidFill>
              </a:rPr>
              <a:t>Gross Primary Production  - </a:t>
            </a:r>
            <a:r>
              <a:rPr lang="en-US" dirty="0" smtClean="0">
                <a:solidFill>
                  <a:srgbClr val="000000"/>
                </a:solidFill>
              </a:rPr>
              <a:t>measures the total solar energy that the producers in an ecosystem capture over time</a:t>
            </a:r>
          </a:p>
          <a:p>
            <a:pPr algn="l"/>
            <a:endParaRPr lang="en-US" dirty="0">
              <a:solidFill>
                <a:srgbClr val="000000"/>
              </a:solidFill>
            </a:endParaRPr>
          </a:p>
          <a:p>
            <a:pPr algn="l"/>
            <a:r>
              <a:rPr lang="en-US" dirty="0" smtClean="0">
                <a:solidFill>
                  <a:srgbClr val="000000"/>
                </a:solidFill>
              </a:rPr>
              <a:t>Allows us to analyze the origin of energy and how its transferred through food webs.</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291261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Ecosystem Productivity</a:t>
            </a:r>
            <a:endParaRPr lang="en-US" dirty="0"/>
          </a:p>
        </p:txBody>
      </p:sp>
      <p:sp>
        <p:nvSpPr>
          <p:cNvPr id="3" name="Content Placeholder 2"/>
          <p:cNvSpPr>
            <a:spLocks noGrp="1"/>
          </p:cNvSpPr>
          <p:nvPr>
            <p:ph idx="1"/>
          </p:nvPr>
        </p:nvSpPr>
        <p:spPr/>
        <p:txBody>
          <a:bodyPr/>
          <a:lstStyle/>
          <a:p>
            <a:r>
              <a:rPr lang="en-US" dirty="0" smtClean="0">
                <a:solidFill>
                  <a:srgbClr val="0000FF"/>
                </a:solidFill>
              </a:rPr>
              <a:t>Gross Primary Production </a:t>
            </a:r>
            <a:r>
              <a:rPr lang="en-US" dirty="0" smtClean="0"/>
              <a:t>– the total amount of solar energy that the producers in an ecosystem capture via photosynthesis over a given amount of time.</a:t>
            </a:r>
          </a:p>
          <a:p>
            <a:r>
              <a:rPr lang="en-US" dirty="0" smtClean="0">
                <a:solidFill>
                  <a:srgbClr val="FF6600"/>
                </a:solidFill>
              </a:rPr>
              <a:t>Net Primary Production  </a:t>
            </a:r>
            <a:r>
              <a:rPr lang="en-US" dirty="0" smtClean="0"/>
              <a:t>=  GPP – Respiration by producers</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5714" name="Picture 2" descr="figure_03_00"/>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317500"/>
            <a:ext cx="8531225" cy="624046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852937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351"/>
            <a:ext cx="9144000" cy="1220874"/>
          </a:xfrm>
        </p:spPr>
        <p:txBody>
          <a:bodyPr/>
          <a:lstStyle/>
          <a:p>
            <a:r>
              <a:rPr lang="en-US" dirty="0" smtClean="0"/>
              <a:t>II. C.  Ecosystem Productivity</a:t>
            </a:r>
            <a:endParaRPr lang="en-US" dirty="0"/>
          </a:p>
        </p:txBody>
      </p:sp>
      <p:sp>
        <p:nvSpPr>
          <p:cNvPr id="3" name="Subtitle 2"/>
          <p:cNvSpPr>
            <a:spLocks noGrp="1"/>
          </p:cNvSpPr>
          <p:nvPr>
            <p:ph type="subTitle" idx="1"/>
          </p:nvPr>
        </p:nvSpPr>
        <p:spPr>
          <a:xfrm>
            <a:off x="0" y="1540516"/>
            <a:ext cx="9144000" cy="5317484"/>
          </a:xfrm>
        </p:spPr>
        <p:txBody>
          <a:bodyPr>
            <a:normAutofit/>
          </a:bodyPr>
          <a:lstStyle/>
          <a:p>
            <a:endParaRPr lang="en-US" dirty="0" smtClean="0">
              <a:solidFill>
                <a:srgbClr val="000000"/>
              </a:solidFill>
            </a:endParaRPr>
          </a:p>
          <a:p>
            <a:pPr algn="l"/>
            <a:r>
              <a:rPr lang="en-US" dirty="0" smtClean="0">
                <a:solidFill>
                  <a:srgbClr val="000000"/>
                </a:solidFill>
              </a:rPr>
              <a:t>If Net Primary Production is</a:t>
            </a:r>
          </a:p>
          <a:p>
            <a:pPr algn="l"/>
            <a:r>
              <a:rPr lang="en-US" dirty="0" smtClean="0">
                <a:solidFill>
                  <a:srgbClr val="000000"/>
                </a:solidFill>
              </a:rPr>
              <a:t>	NPP = GPP – Respiration</a:t>
            </a:r>
          </a:p>
          <a:p>
            <a:pPr algn="l"/>
            <a:endParaRPr lang="en-US" dirty="0" smtClean="0">
              <a:solidFill>
                <a:srgbClr val="000000"/>
              </a:solidFill>
            </a:endParaRPr>
          </a:p>
          <a:p>
            <a:pPr algn="l"/>
            <a:r>
              <a:rPr lang="en-US" dirty="0" smtClean="0">
                <a:solidFill>
                  <a:srgbClr val="000000"/>
                </a:solidFill>
              </a:rPr>
              <a:t>Then: GPP = NPP + Respiration</a:t>
            </a:r>
          </a:p>
          <a:p>
            <a:pPr algn="l"/>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60690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2351"/>
            <a:ext cx="9144000" cy="1139794"/>
          </a:xfrm>
        </p:spPr>
        <p:txBody>
          <a:bodyPr>
            <a:normAutofit fontScale="90000"/>
          </a:bodyPr>
          <a:lstStyle/>
          <a:p>
            <a:r>
              <a:rPr lang="en-US" sz="3600" b="1" dirty="0" smtClean="0">
                <a:solidFill>
                  <a:srgbClr val="FF1509"/>
                </a:solidFill>
              </a:rPr>
              <a:t>How do we use GPP to calculate photosynthesis?</a:t>
            </a:r>
            <a:endParaRPr lang="en-US" sz="3600" b="1" dirty="0">
              <a:solidFill>
                <a:srgbClr val="FF1509"/>
              </a:solidFill>
            </a:endParaRPr>
          </a:p>
        </p:txBody>
      </p:sp>
      <p:sp>
        <p:nvSpPr>
          <p:cNvPr id="3" name="Subtitle 2"/>
          <p:cNvSpPr>
            <a:spLocks noGrp="1"/>
          </p:cNvSpPr>
          <p:nvPr>
            <p:ph type="subTitle" idx="1"/>
          </p:nvPr>
        </p:nvSpPr>
        <p:spPr>
          <a:xfrm>
            <a:off x="0" y="1162145"/>
            <a:ext cx="9144000" cy="5695856"/>
          </a:xfrm>
        </p:spPr>
        <p:txBody>
          <a:bodyPr>
            <a:normAutofit fontScale="92500" lnSpcReduction="20000"/>
          </a:bodyPr>
          <a:lstStyle/>
          <a:p>
            <a:pPr marL="457200" indent="-457200">
              <a:buFont typeface="Arial"/>
              <a:buChar char="•"/>
            </a:pPr>
            <a:r>
              <a:rPr lang="en-US" dirty="0" smtClean="0">
                <a:solidFill>
                  <a:srgbClr val="000000"/>
                </a:solidFill>
              </a:rPr>
              <a:t>Measure the compounds that participate in the reaction</a:t>
            </a:r>
          </a:p>
          <a:p>
            <a:pPr marL="514350" indent="-514350">
              <a:buAutoNum type="arabicPeriod"/>
            </a:pPr>
            <a:r>
              <a:rPr lang="en-US" dirty="0" smtClean="0">
                <a:solidFill>
                  <a:srgbClr val="000000"/>
                </a:solidFill>
              </a:rPr>
              <a:t>Measure production of CO</a:t>
            </a:r>
            <a:r>
              <a:rPr lang="en-US" baseline="-25000" dirty="0" smtClean="0">
                <a:solidFill>
                  <a:srgbClr val="000000"/>
                </a:solidFill>
              </a:rPr>
              <a:t>2</a:t>
            </a:r>
            <a:r>
              <a:rPr lang="en-US" dirty="0" smtClean="0">
                <a:solidFill>
                  <a:srgbClr val="000000"/>
                </a:solidFill>
              </a:rPr>
              <a:t> in the dark</a:t>
            </a:r>
          </a:p>
          <a:p>
            <a:r>
              <a:rPr lang="en-US" dirty="0" smtClean="0">
                <a:solidFill>
                  <a:srgbClr val="000000"/>
                </a:solidFill>
              </a:rPr>
              <a:t>(since </a:t>
            </a:r>
            <a:r>
              <a:rPr lang="en-US" dirty="0" err="1" smtClean="0">
                <a:solidFill>
                  <a:srgbClr val="000000"/>
                </a:solidFill>
              </a:rPr>
              <a:t>photosyn</a:t>
            </a:r>
            <a:r>
              <a:rPr lang="en-US" dirty="0" smtClean="0">
                <a:solidFill>
                  <a:srgbClr val="000000"/>
                </a:solidFill>
              </a:rPr>
              <a:t>. doesn’t occur in the dark)</a:t>
            </a:r>
          </a:p>
          <a:p>
            <a:r>
              <a:rPr lang="en-US" dirty="0" smtClean="0">
                <a:solidFill>
                  <a:srgbClr val="000000"/>
                </a:solidFill>
              </a:rPr>
              <a:t>2.  Measure the uptake of CO</a:t>
            </a:r>
            <a:r>
              <a:rPr lang="en-US" baseline="-25000" dirty="0" smtClean="0">
                <a:solidFill>
                  <a:srgbClr val="000000"/>
                </a:solidFill>
              </a:rPr>
              <a:t>2 </a:t>
            </a:r>
            <a:r>
              <a:rPr lang="en-US" dirty="0" smtClean="0">
                <a:solidFill>
                  <a:srgbClr val="000000"/>
                </a:solidFill>
              </a:rPr>
              <a:t>in sunlight</a:t>
            </a:r>
          </a:p>
          <a:p>
            <a:endParaRPr lang="en-US" dirty="0">
              <a:solidFill>
                <a:srgbClr val="000000"/>
              </a:solidFill>
            </a:endParaRPr>
          </a:p>
          <a:p>
            <a:r>
              <a:rPr lang="en-US" dirty="0" smtClean="0">
                <a:solidFill>
                  <a:srgbClr val="000000"/>
                </a:solidFill>
              </a:rPr>
              <a:t>Numbers 1&amp;2 provide the net movement of CO</a:t>
            </a:r>
            <a:r>
              <a:rPr lang="en-US" baseline="-25000" dirty="0" smtClean="0">
                <a:solidFill>
                  <a:srgbClr val="000000"/>
                </a:solidFill>
              </a:rPr>
              <a:t>2 </a:t>
            </a:r>
            <a:r>
              <a:rPr lang="en-US" dirty="0" smtClean="0">
                <a:solidFill>
                  <a:srgbClr val="000000"/>
                </a:solidFill>
              </a:rPr>
              <a:t>when </a:t>
            </a:r>
            <a:r>
              <a:rPr lang="en-US" dirty="0" err="1" smtClean="0">
                <a:solidFill>
                  <a:srgbClr val="000000"/>
                </a:solidFill>
              </a:rPr>
              <a:t>photosyn</a:t>
            </a:r>
            <a:r>
              <a:rPr lang="en-US" dirty="0" smtClean="0">
                <a:solidFill>
                  <a:srgbClr val="000000"/>
                </a:solidFill>
              </a:rPr>
              <a:t>. and resp. are both occurring.</a:t>
            </a:r>
            <a:endParaRPr lang="en-US" dirty="0">
              <a:solidFill>
                <a:srgbClr val="000000"/>
              </a:solidFill>
            </a:endParaRPr>
          </a:p>
          <a:p>
            <a:r>
              <a:rPr lang="en-US" dirty="0" smtClean="0">
                <a:solidFill>
                  <a:srgbClr val="000000"/>
                </a:solidFill>
              </a:rPr>
              <a:t>CO</a:t>
            </a:r>
            <a:r>
              <a:rPr lang="en-US" baseline="-25000" dirty="0" smtClean="0">
                <a:solidFill>
                  <a:srgbClr val="000000"/>
                </a:solidFill>
              </a:rPr>
              <a:t>2(photosynthesis)</a:t>
            </a:r>
            <a:r>
              <a:rPr lang="en-US" dirty="0" smtClean="0">
                <a:solidFill>
                  <a:srgbClr val="000000"/>
                </a:solidFill>
              </a:rPr>
              <a:t>= CO</a:t>
            </a:r>
            <a:r>
              <a:rPr lang="en-US" baseline="-25000" dirty="0" smtClean="0">
                <a:solidFill>
                  <a:srgbClr val="000000"/>
                </a:solidFill>
              </a:rPr>
              <a:t>2(taken up in sunlight) </a:t>
            </a:r>
            <a:r>
              <a:rPr lang="en-US" dirty="0" smtClean="0">
                <a:solidFill>
                  <a:srgbClr val="000000"/>
                </a:solidFill>
              </a:rPr>
              <a:t>+ CO</a:t>
            </a:r>
            <a:r>
              <a:rPr lang="en-US" baseline="-25000" dirty="0" smtClean="0">
                <a:solidFill>
                  <a:srgbClr val="000000"/>
                </a:solidFill>
              </a:rPr>
              <a:t>2 (produced</a:t>
            </a:r>
            <a:r>
              <a:rPr lang="en-US" dirty="0" smtClean="0">
                <a:solidFill>
                  <a:srgbClr val="000000"/>
                </a:solidFill>
              </a:rPr>
              <a:t> </a:t>
            </a:r>
            <a:r>
              <a:rPr lang="en-US" baseline="-25000" dirty="0" smtClean="0">
                <a:solidFill>
                  <a:srgbClr val="000000"/>
                </a:solidFill>
              </a:rPr>
              <a:t>in</a:t>
            </a:r>
            <a:r>
              <a:rPr lang="en-US" dirty="0" smtClean="0">
                <a:solidFill>
                  <a:srgbClr val="000000"/>
                </a:solidFill>
              </a:rPr>
              <a:t> </a:t>
            </a:r>
            <a:r>
              <a:rPr lang="en-US" baseline="-25000" dirty="0" smtClean="0">
                <a:solidFill>
                  <a:srgbClr val="000000"/>
                </a:solidFill>
              </a:rPr>
              <a:t>dark)</a:t>
            </a:r>
          </a:p>
          <a:p>
            <a:endParaRPr lang="en-US" dirty="0">
              <a:solidFill>
                <a:srgbClr val="000000"/>
              </a:solidFill>
            </a:endParaRPr>
          </a:p>
          <a:p>
            <a:r>
              <a:rPr lang="en-US" dirty="0" smtClean="0">
                <a:solidFill>
                  <a:srgbClr val="000000"/>
                </a:solidFill>
              </a:rPr>
              <a:t>We can derive the GPP of an ecosystem per day within a given area </a:t>
            </a:r>
          </a:p>
          <a:p>
            <a:r>
              <a:rPr lang="en-US" dirty="0" smtClean="0">
                <a:solidFill>
                  <a:srgbClr val="000000"/>
                </a:solidFill>
              </a:rPr>
              <a:t>(kg C/m</a:t>
            </a:r>
            <a:r>
              <a:rPr lang="en-US" baseline="30000" dirty="0" smtClean="0">
                <a:solidFill>
                  <a:srgbClr val="000000"/>
                </a:solidFill>
              </a:rPr>
              <a:t>2</a:t>
            </a:r>
            <a:r>
              <a:rPr lang="en-US" dirty="0" smtClean="0">
                <a:solidFill>
                  <a:srgbClr val="000000"/>
                </a:solidFill>
              </a:rPr>
              <a:t>/day)</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931531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5954" name="Picture 2" descr="figure_03_07"/>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58620"/>
            <a:ext cx="6064250" cy="65944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2242932" y="-27027"/>
            <a:ext cx="6901068" cy="936992"/>
          </a:xfrm>
        </p:spPr>
        <p:txBody>
          <a:bodyPr>
            <a:noAutofit/>
          </a:bodyPr>
          <a:lstStyle/>
          <a:p>
            <a:r>
              <a:rPr lang="en-US" sz="3600" dirty="0" smtClean="0"/>
              <a:t>Photosynthesis is NOT efficient</a:t>
            </a:r>
            <a:endParaRPr lang="en-US" sz="3600" dirty="0"/>
          </a:p>
        </p:txBody>
      </p:sp>
      <p:sp>
        <p:nvSpPr>
          <p:cNvPr id="3" name="TextBox 2"/>
          <p:cNvSpPr txBox="1"/>
          <p:nvPr/>
        </p:nvSpPr>
        <p:spPr>
          <a:xfrm>
            <a:off x="6323446" y="818076"/>
            <a:ext cx="2820554" cy="6093977"/>
          </a:xfrm>
          <a:prstGeom prst="rect">
            <a:avLst/>
          </a:prstGeom>
          <a:noFill/>
        </p:spPr>
        <p:txBody>
          <a:bodyPr wrap="square" rtlCol="0">
            <a:spAutoFit/>
          </a:bodyPr>
          <a:lstStyle/>
          <a:p>
            <a:r>
              <a:rPr lang="en-US" sz="2600" dirty="0" smtClean="0"/>
              <a:t>Most is lost in the form of heat back into the atmosphere</a:t>
            </a:r>
          </a:p>
          <a:p>
            <a:endParaRPr lang="en-US" sz="2600" dirty="0"/>
          </a:p>
          <a:p>
            <a:r>
              <a:rPr lang="en-US" sz="2600" dirty="0" smtClean="0"/>
              <a:t>Some lost energy consists of wavelengths that are not absorbed by producers</a:t>
            </a:r>
          </a:p>
          <a:p>
            <a:endParaRPr lang="en-US" sz="2600" dirty="0"/>
          </a:p>
          <a:p>
            <a:r>
              <a:rPr lang="en-US" sz="2600" dirty="0" smtClean="0"/>
              <a:t>These wavelengths are reflected from the surfaces OR pass through tissue</a:t>
            </a:r>
            <a:endParaRPr lang="en-US" sz="2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50854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6978" name="Picture 2" descr="figure_03_08"/>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228452"/>
            <a:ext cx="5615363" cy="562954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85452"/>
            <a:ext cx="5615363" cy="1143000"/>
          </a:xfrm>
        </p:spPr>
        <p:txBody>
          <a:bodyPr>
            <a:noAutofit/>
          </a:bodyPr>
          <a:lstStyle/>
          <a:p>
            <a:r>
              <a:rPr lang="en-US" sz="3600" dirty="0" smtClean="0"/>
              <a:t>Net Primary Productivity varies among ecosystems</a:t>
            </a:r>
            <a:endParaRPr lang="en-US" sz="3600" dirty="0"/>
          </a:p>
        </p:txBody>
      </p:sp>
      <p:sp>
        <p:nvSpPr>
          <p:cNvPr id="4" name="TextBox 3"/>
          <p:cNvSpPr txBox="1"/>
          <p:nvPr/>
        </p:nvSpPr>
        <p:spPr>
          <a:xfrm>
            <a:off x="5615363" y="85452"/>
            <a:ext cx="3528637" cy="6524862"/>
          </a:xfrm>
          <a:prstGeom prst="rect">
            <a:avLst/>
          </a:prstGeom>
          <a:noFill/>
        </p:spPr>
        <p:txBody>
          <a:bodyPr wrap="square" rtlCol="0">
            <a:spAutoFit/>
          </a:bodyPr>
          <a:lstStyle/>
          <a:p>
            <a:r>
              <a:rPr lang="en-US" sz="2200" dirty="0" smtClean="0"/>
              <a:t>Measurement of NPP allows us to compare the productivity of different ecosystems.</a:t>
            </a:r>
          </a:p>
          <a:p>
            <a:endParaRPr lang="en-US" sz="2200" dirty="0"/>
          </a:p>
          <a:p>
            <a:r>
              <a:rPr lang="en-US" sz="2200" dirty="0" smtClean="0"/>
              <a:t>Producers grow best:</a:t>
            </a:r>
          </a:p>
          <a:p>
            <a:pPr marL="285750" indent="-285750">
              <a:buFont typeface="Arial"/>
              <a:buChar char="•"/>
            </a:pPr>
            <a:r>
              <a:rPr lang="en-US" sz="2200" dirty="0" smtClean="0"/>
              <a:t>Ample sunlight</a:t>
            </a:r>
          </a:p>
          <a:p>
            <a:pPr marL="285750" indent="-285750">
              <a:buFont typeface="Arial"/>
              <a:buChar char="•"/>
            </a:pPr>
            <a:r>
              <a:rPr lang="en-US" sz="2200" dirty="0" smtClean="0"/>
              <a:t>Water and nutrients</a:t>
            </a:r>
          </a:p>
          <a:p>
            <a:pPr marL="285750" indent="-285750">
              <a:buFont typeface="Arial"/>
              <a:buChar char="•"/>
            </a:pPr>
            <a:r>
              <a:rPr lang="en-US" sz="2200" dirty="0" smtClean="0"/>
              <a:t>Warm temperatures</a:t>
            </a:r>
          </a:p>
          <a:p>
            <a:pPr marL="285750" indent="-285750">
              <a:buFont typeface="Arial"/>
              <a:buChar char="•"/>
            </a:pPr>
            <a:endParaRPr lang="en-US" sz="2200" dirty="0"/>
          </a:p>
          <a:p>
            <a:r>
              <a:rPr lang="en-US" sz="2200" dirty="0" smtClean="0"/>
              <a:t>Worst Conditions:</a:t>
            </a:r>
          </a:p>
          <a:p>
            <a:pPr marL="285750" indent="-285750">
              <a:buFont typeface="Arial"/>
              <a:buChar char="•"/>
            </a:pPr>
            <a:r>
              <a:rPr lang="en-US" sz="2200" dirty="0" smtClean="0"/>
              <a:t>Cold, dry, dark</a:t>
            </a:r>
          </a:p>
          <a:p>
            <a:pPr marL="285750" indent="-285750">
              <a:buFont typeface="Arial"/>
              <a:buChar char="•"/>
            </a:pPr>
            <a:endParaRPr lang="en-US" sz="2200" dirty="0"/>
          </a:p>
          <a:p>
            <a:r>
              <a:rPr lang="en-US" sz="2200" dirty="0" smtClean="0"/>
              <a:t>The greater the productivity, the more primary consumers can then be supported.</a:t>
            </a:r>
          </a:p>
          <a:p>
            <a:r>
              <a:rPr lang="en-US" sz="2200" dirty="0" smtClean="0"/>
              <a:t>NPP can also be used to compare dynamic systems over time</a:t>
            </a:r>
            <a:endParaRPr lang="en-US" sz="2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20791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1027011"/>
          </a:xfrm>
        </p:spPr>
        <p:txBody>
          <a:bodyPr>
            <a:normAutofit/>
          </a:bodyPr>
          <a:lstStyle/>
          <a:p>
            <a:r>
              <a:rPr lang="en-US" sz="3600" dirty="0" smtClean="0"/>
              <a:t>II.  D.  Energy Transfer and Trophic Pyramids</a:t>
            </a:r>
            <a:endParaRPr lang="en-US" sz="3600" dirty="0"/>
          </a:p>
        </p:txBody>
      </p:sp>
      <p:sp>
        <p:nvSpPr>
          <p:cNvPr id="5" name="Subtitle 4"/>
          <p:cNvSpPr>
            <a:spLocks noGrp="1"/>
          </p:cNvSpPr>
          <p:nvPr>
            <p:ph type="subTitle" idx="1"/>
          </p:nvPr>
        </p:nvSpPr>
        <p:spPr>
          <a:xfrm>
            <a:off x="0" y="1378357"/>
            <a:ext cx="9144000" cy="5479643"/>
          </a:xfrm>
        </p:spPr>
        <p:txBody>
          <a:bodyPr>
            <a:normAutofit fontScale="92500"/>
          </a:bodyPr>
          <a:lstStyle/>
          <a:p>
            <a:r>
              <a:rPr lang="en-US" dirty="0" smtClean="0">
                <a:solidFill>
                  <a:srgbClr val="000090"/>
                </a:solidFill>
              </a:rPr>
              <a:t>Biomass:</a:t>
            </a:r>
            <a:r>
              <a:rPr lang="en-US" dirty="0" smtClean="0">
                <a:solidFill>
                  <a:schemeClr val="tx1"/>
                </a:solidFill>
              </a:rPr>
              <a:t> the total mass of all living matter in a specific area; provides the measure of energy in an ecosystem…</a:t>
            </a:r>
          </a:p>
          <a:p>
            <a:endParaRPr lang="en-US" dirty="0">
              <a:solidFill>
                <a:schemeClr val="tx1"/>
              </a:solidFill>
            </a:endParaRPr>
          </a:p>
          <a:p>
            <a:r>
              <a:rPr lang="en-US" dirty="0" smtClean="0">
                <a:solidFill>
                  <a:schemeClr val="tx1"/>
                </a:solidFill>
              </a:rPr>
              <a:t>NPP can provide a </a:t>
            </a:r>
            <a:r>
              <a:rPr lang="en-US" i="1" dirty="0" smtClean="0">
                <a:solidFill>
                  <a:schemeClr val="tx1"/>
                </a:solidFill>
              </a:rPr>
              <a:t>rate</a:t>
            </a:r>
            <a:r>
              <a:rPr lang="en-US" dirty="0" smtClean="0">
                <a:solidFill>
                  <a:schemeClr val="tx1"/>
                </a:solidFill>
              </a:rPr>
              <a:t> of biomass production</a:t>
            </a:r>
          </a:p>
          <a:p>
            <a:endParaRPr lang="en-US" dirty="0">
              <a:solidFill>
                <a:schemeClr val="tx1"/>
              </a:solidFill>
            </a:endParaRPr>
          </a:p>
          <a:p>
            <a:r>
              <a:rPr lang="en-US" dirty="0" smtClean="0">
                <a:solidFill>
                  <a:srgbClr val="8000FF"/>
                </a:solidFill>
              </a:rPr>
              <a:t>Standing crop: </a:t>
            </a:r>
            <a:r>
              <a:rPr lang="en-US" dirty="0" smtClean="0">
                <a:solidFill>
                  <a:schemeClr val="tx1"/>
                </a:solidFill>
              </a:rPr>
              <a:t>the </a:t>
            </a:r>
            <a:r>
              <a:rPr lang="en-US" i="1" dirty="0" smtClean="0">
                <a:solidFill>
                  <a:schemeClr val="tx1"/>
                </a:solidFill>
              </a:rPr>
              <a:t>amount</a:t>
            </a:r>
            <a:r>
              <a:rPr lang="en-US" dirty="0" smtClean="0">
                <a:solidFill>
                  <a:schemeClr val="tx1"/>
                </a:solidFill>
              </a:rPr>
              <a:t> of biomass present in an ecosystem at a particular time</a:t>
            </a:r>
          </a:p>
          <a:p>
            <a:endParaRPr lang="en-US" dirty="0">
              <a:solidFill>
                <a:schemeClr val="tx1"/>
              </a:solidFill>
            </a:endParaRPr>
          </a:p>
          <a:p>
            <a:r>
              <a:rPr lang="en-US" dirty="0" smtClean="0">
                <a:solidFill>
                  <a:schemeClr val="tx1"/>
                </a:solidFill>
              </a:rPr>
              <a:t>(Note that standing crop is a quantity, versus productivity, which, is a rate)</a:t>
            </a:r>
          </a:p>
          <a:p>
            <a:endParaRPr lang="en-US" dirty="0">
              <a:solidFill>
                <a:schemeClr val="tx1"/>
              </a:solidFill>
            </a:endParaRPr>
          </a:p>
          <a:p>
            <a:endParaRPr lang="en-US" dirty="0">
              <a:solidFill>
                <a:schemeClr val="tx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8825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1054037"/>
          </a:xfrm>
        </p:spPr>
        <p:txBody>
          <a:bodyPr>
            <a:normAutofit/>
          </a:bodyPr>
          <a:lstStyle/>
          <a:p>
            <a:r>
              <a:rPr lang="en-US" sz="3600" dirty="0" smtClean="0"/>
              <a:t>Example 1: Old Growth Forests</a:t>
            </a:r>
            <a:endParaRPr lang="en-US" sz="3600" dirty="0"/>
          </a:p>
        </p:txBody>
      </p:sp>
      <p:sp>
        <p:nvSpPr>
          <p:cNvPr id="5" name="Subtitle 4"/>
          <p:cNvSpPr>
            <a:spLocks noGrp="1"/>
          </p:cNvSpPr>
          <p:nvPr>
            <p:ph type="subTitle" idx="1"/>
          </p:nvPr>
        </p:nvSpPr>
        <p:spPr>
          <a:xfrm>
            <a:off x="0" y="1372726"/>
            <a:ext cx="4404793" cy="5485274"/>
          </a:xfrm>
        </p:spPr>
        <p:txBody>
          <a:bodyPr/>
          <a:lstStyle/>
          <a:p>
            <a:r>
              <a:rPr lang="en-US" dirty="0" smtClean="0">
                <a:solidFill>
                  <a:srgbClr val="000000"/>
                </a:solidFill>
              </a:rPr>
              <a:t>Low productivity- only add a small amount of biomass through growth each year</a:t>
            </a:r>
          </a:p>
          <a:p>
            <a:endParaRPr lang="en-US" dirty="0">
              <a:solidFill>
                <a:srgbClr val="000000"/>
              </a:solidFill>
            </a:endParaRPr>
          </a:p>
          <a:p>
            <a:r>
              <a:rPr lang="en-US" dirty="0" smtClean="0">
                <a:solidFill>
                  <a:srgbClr val="000000"/>
                </a:solidFill>
              </a:rPr>
              <a:t>Standing crop of biomass is very high</a:t>
            </a:r>
          </a:p>
          <a:p>
            <a:r>
              <a:rPr lang="en-US" dirty="0" smtClean="0">
                <a:solidFill>
                  <a:srgbClr val="000000"/>
                </a:solidFill>
              </a:rPr>
              <a:t>Trees have grown over hundreds (if not thousands) of years…</a:t>
            </a:r>
            <a:endParaRPr lang="en-US" dirty="0">
              <a:solidFill>
                <a:srgbClr val="000000"/>
              </a:solidFill>
            </a:endParaRPr>
          </a:p>
        </p:txBody>
      </p:sp>
      <p:pic>
        <p:nvPicPr>
          <p:cNvPr id="7" name="Picture 6"/>
          <p:cNvPicPr>
            <a:picLocks noChangeAspect="1"/>
          </p:cNvPicPr>
          <p:nvPr/>
        </p:nvPicPr>
        <p:blipFill>
          <a:blip r:embed="rId2"/>
          <a:stretch>
            <a:fillRect/>
          </a:stretch>
        </p:blipFill>
        <p:spPr>
          <a:xfrm>
            <a:off x="4620979" y="1179077"/>
            <a:ext cx="4306834" cy="567892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42380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4404793" cy="1054037"/>
          </a:xfrm>
        </p:spPr>
        <p:txBody>
          <a:bodyPr>
            <a:normAutofit fontScale="90000"/>
          </a:bodyPr>
          <a:lstStyle/>
          <a:p>
            <a:r>
              <a:rPr lang="en-US" sz="3600" dirty="0" smtClean="0"/>
              <a:t>Example 2: Marine Algae</a:t>
            </a:r>
            <a:endParaRPr lang="en-US" sz="3600" dirty="0"/>
          </a:p>
        </p:txBody>
      </p:sp>
      <p:sp>
        <p:nvSpPr>
          <p:cNvPr id="5" name="Subtitle 4"/>
          <p:cNvSpPr>
            <a:spLocks noGrp="1"/>
          </p:cNvSpPr>
          <p:nvPr>
            <p:ph type="subTitle" idx="1"/>
          </p:nvPr>
        </p:nvSpPr>
        <p:spPr>
          <a:xfrm>
            <a:off x="4739207" y="567558"/>
            <a:ext cx="4404793" cy="5803963"/>
          </a:xfrm>
        </p:spPr>
        <p:txBody>
          <a:bodyPr>
            <a:normAutofit/>
          </a:bodyPr>
          <a:lstStyle/>
          <a:p>
            <a:r>
              <a:rPr lang="en-US" dirty="0" smtClean="0">
                <a:solidFill>
                  <a:srgbClr val="000000"/>
                </a:solidFill>
              </a:rPr>
              <a:t>High productivity- add a very large amount of biomass through growth each year</a:t>
            </a:r>
          </a:p>
          <a:p>
            <a:endParaRPr lang="en-US" dirty="0">
              <a:solidFill>
                <a:srgbClr val="000000"/>
              </a:solidFill>
            </a:endParaRPr>
          </a:p>
          <a:p>
            <a:r>
              <a:rPr lang="en-US" dirty="0" smtClean="0">
                <a:solidFill>
                  <a:srgbClr val="000000"/>
                </a:solidFill>
              </a:rPr>
              <a:t>Standing crop of biomass is very low</a:t>
            </a:r>
          </a:p>
          <a:p>
            <a:r>
              <a:rPr lang="en-US" dirty="0" smtClean="0">
                <a:solidFill>
                  <a:srgbClr val="000000"/>
                </a:solidFill>
              </a:rPr>
              <a:t>Consumed very rapidly by heterotrophs, resulting in lower standing crop amounts</a:t>
            </a:r>
            <a:endParaRPr lang="en-US" dirty="0">
              <a:solidFill>
                <a:srgbClr val="000000"/>
              </a:solidFill>
            </a:endParaRPr>
          </a:p>
        </p:txBody>
      </p:sp>
      <p:pic>
        <p:nvPicPr>
          <p:cNvPr id="2" name="Picture 1"/>
          <p:cNvPicPr>
            <a:picLocks noChangeAspect="1"/>
          </p:cNvPicPr>
          <p:nvPr/>
        </p:nvPicPr>
        <p:blipFill>
          <a:blip r:embed="rId2"/>
          <a:stretch>
            <a:fillRect/>
          </a:stretch>
        </p:blipFill>
        <p:spPr>
          <a:xfrm>
            <a:off x="0" y="1756729"/>
            <a:ext cx="4630724" cy="347304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828141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8002" name="Picture 2" descr="figure_03_09"/>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1147372"/>
            <a:ext cx="8531225" cy="58801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4372"/>
            <a:ext cx="9144000" cy="1143000"/>
          </a:xfrm>
        </p:spPr>
        <p:txBody>
          <a:bodyPr>
            <a:normAutofit/>
          </a:bodyPr>
          <a:lstStyle/>
          <a:p>
            <a:r>
              <a:rPr lang="en-US" dirty="0" smtClean="0"/>
              <a:t>Energy transfer is not 100% efficient</a:t>
            </a:r>
            <a:endParaRPr lang="en-US" dirty="0"/>
          </a:p>
        </p:txBody>
      </p:sp>
      <p:sp>
        <p:nvSpPr>
          <p:cNvPr id="3" name="TextBox 2"/>
          <p:cNvSpPr txBox="1"/>
          <p:nvPr/>
        </p:nvSpPr>
        <p:spPr>
          <a:xfrm>
            <a:off x="6404516" y="1459436"/>
            <a:ext cx="2550321" cy="3323987"/>
          </a:xfrm>
          <a:prstGeom prst="rect">
            <a:avLst/>
          </a:prstGeom>
          <a:noFill/>
        </p:spPr>
        <p:txBody>
          <a:bodyPr wrap="square" rtlCol="0">
            <a:spAutoFit/>
          </a:bodyPr>
          <a:lstStyle/>
          <a:p>
            <a:r>
              <a:rPr lang="en-US" sz="3000" dirty="0" smtClean="0"/>
              <a:t>“Rule of Ten”</a:t>
            </a:r>
          </a:p>
          <a:p>
            <a:endParaRPr lang="en-US" sz="3000" dirty="0"/>
          </a:p>
          <a:p>
            <a:r>
              <a:rPr lang="en-US" sz="3000" dirty="0" smtClean="0"/>
              <a:t>Only 10% of energy is transferred from one level to the next…</a:t>
            </a:r>
            <a:endParaRPr lang="en-US" sz="3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862118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normAutofit/>
          </a:bodyPr>
          <a:lstStyle/>
          <a:p>
            <a:r>
              <a:rPr lang="en-US" sz="3600" dirty="0" smtClean="0"/>
              <a:t>Where does the “missing 90%” go??</a:t>
            </a:r>
            <a:endParaRPr lang="en-US" sz="3600" dirty="0"/>
          </a:p>
        </p:txBody>
      </p:sp>
      <p:sp>
        <p:nvSpPr>
          <p:cNvPr id="3" name="Subtitle 2"/>
          <p:cNvSpPr>
            <a:spLocks noGrp="1"/>
          </p:cNvSpPr>
          <p:nvPr>
            <p:ph type="subTitle" idx="1"/>
          </p:nvPr>
        </p:nvSpPr>
        <p:spPr>
          <a:xfrm>
            <a:off x="0" y="1470025"/>
            <a:ext cx="9144000" cy="5387975"/>
          </a:xfrm>
        </p:spPr>
        <p:txBody>
          <a:bodyPr>
            <a:normAutofit fontScale="92500" lnSpcReduction="10000"/>
          </a:bodyPr>
          <a:lstStyle/>
          <a:p>
            <a:pPr marL="457200" indent="-457200">
              <a:buFont typeface="Arial"/>
              <a:buChar char="•"/>
            </a:pPr>
            <a:r>
              <a:rPr lang="en-US" dirty="0" smtClean="0">
                <a:solidFill>
                  <a:srgbClr val="000000"/>
                </a:solidFill>
              </a:rPr>
              <a:t>Not all parts of the organism are digestible</a:t>
            </a:r>
          </a:p>
          <a:p>
            <a:pPr marL="457200" indent="-457200">
              <a:buFont typeface="Arial"/>
              <a:buChar char="•"/>
            </a:pPr>
            <a:r>
              <a:rPr lang="en-US" dirty="0" smtClean="0">
                <a:solidFill>
                  <a:srgbClr val="000000"/>
                </a:solidFill>
              </a:rPr>
              <a:t>Some energy goes to “bodily functions”</a:t>
            </a:r>
          </a:p>
          <a:p>
            <a:pPr marL="457200" indent="-457200">
              <a:buFont typeface="Arial"/>
              <a:buChar char="•"/>
            </a:pPr>
            <a:r>
              <a:rPr lang="en-US" dirty="0" smtClean="0">
                <a:solidFill>
                  <a:srgbClr val="000000"/>
                </a:solidFill>
              </a:rPr>
              <a:t>Homeostasis </a:t>
            </a:r>
          </a:p>
          <a:p>
            <a:r>
              <a:rPr lang="en-US" dirty="0" smtClean="0">
                <a:solidFill>
                  <a:srgbClr val="000000"/>
                </a:solidFill>
              </a:rPr>
              <a:t>(constant body temperature- which is eventually lost as heat)</a:t>
            </a:r>
          </a:p>
          <a:p>
            <a:pPr marL="457200" indent="-457200">
              <a:buFont typeface="Arial"/>
              <a:buChar char="•"/>
            </a:pPr>
            <a:endParaRPr lang="en-US" dirty="0" smtClean="0">
              <a:solidFill>
                <a:srgbClr val="000000"/>
              </a:solidFill>
            </a:endParaRPr>
          </a:p>
          <a:p>
            <a:r>
              <a:rPr lang="en-US" dirty="0" smtClean="0">
                <a:solidFill>
                  <a:srgbClr val="000000"/>
                </a:solidFill>
              </a:rPr>
              <a:t>Ecological Efficiency</a:t>
            </a:r>
          </a:p>
          <a:p>
            <a:r>
              <a:rPr lang="en-US" dirty="0" smtClean="0">
                <a:solidFill>
                  <a:srgbClr val="000000"/>
                </a:solidFill>
              </a:rPr>
              <a:t>The proportion of energy passed from one trophic level to another</a:t>
            </a:r>
          </a:p>
          <a:p>
            <a:r>
              <a:rPr lang="en-US" dirty="0" smtClean="0">
                <a:solidFill>
                  <a:srgbClr val="000000"/>
                </a:solidFill>
              </a:rPr>
              <a:t>(Range from 5-20%; most often is 10%- </a:t>
            </a:r>
          </a:p>
          <a:p>
            <a:r>
              <a:rPr lang="en-US" dirty="0" smtClean="0">
                <a:solidFill>
                  <a:srgbClr val="000000"/>
                </a:solidFill>
              </a:rPr>
              <a:t>HENCE the “Rule of Ten”)</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17270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99"/>
            <a:ext cx="8229600" cy="1143000"/>
          </a:xfrm>
        </p:spPr>
        <p:txBody>
          <a:bodyPr/>
          <a:lstStyle/>
          <a:p>
            <a:r>
              <a:rPr lang="en-US" dirty="0" smtClean="0"/>
              <a:t>Trophic Pyramids</a:t>
            </a:r>
            <a:endParaRPr lang="en-US" dirty="0"/>
          </a:p>
        </p:txBody>
      </p:sp>
      <p:pic>
        <p:nvPicPr>
          <p:cNvPr id="4" name="Picture 3"/>
          <p:cNvPicPr>
            <a:picLocks noChangeAspect="1"/>
          </p:cNvPicPr>
          <p:nvPr/>
        </p:nvPicPr>
        <p:blipFill>
          <a:blip r:embed="rId2"/>
          <a:stretch>
            <a:fillRect/>
          </a:stretch>
        </p:blipFill>
        <p:spPr>
          <a:xfrm>
            <a:off x="0" y="1174400"/>
            <a:ext cx="5729436" cy="5683600"/>
          </a:xfrm>
          <a:prstGeom prst="rect">
            <a:avLst/>
          </a:prstGeom>
        </p:spPr>
      </p:pic>
      <p:sp>
        <p:nvSpPr>
          <p:cNvPr id="5" name="TextBox 4"/>
          <p:cNvSpPr txBox="1"/>
          <p:nvPr/>
        </p:nvSpPr>
        <p:spPr>
          <a:xfrm>
            <a:off x="5729436" y="1174399"/>
            <a:ext cx="3414564" cy="5693867"/>
          </a:xfrm>
          <a:prstGeom prst="rect">
            <a:avLst/>
          </a:prstGeom>
          <a:noFill/>
        </p:spPr>
        <p:txBody>
          <a:bodyPr wrap="square" rtlCol="0">
            <a:spAutoFit/>
          </a:bodyPr>
          <a:lstStyle/>
          <a:p>
            <a:r>
              <a:rPr lang="en-US" sz="2600" dirty="0" smtClean="0"/>
              <a:t>Show BOTH the relative energy available at each trophic level</a:t>
            </a:r>
          </a:p>
          <a:p>
            <a:endParaRPr lang="en-US" sz="2600" dirty="0"/>
          </a:p>
          <a:p>
            <a:r>
              <a:rPr lang="en-US" sz="2600" dirty="0" smtClean="0"/>
              <a:t>AND</a:t>
            </a:r>
          </a:p>
          <a:p>
            <a:endParaRPr lang="en-US" sz="2600" dirty="0"/>
          </a:p>
          <a:p>
            <a:r>
              <a:rPr lang="en-US" sz="2600" dirty="0" smtClean="0"/>
              <a:t>The relative biomass that is present within a certain ecosystem</a:t>
            </a:r>
          </a:p>
          <a:p>
            <a:endParaRPr lang="en-US" sz="2600" dirty="0"/>
          </a:p>
          <a:p>
            <a:r>
              <a:rPr lang="en-US" sz="2600" dirty="0" smtClean="0"/>
              <a:t>Most is found at the producer level, and decrease as we ascend the pyramid</a:t>
            </a:r>
            <a:endParaRPr lang="en-US" sz="2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04783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lstStyle/>
          <a:p>
            <a:r>
              <a:rPr lang="en-US" dirty="0" smtClean="0"/>
              <a:t>Case Study: Reversing the Deforestation of Haiti (57)</a:t>
            </a:r>
            <a:endParaRPr lang="en-US" dirty="0"/>
          </a:p>
        </p:txBody>
      </p:sp>
      <p:sp>
        <p:nvSpPr>
          <p:cNvPr id="3" name="Subtitle 2"/>
          <p:cNvSpPr>
            <a:spLocks noGrp="1"/>
          </p:cNvSpPr>
          <p:nvPr>
            <p:ph type="subTitle" idx="1"/>
          </p:nvPr>
        </p:nvSpPr>
        <p:spPr>
          <a:xfrm>
            <a:off x="0" y="1470025"/>
            <a:ext cx="9144000" cy="5387975"/>
          </a:xfrm>
        </p:spPr>
        <p:txBody>
          <a:bodyPr>
            <a:normAutofit fontScale="62500" lnSpcReduction="20000"/>
          </a:bodyPr>
          <a:lstStyle/>
          <a:p>
            <a:r>
              <a:rPr lang="en-US" dirty="0" smtClean="0">
                <a:solidFill>
                  <a:schemeClr val="tx1"/>
                </a:solidFill>
              </a:rPr>
              <a:t>“By 2006, more than 9 million people lived in this small nation, and less than 2 percent of its land remained forested.”</a:t>
            </a:r>
          </a:p>
          <a:p>
            <a:r>
              <a:rPr lang="en-US" dirty="0">
                <a:solidFill>
                  <a:schemeClr val="tx1"/>
                </a:solidFill>
              </a:rPr>
              <a:t>(</a:t>
            </a:r>
            <a:r>
              <a:rPr lang="en-US" dirty="0" smtClean="0">
                <a:solidFill>
                  <a:schemeClr val="tx1"/>
                </a:solidFill>
              </a:rPr>
              <a:t>1923: 60% covered in forest)</a:t>
            </a:r>
          </a:p>
          <a:p>
            <a:endParaRPr lang="en-US" dirty="0">
              <a:solidFill>
                <a:schemeClr val="tx1"/>
              </a:solidFill>
            </a:endParaRPr>
          </a:p>
          <a:p>
            <a:r>
              <a:rPr lang="en-US" dirty="0" smtClean="0">
                <a:solidFill>
                  <a:schemeClr val="tx1"/>
                </a:solidFill>
              </a:rPr>
              <a:t>Problem: Deforestation (Low Income; Trees used as a fuel source)</a:t>
            </a:r>
          </a:p>
          <a:p>
            <a:endParaRPr lang="en-US" dirty="0" smtClean="0">
              <a:solidFill>
                <a:schemeClr val="tx1"/>
              </a:solidFill>
            </a:endParaRPr>
          </a:p>
          <a:p>
            <a:r>
              <a:rPr lang="en-US" dirty="0" smtClean="0">
                <a:solidFill>
                  <a:schemeClr val="tx1"/>
                </a:solidFill>
              </a:rPr>
              <a:t>Effects: Tree Roots Die, Increased Soil Erosion, Infertile Soil, Flooding, Landslides</a:t>
            </a:r>
          </a:p>
          <a:p>
            <a:endParaRPr lang="en-US" dirty="0">
              <a:solidFill>
                <a:schemeClr val="tx1"/>
              </a:solidFill>
            </a:endParaRPr>
          </a:p>
          <a:p>
            <a:r>
              <a:rPr lang="en-US" dirty="0" smtClean="0">
                <a:solidFill>
                  <a:schemeClr val="tx1"/>
                </a:solidFill>
              </a:rPr>
              <a:t>Solutions: </a:t>
            </a:r>
          </a:p>
          <a:p>
            <a:pPr marL="457200" indent="-457200">
              <a:buFont typeface="Arial"/>
              <a:buChar char="•"/>
            </a:pPr>
            <a:r>
              <a:rPr lang="en-US" dirty="0" smtClean="0">
                <a:solidFill>
                  <a:schemeClr val="tx1"/>
                </a:solidFill>
              </a:rPr>
              <a:t>Planting 60 million trees wasn’t enough </a:t>
            </a:r>
          </a:p>
          <a:p>
            <a:r>
              <a:rPr lang="en-US" dirty="0">
                <a:solidFill>
                  <a:schemeClr val="tx1"/>
                </a:solidFill>
              </a:rPr>
              <a:t>	</a:t>
            </a:r>
            <a:r>
              <a:rPr lang="en-US" dirty="0" smtClean="0">
                <a:solidFill>
                  <a:schemeClr val="tx1"/>
                </a:solidFill>
              </a:rPr>
              <a:t>(Haitians weren’t letting them grow)</a:t>
            </a:r>
          </a:p>
          <a:p>
            <a:pPr marL="457200" indent="-457200">
              <a:buFont typeface="Arial"/>
              <a:buChar char="•"/>
            </a:pPr>
            <a:r>
              <a:rPr lang="en-US" dirty="0" smtClean="0">
                <a:solidFill>
                  <a:schemeClr val="tx1"/>
                </a:solidFill>
              </a:rPr>
              <a:t>Planting Mango Trees encouraged people to let them grow to maturity ($70-150 of mangoes annually)</a:t>
            </a:r>
          </a:p>
          <a:p>
            <a:pPr marL="457200" indent="-457200">
              <a:buFont typeface="Arial"/>
              <a:buChar char="•"/>
            </a:pPr>
            <a:r>
              <a:rPr lang="en-US" dirty="0" smtClean="0">
                <a:solidFill>
                  <a:schemeClr val="tx1"/>
                </a:solidFill>
              </a:rPr>
              <a:t>Use of discarded paper processed into dried cakes for fuel</a:t>
            </a:r>
          </a:p>
          <a:p>
            <a:endParaRPr lang="en-US" dirty="0" smtClean="0">
              <a:solidFill>
                <a:schemeClr val="tx1"/>
              </a:solidFill>
            </a:endParaRPr>
          </a:p>
          <a:p>
            <a:r>
              <a:rPr lang="en-US" dirty="0" smtClean="0">
                <a:solidFill>
                  <a:schemeClr val="tx1"/>
                </a:solidFill>
              </a:rPr>
              <a:t>Value: Monetary income, soil stabilization, increased soil fertility</a:t>
            </a:r>
          </a:p>
          <a:p>
            <a:endParaRPr lang="en-US" dirty="0">
              <a:solidFill>
                <a:schemeClr val="tx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294091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403"/>
            <a:ext cx="9144000" cy="923581"/>
          </a:xfrm>
        </p:spPr>
        <p:txBody>
          <a:bodyPr/>
          <a:lstStyle/>
          <a:p>
            <a:r>
              <a:rPr lang="en-US" dirty="0" smtClean="0"/>
              <a:t>Food for thought</a:t>
            </a:r>
            <a:endParaRPr lang="en-US" dirty="0"/>
          </a:p>
        </p:txBody>
      </p:sp>
      <p:sp>
        <p:nvSpPr>
          <p:cNvPr id="3" name="Subtitle 2"/>
          <p:cNvSpPr>
            <a:spLocks noGrp="1"/>
          </p:cNvSpPr>
          <p:nvPr>
            <p:ph type="subTitle" idx="1"/>
          </p:nvPr>
        </p:nvSpPr>
        <p:spPr>
          <a:xfrm>
            <a:off x="1" y="999984"/>
            <a:ext cx="9144000" cy="5858016"/>
          </a:xfrm>
        </p:spPr>
        <p:txBody>
          <a:bodyPr>
            <a:normAutofit fontScale="70000" lnSpcReduction="20000"/>
          </a:bodyPr>
          <a:lstStyle/>
          <a:p>
            <a:r>
              <a:rPr lang="en-US" dirty="0" smtClean="0">
                <a:solidFill>
                  <a:srgbClr val="000000"/>
                </a:solidFill>
              </a:rPr>
              <a:t>Being a vegetarian is much more efficient…</a:t>
            </a:r>
            <a:endParaRPr lang="en-US" dirty="0">
              <a:solidFill>
                <a:srgbClr val="000000"/>
              </a:solidFill>
            </a:endParaRPr>
          </a:p>
          <a:p>
            <a:r>
              <a:rPr lang="en-US" dirty="0" smtClean="0">
                <a:solidFill>
                  <a:srgbClr val="000000"/>
                </a:solidFill>
              </a:rPr>
              <a:t>We would harvest more energy from a given area.</a:t>
            </a:r>
          </a:p>
          <a:p>
            <a:endParaRPr lang="en-US" dirty="0">
              <a:solidFill>
                <a:srgbClr val="000000"/>
              </a:solidFill>
            </a:endParaRPr>
          </a:p>
          <a:p>
            <a:r>
              <a:rPr lang="en-US" dirty="0" smtClean="0">
                <a:solidFill>
                  <a:srgbClr val="000000"/>
                </a:solidFill>
              </a:rPr>
              <a:t>How??</a:t>
            </a:r>
          </a:p>
          <a:p>
            <a:r>
              <a:rPr lang="en-US" dirty="0" smtClean="0">
                <a:solidFill>
                  <a:srgbClr val="000000"/>
                </a:solidFill>
              </a:rPr>
              <a:t>1,000 kg. of soybeans (can feed humans directly)</a:t>
            </a:r>
          </a:p>
          <a:p>
            <a:r>
              <a:rPr lang="en-US" dirty="0" smtClean="0">
                <a:solidFill>
                  <a:srgbClr val="000000"/>
                </a:solidFill>
              </a:rPr>
              <a:t>This produces 100 kg of meat </a:t>
            </a:r>
          </a:p>
          <a:p>
            <a:r>
              <a:rPr lang="en-US" dirty="0" smtClean="0">
                <a:solidFill>
                  <a:srgbClr val="000000"/>
                </a:solidFill>
              </a:rPr>
              <a:t>(there is ten times more soy available than the meat it feeds)</a:t>
            </a:r>
          </a:p>
          <a:p>
            <a:endParaRPr lang="en-US" dirty="0">
              <a:solidFill>
                <a:srgbClr val="000000"/>
              </a:solidFill>
            </a:endParaRPr>
          </a:p>
          <a:p>
            <a:r>
              <a:rPr lang="en-US" dirty="0" smtClean="0">
                <a:solidFill>
                  <a:srgbClr val="000000"/>
                </a:solidFill>
              </a:rPr>
              <a:t>Soy actually contains 2.5 times more energy than the same amount of meat. So, 1 acre of land has 25 times more energy available when planted in soy than when used for beef…</a:t>
            </a:r>
          </a:p>
          <a:p>
            <a:endParaRPr lang="en-US" dirty="0">
              <a:solidFill>
                <a:srgbClr val="000000"/>
              </a:solidFill>
            </a:endParaRPr>
          </a:p>
          <a:p>
            <a:r>
              <a:rPr lang="en-US" dirty="0" smtClean="0">
                <a:solidFill>
                  <a:srgbClr val="000000"/>
                </a:solidFill>
              </a:rPr>
              <a:t>When we eat meat, we use the cumulative land AND energy from both to meat and the soy…</a:t>
            </a:r>
          </a:p>
          <a:p>
            <a:endParaRPr lang="en-US" dirty="0">
              <a:solidFill>
                <a:srgbClr val="000000"/>
              </a:solidFill>
            </a:endParaRPr>
          </a:p>
          <a:p>
            <a:r>
              <a:rPr lang="en-US" dirty="0" smtClean="0">
                <a:solidFill>
                  <a:srgbClr val="000000"/>
                </a:solidFill>
              </a:rPr>
              <a:t>If herbivores only, all we need is the land from the producers… </a:t>
            </a:r>
          </a:p>
          <a:p>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45860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1470025"/>
          </a:xfrm>
        </p:spPr>
        <p:txBody>
          <a:bodyPr/>
          <a:lstStyle/>
          <a:p>
            <a:r>
              <a:rPr lang="en-US" dirty="0" smtClean="0"/>
              <a:t>III.  Matter cycles through the biosphere (65)</a:t>
            </a:r>
            <a:endParaRPr lang="en-US" dirty="0"/>
          </a:p>
        </p:txBody>
      </p:sp>
      <p:sp>
        <p:nvSpPr>
          <p:cNvPr id="5" name="Subtitle 4"/>
          <p:cNvSpPr>
            <a:spLocks noGrp="1"/>
          </p:cNvSpPr>
          <p:nvPr>
            <p:ph type="subTitle" idx="1"/>
          </p:nvPr>
        </p:nvSpPr>
        <p:spPr>
          <a:xfrm>
            <a:off x="0" y="1918889"/>
            <a:ext cx="9144000" cy="4939111"/>
          </a:xfrm>
        </p:spPr>
        <p:txBody>
          <a:bodyPr>
            <a:normAutofit fontScale="77500" lnSpcReduction="20000"/>
          </a:bodyPr>
          <a:lstStyle/>
          <a:p>
            <a:r>
              <a:rPr lang="en-US" dirty="0" smtClean="0">
                <a:solidFill>
                  <a:srgbClr val="000000"/>
                </a:solidFill>
              </a:rPr>
              <a:t>Biosphere- The combination of all ecosystems on Earth; the region where life resides</a:t>
            </a:r>
          </a:p>
          <a:p>
            <a:pPr marL="457200" indent="-457200">
              <a:buFont typeface="Arial"/>
              <a:buChar char="•"/>
            </a:pPr>
            <a:r>
              <a:rPr lang="en-US" dirty="0" smtClean="0">
                <a:solidFill>
                  <a:srgbClr val="000000"/>
                </a:solidFill>
              </a:rPr>
              <a:t>12 mile thick “shell” from the deepest oceans to the tallest mountain peaks</a:t>
            </a:r>
          </a:p>
          <a:p>
            <a:endParaRPr lang="en-US" dirty="0" smtClean="0">
              <a:solidFill>
                <a:srgbClr val="000000"/>
              </a:solidFill>
            </a:endParaRPr>
          </a:p>
          <a:p>
            <a:pPr marL="457200" indent="-457200">
              <a:buFont typeface="Arial"/>
              <a:buChar char="•"/>
            </a:pPr>
            <a:r>
              <a:rPr lang="en-US" dirty="0" smtClean="0">
                <a:solidFill>
                  <a:srgbClr val="000000"/>
                </a:solidFill>
              </a:rPr>
              <a:t>Energy </a:t>
            </a:r>
            <a:r>
              <a:rPr lang="en-US" i="1" dirty="0" smtClean="0">
                <a:solidFill>
                  <a:srgbClr val="000000"/>
                </a:solidFill>
              </a:rPr>
              <a:t>flows through </a:t>
            </a:r>
            <a:r>
              <a:rPr lang="en-US" dirty="0" smtClean="0">
                <a:solidFill>
                  <a:srgbClr val="000000"/>
                </a:solidFill>
              </a:rPr>
              <a:t>the biosphere </a:t>
            </a:r>
          </a:p>
          <a:p>
            <a:r>
              <a:rPr lang="en-US" dirty="0" smtClean="0">
                <a:solidFill>
                  <a:srgbClr val="000000"/>
                </a:solidFill>
              </a:rPr>
              <a:t>(Sun -&gt;biotic/abiotic components-&gt; atmosphere -&gt; exosphere)</a:t>
            </a:r>
          </a:p>
          <a:p>
            <a:r>
              <a:rPr lang="en-US" dirty="0" smtClean="0">
                <a:solidFill>
                  <a:srgbClr val="000000"/>
                </a:solidFill>
              </a:rPr>
              <a:t>The Sun must replenish this energy each day</a:t>
            </a:r>
          </a:p>
          <a:p>
            <a:endParaRPr lang="en-US" dirty="0" smtClean="0">
              <a:solidFill>
                <a:srgbClr val="000000"/>
              </a:solidFill>
            </a:endParaRPr>
          </a:p>
          <a:p>
            <a:pPr marL="457200" indent="-457200">
              <a:buFont typeface="Arial"/>
              <a:buChar char="•"/>
            </a:pPr>
            <a:r>
              <a:rPr lang="en-US" dirty="0" smtClean="0">
                <a:solidFill>
                  <a:srgbClr val="000000"/>
                </a:solidFill>
              </a:rPr>
              <a:t>Matter </a:t>
            </a:r>
            <a:r>
              <a:rPr lang="en-US" i="1" dirty="0" smtClean="0">
                <a:solidFill>
                  <a:srgbClr val="000000"/>
                </a:solidFill>
              </a:rPr>
              <a:t>cycles within </a:t>
            </a:r>
            <a:r>
              <a:rPr lang="en-US" dirty="0" smtClean="0">
                <a:solidFill>
                  <a:srgbClr val="000000"/>
                </a:solidFill>
              </a:rPr>
              <a:t>the biosphere</a:t>
            </a:r>
          </a:p>
          <a:p>
            <a:pPr marL="457200" indent="-457200">
              <a:buFont typeface="Arial"/>
              <a:buChar char="•"/>
            </a:pPr>
            <a:endParaRPr lang="en-US" dirty="0">
              <a:solidFill>
                <a:srgbClr val="000000"/>
              </a:solidFill>
            </a:endParaRPr>
          </a:p>
          <a:p>
            <a:r>
              <a:rPr lang="en-US" dirty="0" smtClean="0">
                <a:solidFill>
                  <a:srgbClr val="000000"/>
                </a:solidFill>
              </a:rPr>
              <a:t>** Earth is an open system in terms of energy</a:t>
            </a:r>
          </a:p>
          <a:p>
            <a:r>
              <a:rPr lang="en-US" dirty="0" smtClean="0">
                <a:solidFill>
                  <a:srgbClr val="000000"/>
                </a:solidFill>
              </a:rPr>
              <a:t>…a closed system in terms of matter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193731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1470025"/>
          </a:xfrm>
        </p:spPr>
        <p:txBody>
          <a:bodyPr/>
          <a:lstStyle/>
          <a:p>
            <a:r>
              <a:rPr lang="en-US" dirty="0" smtClean="0"/>
              <a:t>III.  Matter cycles through the biosphere (65)</a:t>
            </a:r>
            <a:endParaRPr lang="en-US" dirty="0"/>
          </a:p>
        </p:txBody>
      </p:sp>
      <p:sp>
        <p:nvSpPr>
          <p:cNvPr id="5" name="Subtitle 4"/>
          <p:cNvSpPr>
            <a:spLocks noGrp="1"/>
          </p:cNvSpPr>
          <p:nvPr>
            <p:ph type="subTitle" idx="1"/>
          </p:nvPr>
        </p:nvSpPr>
        <p:spPr>
          <a:xfrm>
            <a:off x="0" y="1918889"/>
            <a:ext cx="9144000" cy="4939111"/>
          </a:xfrm>
        </p:spPr>
        <p:txBody>
          <a:bodyPr>
            <a:normAutofit fontScale="92500" lnSpcReduction="10000"/>
          </a:bodyPr>
          <a:lstStyle/>
          <a:p>
            <a:r>
              <a:rPr lang="en-US" dirty="0" smtClean="0">
                <a:solidFill>
                  <a:srgbClr val="000000"/>
                </a:solidFill>
              </a:rPr>
              <a:t>Biogeochemical Cycles:</a:t>
            </a:r>
          </a:p>
          <a:p>
            <a:r>
              <a:rPr lang="en-US" dirty="0" smtClean="0">
                <a:solidFill>
                  <a:srgbClr val="000000"/>
                </a:solidFill>
              </a:rPr>
              <a:t>The movements of matter within and between ecosystems</a:t>
            </a:r>
          </a:p>
          <a:p>
            <a:pPr marL="457200" indent="-457200">
              <a:buFont typeface="Arial"/>
              <a:buChar char="•"/>
            </a:pPr>
            <a:r>
              <a:rPr lang="en-US" dirty="0" smtClean="0">
                <a:solidFill>
                  <a:srgbClr val="000000"/>
                </a:solidFill>
              </a:rPr>
              <a:t>Consist of biological, geological, and chemical processes</a:t>
            </a:r>
          </a:p>
          <a:p>
            <a:pPr marL="457200" indent="-457200">
              <a:buFont typeface="Arial"/>
              <a:buChar char="•"/>
            </a:pPr>
            <a:endParaRPr lang="en-US" dirty="0">
              <a:solidFill>
                <a:srgbClr val="000000"/>
              </a:solidFill>
            </a:endParaRPr>
          </a:p>
          <a:p>
            <a:pPr marL="457200" indent="-457200">
              <a:buFont typeface="Arial"/>
              <a:buChar char="•"/>
            </a:pPr>
            <a:r>
              <a:rPr lang="en-US" dirty="0" smtClean="0">
                <a:solidFill>
                  <a:srgbClr val="000000"/>
                </a:solidFill>
              </a:rPr>
              <a:t>“Pools”: components of matter </a:t>
            </a:r>
          </a:p>
          <a:p>
            <a:r>
              <a:rPr lang="en-US" dirty="0" smtClean="0">
                <a:solidFill>
                  <a:srgbClr val="000000"/>
                </a:solidFill>
              </a:rPr>
              <a:t>(air, water, organisms)</a:t>
            </a:r>
          </a:p>
          <a:p>
            <a:endParaRPr lang="en-US" dirty="0">
              <a:solidFill>
                <a:srgbClr val="000000"/>
              </a:solidFill>
            </a:endParaRPr>
          </a:p>
          <a:p>
            <a:pPr marL="457200" indent="-457200">
              <a:buFont typeface="Arial"/>
              <a:buChar char="•"/>
            </a:pPr>
            <a:r>
              <a:rPr lang="en-US" dirty="0" smtClean="0">
                <a:solidFill>
                  <a:srgbClr val="000000"/>
                </a:solidFill>
              </a:rPr>
              <a:t>“Flows”: Processes that </a:t>
            </a:r>
            <a:r>
              <a:rPr lang="en-US" i="1" dirty="0" smtClean="0">
                <a:solidFill>
                  <a:srgbClr val="000000"/>
                </a:solidFill>
              </a:rPr>
              <a:t>move</a:t>
            </a:r>
            <a:r>
              <a:rPr lang="en-US" dirty="0" smtClean="0">
                <a:solidFill>
                  <a:srgbClr val="000000"/>
                </a:solidFill>
              </a:rPr>
              <a:t> matter between pools</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69284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1054037"/>
          </a:xfrm>
        </p:spPr>
        <p:txBody>
          <a:bodyPr>
            <a:normAutofit fontScale="90000"/>
          </a:bodyPr>
          <a:lstStyle/>
          <a:p>
            <a:r>
              <a:rPr lang="en-US" dirty="0" smtClean="0"/>
              <a:t>III.  Matter cycles through the biosphere (65)</a:t>
            </a:r>
            <a:endParaRPr lang="en-US" dirty="0"/>
          </a:p>
        </p:txBody>
      </p:sp>
      <p:sp>
        <p:nvSpPr>
          <p:cNvPr id="5" name="Subtitle 4"/>
          <p:cNvSpPr>
            <a:spLocks noGrp="1"/>
          </p:cNvSpPr>
          <p:nvPr>
            <p:ph type="subTitle" idx="1"/>
          </p:nvPr>
        </p:nvSpPr>
        <p:spPr>
          <a:xfrm>
            <a:off x="0" y="1432411"/>
            <a:ext cx="9144000" cy="5425590"/>
          </a:xfrm>
        </p:spPr>
        <p:txBody>
          <a:bodyPr>
            <a:normAutofit fontScale="85000" lnSpcReduction="10000"/>
          </a:bodyPr>
          <a:lstStyle/>
          <a:p>
            <a:r>
              <a:rPr lang="en-US" dirty="0" smtClean="0">
                <a:solidFill>
                  <a:srgbClr val="000000"/>
                </a:solidFill>
              </a:rPr>
              <a:t>Chemical elements all common to Earthly organisms:</a:t>
            </a:r>
          </a:p>
          <a:p>
            <a:r>
              <a:rPr lang="en-US" dirty="0" smtClean="0">
                <a:solidFill>
                  <a:srgbClr val="000000"/>
                </a:solidFill>
              </a:rPr>
              <a:t>CHOPN</a:t>
            </a:r>
          </a:p>
          <a:p>
            <a:r>
              <a:rPr lang="en-US" dirty="0" smtClean="0">
                <a:solidFill>
                  <a:srgbClr val="000000"/>
                </a:solidFill>
              </a:rPr>
              <a:t>These combine in different combinations to provide many essential compounds</a:t>
            </a:r>
          </a:p>
          <a:p>
            <a:endParaRPr lang="en-US" dirty="0" smtClean="0">
              <a:solidFill>
                <a:srgbClr val="000000"/>
              </a:solidFill>
            </a:endParaRPr>
          </a:p>
          <a:p>
            <a:r>
              <a:rPr lang="en-US" dirty="0" smtClean="0">
                <a:solidFill>
                  <a:srgbClr val="000000"/>
                </a:solidFill>
              </a:rPr>
              <a:t>Organisms survive by obtaining these elements through biotic/abiotic pools</a:t>
            </a:r>
          </a:p>
          <a:p>
            <a:endParaRPr lang="en-US" dirty="0">
              <a:solidFill>
                <a:srgbClr val="000000"/>
              </a:solidFill>
            </a:endParaRPr>
          </a:p>
          <a:p>
            <a:r>
              <a:rPr lang="en-US" dirty="0" smtClean="0">
                <a:solidFill>
                  <a:srgbClr val="000000"/>
                </a:solidFill>
              </a:rPr>
              <a:t>Recycled from organisms through the decomposition of wastes</a:t>
            </a:r>
          </a:p>
          <a:p>
            <a:endParaRPr lang="en-US" dirty="0">
              <a:solidFill>
                <a:srgbClr val="000000"/>
              </a:solidFill>
            </a:endParaRPr>
          </a:p>
          <a:p>
            <a:r>
              <a:rPr lang="en-US" dirty="0" smtClean="0">
                <a:solidFill>
                  <a:srgbClr val="000000"/>
                </a:solidFill>
              </a:rPr>
              <a:t>Focus is on the elements that are most important to autotrophic productivity…</a:t>
            </a:r>
            <a:endParaRPr lang="en-US" dirty="0">
              <a:solidFill>
                <a:srgbClr val="000000"/>
              </a:solidFill>
            </a:endParaRPr>
          </a:p>
          <a:p>
            <a:endParaRPr lang="en-US" dirty="0" smtClean="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019328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89170"/>
          </a:xfrm>
        </p:spPr>
        <p:txBody>
          <a:bodyPr/>
          <a:lstStyle/>
          <a:p>
            <a:r>
              <a:rPr lang="en-US" dirty="0" smtClean="0"/>
              <a:t>III.  A. The Hydrologic Cycle</a:t>
            </a:r>
            <a:endParaRPr lang="en-US" dirty="0"/>
          </a:p>
        </p:txBody>
      </p:sp>
      <p:sp>
        <p:nvSpPr>
          <p:cNvPr id="3" name="Subtitle 2"/>
          <p:cNvSpPr>
            <a:spLocks noGrp="1"/>
          </p:cNvSpPr>
          <p:nvPr>
            <p:ph type="subTitle" idx="1"/>
          </p:nvPr>
        </p:nvSpPr>
        <p:spPr>
          <a:xfrm>
            <a:off x="0" y="1486463"/>
            <a:ext cx="9144000" cy="5371537"/>
          </a:xfrm>
        </p:spPr>
        <p:txBody>
          <a:bodyPr>
            <a:normAutofit fontScale="85000" lnSpcReduction="20000"/>
          </a:bodyPr>
          <a:lstStyle/>
          <a:p>
            <a:r>
              <a:rPr lang="en-US" dirty="0" smtClean="0">
                <a:solidFill>
                  <a:srgbClr val="000000"/>
                </a:solidFill>
              </a:rPr>
              <a:t>The movement of water through the biosphere</a:t>
            </a:r>
          </a:p>
          <a:p>
            <a:endParaRPr lang="en-US" dirty="0">
              <a:solidFill>
                <a:srgbClr val="000000"/>
              </a:solidFill>
            </a:endParaRPr>
          </a:p>
          <a:p>
            <a:r>
              <a:rPr lang="en-US" dirty="0" smtClean="0">
                <a:solidFill>
                  <a:srgbClr val="000000"/>
                </a:solidFill>
              </a:rPr>
              <a:t>Water is essential to life; &gt;50% of the typical mammal’s body weight</a:t>
            </a:r>
          </a:p>
          <a:p>
            <a:endParaRPr lang="en-US" dirty="0">
              <a:solidFill>
                <a:srgbClr val="000000"/>
              </a:solidFill>
            </a:endParaRPr>
          </a:p>
          <a:p>
            <a:r>
              <a:rPr lang="en-US" dirty="0" smtClean="0">
                <a:solidFill>
                  <a:srgbClr val="000000"/>
                </a:solidFill>
              </a:rPr>
              <a:t>Allows essential molecules to move within and between cells, draws nutrients into the leaves of trees, dissolves and removes toxic materials and performs many other critical biological functions</a:t>
            </a:r>
          </a:p>
          <a:p>
            <a:endParaRPr lang="en-US" dirty="0">
              <a:solidFill>
                <a:srgbClr val="000000"/>
              </a:solidFill>
            </a:endParaRPr>
          </a:p>
          <a:p>
            <a:r>
              <a:rPr lang="en-US" dirty="0" smtClean="0">
                <a:solidFill>
                  <a:srgbClr val="000000"/>
                </a:solidFill>
              </a:rPr>
              <a:t>Water is  the primary agent responsible for dissolving and transporting the chemical elements necessary for living organisms</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39236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9026" name="Picture 2" descr="figure_03_10"/>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81000" y="139700"/>
            <a:ext cx="8378825" cy="65944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81000" y="5715000"/>
            <a:ext cx="8229600" cy="1143000"/>
          </a:xfrm>
        </p:spPr>
        <p:txBody>
          <a:bodyPr/>
          <a:lstStyle/>
          <a:p>
            <a:r>
              <a:rPr lang="en-US" dirty="0" smtClean="0"/>
              <a:t>The Hydrologic Cycle</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947965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189170"/>
          </a:xfrm>
        </p:spPr>
        <p:txBody>
          <a:bodyPr/>
          <a:lstStyle/>
          <a:p>
            <a:r>
              <a:rPr lang="en-US" dirty="0" smtClean="0"/>
              <a:t>III.  A. The Hydrologic Cycle</a:t>
            </a:r>
            <a:endParaRPr lang="en-US" dirty="0"/>
          </a:p>
        </p:txBody>
      </p:sp>
      <p:sp>
        <p:nvSpPr>
          <p:cNvPr id="3" name="Subtitle 2"/>
          <p:cNvSpPr>
            <a:spLocks noGrp="1"/>
          </p:cNvSpPr>
          <p:nvPr>
            <p:ph type="subTitle" idx="1"/>
          </p:nvPr>
        </p:nvSpPr>
        <p:spPr>
          <a:xfrm>
            <a:off x="0" y="1189171"/>
            <a:ext cx="9144000" cy="5668829"/>
          </a:xfrm>
        </p:spPr>
        <p:txBody>
          <a:bodyPr>
            <a:normAutofit fontScale="92500" lnSpcReduction="10000"/>
          </a:bodyPr>
          <a:lstStyle/>
          <a:p>
            <a:r>
              <a:rPr lang="en-US" dirty="0" smtClean="0">
                <a:solidFill>
                  <a:srgbClr val="000000"/>
                </a:solidFill>
              </a:rPr>
              <a:t>Human Activities and the Hydrologic Cycle</a:t>
            </a:r>
          </a:p>
          <a:p>
            <a:r>
              <a:rPr lang="en-US" dirty="0" smtClean="0">
                <a:solidFill>
                  <a:srgbClr val="000000"/>
                </a:solidFill>
              </a:rPr>
              <a:t>Remember: Earth is a closed system in regards to matter</a:t>
            </a:r>
          </a:p>
          <a:p>
            <a:endParaRPr lang="en-US" dirty="0">
              <a:solidFill>
                <a:srgbClr val="000000"/>
              </a:solidFill>
            </a:endParaRPr>
          </a:p>
          <a:p>
            <a:r>
              <a:rPr lang="en-US" dirty="0" smtClean="0">
                <a:solidFill>
                  <a:srgbClr val="000000"/>
                </a:solidFill>
              </a:rPr>
              <a:t>Humans can alter the hydrologic cycle in many ways:</a:t>
            </a:r>
          </a:p>
          <a:p>
            <a:pPr marL="457200" indent="-457200">
              <a:buFont typeface="Arial"/>
              <a:buChar char="•"/>
            </a:pPr>
            <a:r>
              <a:rPr lang="en-US" dirty="0" smtClean="0">
                <a:solidFill>
                  <a:srgbClr val="000000"/>
                </a:solidFill>
              </a:rPr>
              <a:t>Harvesting trees reduces evapotranspiration</a:t>
            </a:r>
          </a:p>
          <a:p>
            <a:pPr marL="457200" indent="-457200">
              <a:buFont typeface="Arial"/>
              <a:buChar char="•"/>
            </a:pPr>
            <a:r>
              <a:rPr lang="en-US" dirty="0" smtClean="0">
                <a:solidFill>
                  <a:srgbClr val="000000"/>
                </a:solidFill>
              </a:rPr>
              <a:t>Paving surfaces reduces infiltration/percolation</a:t>
            </a:r>
          </a:p>
          <a:p>
            <a:r>
              <a:rPr lang="en-US" dirty="0" smtClean="0">
                <a:solidFill>
                  <a:srgbClr val="000000"/>
                </a:solidFill>
              </a:rPr>
              <a:t>Both Increase runoff and decrease groundwater recharge</a:t>
            </a:r>
          </a:p>
          <a:p>
            <a:pPr marL="457200" indent="-457200">
              <a:buFont typeface="Arial"/>
              <a:buChar char="•"/>
            </a:pPr>
            <a:endParaRPr lang="en-US" dirty="0">
              <a:solidFill>
                <a:srgbClr val="000000"/>
              </a:solidFill>
            </a:endParaRPr>
          </a:p>
          <a:p>
            <a:pPr marL="457200" indent="-457200">
              <a:buFont typeface="Arial"/>
              <a:buChar char="•"/>
            </a:pPr>
            <a:r>
              <a:rPr lang="en-US" dirty="0" smtClean="0">
                <a:solidFill>
                  <a:srgbClr val="000000"/>
                </a:solidFill>
              </a:rPr>
              <a:t>Diverting water from one area to another can also impact the regional water cycle</a:t>
            </a:r>
          </a:p>
          <a:p>
            <a:r>
              <a:rPr lang="en-US" dirty="0" smtClean="0">
                <a:solidFill>
                  <a:srgbClr val="000000"/>
                </a:solidFill>
              </a:rPr>
              <a:t>(drinking, irrigation, industrial uses)</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90439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1081064"/>
          </a:xfrm>
        </p:spPr>
        <p:txBody>
          <a:bodyPr/>
          <a:lstStyle/>
          <a:p>
            <a:r>
              <a:rPr lang="en-US" dirty="0" smtClean="0"/>
              <a:t>III. B. The Carbon Cycle</a:t>
            </a:r>
            <a:endParaRPr lang="en-US" dirty="0"/>
          </a:p>
        </p:txBody>
      </p:sp>
      <p:sp>
        <p:nvSpPr>
          <p:cNvPr id="3" name="Subtitle 2"/>
          <p:cNvSpPr>
            <a:spLocks noGrp="1"/>
          </p:cNvSpPr>
          <p:nvPr>
            <p:ph type="subTitle" idx="1"/>
          </p:nvPr>
        </p:nvSpPr>
        <p:spPr>
          <a:xfrm>
            <a:off x="0" y="1081065"/>
            <a:ext cx="9144000" cy="5776935"/>
          </a:xfrm>
        </p:spPr>
        <p:txBody>
          <a:bodyPr>
            <a:normAutofit fontScale="92500" lnSpcReduction="10000"/>
          </a:bodyPr>
          <a:lstStyle/>
          <a:p>
            <a:r>
              <a:rPr lang="en-US" dirty="0" smtClean="0">
                <a:solidFill>
                  <a:srgbClr val="000000"/>
                </a:solidFill>
              </a:rPr>
              <a:t>Carbon is the most important element in living organisms; 20% of total body weight</a:t>
            </a:r>
          </a:p>
          <a:p>
            <a:endParaRPr lang="en-US" dirty="0">
              <a:solidFill>
                <a:srgbClr val="000000"/>
              </a:solidFill>
            </a:endParaRPr>
          </a:p>
          <a:p>
            <a:r>
              <a:rPr lang="en-US" dirty="0" smtClean="0">
                <a:solidFill>
                  <a:srgbClr val="000000"/>
                </a:solidFill>
              </a:rPr>
              <a:t>Serves as the basis of the long chains of organic molecules that form the membranes and walls of cells, constitute the backbones of proteins and store energy for later use</a:t>
            </a:r>
          </a:p>
          <a:p>
            <a:endParaRPr lang="en-US" dirty="0">
              <a:solidFill>
                <a:srgbClr val="000000"/>
              </a:solidFill>
            </a:endParaRPr>
          </a:p>
          <a:p>
            <a:r>
              <a:rPr lang="en-US" dirty="0" smtClean="0">
                <a:solidFill>
                  <a:srgbClr val="000000"/>
                </a:solidFill>
              </a:rPr>
              <a:t>Six processes that drive the carbon cycle:</a:t>
            </a:r>
          </a:p>
          <a:p>
            <a:r>
              <a:rPr lang="en-US" dirty="0" smtClean="0">
                <a:solidFill>
                  <a:srgbClr val="000000"/>
                </a:solidFill>
              </a:rPr>
              <a:t>Photosynthesis, respiration, exchange, sedimentation and burial, extraction and combustion</a:t>
            </a:r>
          </a:p>
          <a:p>
            <a:r>
              <a:rPr lang="en-US" dirty="0" smtClean="0">
                <a:solidFill>
                  <a:srgbClr val="000000"/>
                </a:solidFill>
              </a:rPr>
              <a:t>*Can either be fast (organisms) or slow (geologic)*</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99213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1074" name="Picture 2" descr="figure_03_1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53907" y="83557"/>
            <a:ext cx="7053075" cy="677444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219518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837824"/>
          </a:xfrm>
        </p:spPr>
        <p:txBody>
          <a:bodyPr/>
          <a:lstStyle/>
          <a:p>
            <a:r>
              <a:rPr lang="en-US" dirty="0" smtClean="0"/>
              <a:t>Carbon Cycle Reading (62)</a:t>
            </a:r>
            <a:endParaRPr lang="en-US" dirty="0"/>
          </a:p>
        </p:txBody>
      </p:sp>
      <p:sp>
        <p:nvSpPr>
          <p:cNvPr id="3" name="Subtitle 2"/>
          <p:cNvSpPr>
            <a:spLocks noGrp="1"/>
          </p:cNvSpPr>
          <p:nvPr>
            <p:ph type="subTitle" idx="1"/>
          </p:nvPr>
        </p:nvSpPr>
        <p:spPr>
          <a:xfrm>
            <a:off x="0" y="837825"/>
            <a:ext cx="9144000" cy="6020175"/>
          </a:xfrm>
        </p:spPr>
        <p:txBody>
          <a:bodyPr>
            <a:normAutofit fontScale="62500" lnSpcReduction="20000"/>
          </a:bodyPr>
          <a:lstStyle/>
          <a:p>
            <a:r>
              <a:rPr lang="en-US" dirty="0">
                <a:solidFill>
                  <a:srgbClr val="000000"/>
                </a:solidFill>
              </a:rPr>
              <a:t>Key Points:</a:t>
            </a:r>
          </a:p>
          <a:p>
            <a:pPr marL="342900" indent="-342900">
              <a:buFont typeface="Arial"/>
              <a:buChar char="•"/>
            </a:pPr>
            <a:r>
              <a:rPr lang="en-US" dirty="0">
                <a:solidFill>
                  <a:srgbClr val="000000"/>
                </a:solidFill>
              </a:rPr>
              <a:t>Stored in tissues of producers (</a:t>
            </a:r>
            <a:r>
              <a:rPr lang="en-US" dirty="0" err="1" smtClean="0">
                <a:solidFill>
                  <a:srgbClr val="000000"/>
                </a:solidFill>
              </a:rPr>
              <a:t>photosyn</a:t>
            </a:r>
            <a:r>
              <a:rPr lang="en-US" dirty="0" smtClean="0">
                <a:solidFill>
                  <a:srgbClr val="000000"/>
                </a:solidFill>
              </a:rPr>
              <a:t>/</a:t>
            </a:r>
            <a:r>
              <a:rPr lang="en-US" dirty="0" err="1">
                <a:solidFill>
                  <a:srgbClr val="000000"/>
                </a:solidFill>
              </a:rPr>
              <a:t>resp</a:t>
            </a:r>
            <a:r>
              <a:rPr lang="en-US" dirty="0">
                <a:solidFill>
                  <a:srgbClr val="000000"/>
                </a:solidFill>
              </a:rPr>
              <a:t>)</a:t>
            </a:r>
          </a:p>
          <a:p>
            <a:endParaRPr lang="en-US" dirty="0">
              <a:solidFill>
                <a:srgbClr val="000000"/>
              </a:solidFill>
            </a:endParaRPr>
          </a:p>
          <a:p>
            <a:pPr marL="342900" indent="-342900">
              <a:buFont typeface="Arial"/>
              <a:buChar char="•"/>
            </a:pPr>
            <a:r>
              <a:rPr lang="en-US" dirty="0">
                <a:solidFill>
                  <a:srgbClr val="000000"/>
                </a:solidFill>
              </a:rPr>
              <a:t>Stored in the ocean floor (CO</a:t>
            </a:r>
            <a:r>
              <a:rPr lang="en-US" baseline="-25000" dirty="0">
                <a:solidFill>
                  <a:srgbClr val="000000"/>
                </a:solidFill>
              </a:rPr>
              <a:t>2</a:t>
            </a:r>
            <a:r>
              <a:rPr lang="en-US" dirty="0">
                <a:solidFill>
                  <a:srgbClr val="000000"/>
                </a:solidFill>
              </a:rPr>
              <a:t>-&gt; CaCO</a:t>
            </a:r>
            <a:r>
              <a:rPr lang="en-US" baseline="-25000" dirty="0">
                <a:solidFill>
                  <a:srgbClr val="000000"/>
                </a:solidFill>
              </a:rPr>
              <a:t>3</a:t>
            </a:r>
            <a:r>
              <a:rPr lang="en-US" dirty="0">
                <a:solidFill>
                  <a:srgbClr val="000000"/>
                </a:solidFill>
              </a:rPr>
              <a:t>=Limestone</a:t>
            </a:r>
            <a:r>
              <a:rPr lang="en-US" dirty="0" smtClean="0">
                <a:solidFill>
                  <a:srgbClr val="000000"/>
                </a:solidFill>
              </a:rPr>
              <a:t>)</a:t>
            </a:r>
            <a:endParaRPr lang="en-US" dirty="0">
              <a:solidFill>
                <a:srgbClr val="000000"/>
              </a:solidFill>
            </a:endParaRPr>
          </a:p>
          <a:p>
            <a:r>
              <a:rPr lang="en-US" dirty="0">
                <a:solidFill>
                  <a:srgbClr val="000000"/>
                </a:solidFill>
              </a:rPr>
              <a:t>**The Ocean Floor is the largest carbon pool on Earth*</a:t>
            </a:r>
            <a:r>
              <a:rPr lang="en-US" dirty="0" smtClean="0">
                <a:solidFill>
                  <a:srgbClr val="000000"/>
                </a:solidFill>
              </a:rPr>
              <a:t>*</a:t>
            </a:r>
            <a:endParaRPr lang="en-US" dirty="0">
              <a:solidFill>
                <a:srgbClr val="000000"/>
              </a:solidFill>
            </a:endParaRPr>
          </a:p>
          <a:p>
            <a:pPr marL="342900" indent="-342900">
              <a:buFont typeface="Arial"/>
              <a:buChar char="•"/>
            </a:pPr>
            <a:r>
              <a:rPr lang="en-US" dirty="0">
                <a:solidFill>
                  <a:srgbClr val="000000"/>
                </a:solidFill>
              </a:rPr>
              <a:t>Marine organisms use CO</a:t>
            </a:r>
            <a:r>
              <a:rPr lang="en-US" baseline="-25000" dirty="0">
                <a:solidFill>
                  <a:srgbClr val="000000"/>
                </a:solidFill>
              </a:rPr>
              <a:t>2</a:t>
            </a:r>
            <a:r>
              <a:rPr lang="en-US" dirty="0">
                <a:solidFill>
                  <a:srgbClr val="000000"/>
                </a:solidFill>
              </a:rPr>
              <a:t> dissolved in ocean water to construct shells and exoskeletons; become ocean sediments over time</a:t>
            </a:r>
          </a:p>
          <a:p>
            <a:endParaRPr lang="en-US" dirty="0" smtClean="0">
              <a:solidFill>
                <a:srgbClr val="000000"/>
              </a:solidFill>
            </a:endParaRPr>
          </a:p>
          <a:p>
            <a:pPr marL="457200" indent="-457200">
              <a:buFont typeface="Arial"/>
              <a:buChar char="•"/>
            </a:pPr>
            <a:r>
              <a:rPr lang="en-US" dirty="0" smtClean="0">
                <a:solidFill>
                  <a:srgbClr val="000000"/>
                </a:solidFill>
              </a:rPr>
              <a:t>Some organisms become buried and preserved before decomposition can occur; organic matter becomes fossilized and may become fossil fuels</a:t>
            </a:r>
          </a:p>
          <a:p>
            <a:pPr marL="457200" indent="-457200">
              <a:buFont typeface="Arial"/>
              <a:buChar char="•"/>
            </a:pPr>
            <a:endParaRPr lang="en-US" dirty="0">
              <a:solidFill>
                <a:srgbClr val="000000"/>
              </a:solidFill>
            </a:endParaRPr>
          </a:p>
          <a:p>
            <a:pPr marL="457200" indent="-457200">
              <a:buFont typeface="Arial"/>
              <a:buChar char="•"/>
            </a:pPr>
            <a:r>
              <a:rPr lang="en-US" dirty="0" smtClean="0">
                <a:solidFill>
                  <a:srgbClr val="000000"/>
                </a:solidFill>
              </a:rPr>
              <a:t>Extraction of fossil fuels by humans</a:t>
            </a:r>
          </a:p>
          <a:p>
            <a:r>
              <a:rPr lang="en-US" dirty="0" smtClean="0">
                <a:solidFill>
                  <a:srgbClr val="000000"/>
                </a:solidFill>
              </a:rPr>
              <a:t> (relatively recent due to increasing reliance on high energy resources)</a:t>
            </a:r>
          </a:p>
          <a:p>
            <a:r>
              <a:rPr lang="en-US" dirty="0">
                <a:solidFill>
                  <a:srgbClr val="000000"/>
                </a:solidFill>
              </a:rPr>
              <a:t>“Industrial Revolution”</a:t>
            </a:r>
          </a:p>
          <a:p>
            <a:endParaRPr lang="en-US" dirty="0" smtClean="0">
              <a:solidFill>
                <a:srgbClr val="000000"/>
              </a:solidFill>
            </a:endParaRPr>
          </a:p>
          <a:p>
            <a:pPr marL="457200" indent="-457200">
              <a:buFont typeface="Arial"/>
              <a:buChar char="•"/>
            </a:pPr>
            <a:r>
              <a:rPr lang="en-US" dirty="0" smtClean="0">
                <a:solidFill>
                  <a:srgbClr val="000000"/>
                </a:solidFill>
              </a:rPr>
              <a:t>Combustion releases carbon into the atmosphere (CO2) or into soil as ash</a:t>
            </a:r>
          </a:p>
          <a:p>
            <a:r>
              <a:rPr lang="en-US" dirty="0" smtClean="0">
                <a:solidFill>
                  <a:srgbClr val="000000"/>
                </a:solidFill>
              </a:rPr>
              <a:t>By-product is global warming due to these emissions of greenhouse gasses</a:t>
            </a:r>
          </a:p>
          <a:p>
            <a:endParaRPr lang="en-US" dirty="0">
              <a:solidFill>
                <a:srgbClr val="000000"/>
              </a:solidFill>
            </a:endParaRPr>
          </a:p>
          <a:p>
            <a:pPr marL="457200" indent="-457200">
              <a:buFont typeface="Arial"/>
              <a:buChar char="•"/>
            </a:pPr>
            <a:r>
              <a:rPr lang="en-US" dirty="0" smtClean="0">
                <a:solidFill>
                  <a:srgbClr val="000000"/>
                </a:solidFill>
              </a:rPr>
              <a:t>Deforestation also contributes to greater atmospheric CO2 concentrations, since photosynthesis does not occur as frequently</a:t>
            </a:r>
          </a:p>
          <a:p>
            <a:pPr marL="457200" indent="-457200">
              <a:buFont typeface="Arial"/>
              <a:buChar char="•"/>
            </a:pPr>
            <a:endParaRPr lang="en-US" dirty="0"/>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869507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2578" name="Picture 2" descr="unnumbered_03_p57"/>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342900"/>
            <a:ext cx="8531225" cy="61849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28942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797508" y="294302"/>
            <a:ext cx="6515950" cy="1678750"/>
          </a:xfrm>
        </p:spPr>
        <p:txBody>
          <a:bodyPr>
            <a:normAutofit/>
          </a:bodyPr>
          <a:lstStyle/>
          <a:p>
            <a:r>
              <a:rPr lang="en-US" sz="4000" dirty="0" smtClean="0"/>
              <a:t>III. C. </a:t>
            </a:r>
            <a:br>
              <a:rPr lang="en-US" sz="4000" dirty="0" smtClean="0"/>
            </a:br>
            <a:r>
              <a:rPr lang="en-US" sz="4000" dirty="0" smtClean="0"/>
              <a:t>The Nitrogen Cycle (69-71)</a:t>
            </a:r>
            <a:endParaRPr lang="en-US" sz="4000" dirty="0"/>
          </a:p>
        </p:txBody>
      </p:sp>
      <p:pic>
        <p:nvPicPr>
          <p:cNvPr id="6" name="Picture 2" descr="figure_03_12"/>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028988" y="2255722"/>
            <a:ext cx="5284470" cy="435444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311363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2749" y="0"/>
            <a:ext cx="6158497" cy="1512145"/>
          </a:xfrm>
        </p:spPr>
        <p:txBody>
          <a:bodyPr>
            <a:normAutofit fontScale="90000"/>
          </a:bodyPr>
          <a:lstStyle/>
          <a:p>
            <a:r>
              <a:rPr lang="en-US" sz="4000" dirty="0" smtClean="0"/>
              <a:t>III. D. </a:t>
            </a:r>
            <a:br>
              <a:rPr lang="en-US" sz="4000" dirty="0" smtClean="0"/>
            </a:br>
            <a:r>
              <a:rPr lang="en-US" sz="4000" dirty="0" smtClean="0"/>
              <a:t>The Phosphorous Cycle (71-72)</a:t>
            </a:r>
            <a:endParaRPr lang="en-US" sz="4000" dirty="0"/>
          </a:p>
        </p:txBody>
      </p:sp>
      <p:pic>
        <p:nvPicPr>
          <p:cNvPr id="4" name="Picture 2" descr="figure_03_13"/>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190623" y="1484339"/>
            <a:ext cx="5919496" cy="537366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5" name="TextBox 4"/>
          <p:cNvSpPr txBox="1"/>
          <p:nvPr/>
        </p:nvSpPr>
        <p:spPr>
          <a:xfrm>
            <a:off x="1118902" y="604729"/>
            <a:ext cx="184666" cy="369332"/>
          </a:xfrm>
          <a:prstGeom prst="rect">
            <a:avLst/>
          </a:prstGeom>
          <a:noFill/>
        </p:spPr>
        <p:txBody>
          <a:bodyPr wrap="none" rtlCol="0">
            <a:spAutoFit/>
          </a:bodyPr>
          <a:lstStyle/>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7765668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8242" name="Picture 2" descr="figure_03_1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406588" y="3122706"/>
            <a:ext cx="2330824" cy="357278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0"/>
            <a:ext cx="8895699" cy="3122706"/>
          </a:xfrm>
        </p:spPr>
        <p:txBody>
          <a:bodyPr>
            <a:normAutofit/>
          </a:bodyPr>
          <a:lstStyle/>
          <a:p>
            <a:r>
              <a:rPr lang="en-US" dirty="0" smtClean="0"/>
              <a:t>Of the cycles already discussed, which most directly influence this algal bloom, which may lead to eutrophication of this water body?</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647881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22210"/>
          </a:xfrm>
        </p:spPr>
        <p:txBody>
          <a:bodyPr>
            <a:normAutofit/>
          </a:bodyPr>
          <a:lstStyle/>
          <a:p>
            <a:r>
              <a:rPr lang="en-US" dirty="0" smtClean="0"/>
              <a:t>III. E.  Calcium, Magnesium, Potassium</a:t>
            </a:r>
            <a:endParaRPr lang="en-US" dirty="0"/>
          </a:p>
        </p:txBody>
      </p:sp>
      <p:sp>
        <p:nvSpPr>
          <p:cNvPr id="3" name="Subtitle 2"/>
          <p:cNvSpPr>
            <a:spLocks noGrp="1"/>
          </p:cNvSpPr>
          <p:nvPr>
            <p:ph type="subTitle" idx="1"/>
          </p:nvPr>
        </p:nvSpPr>
        <p:spPr>
          <a:xfrm>
            <a:off x="0" y="1209457"/>
            <a:ext cx="9144000" cy="5648543"/>
          </a:xfrm>
        </p:spPr>
        <p:txBody>
          <a:bodyPr>
            <a:normAutofit fontScale="77500" lnSpcReduction="20000"/>
          </a:bodyPr>
          <a:lstStyle/>
          <a:p>
            <a:r>
              <a:rPr lang="en-US" dirty="0" smtClean="0">
                <a:solidFill>
                  <a:schemeClr val="tx1"/>
                </a:solidFill>
              </a:rPr>
              <a:t>Ca</a:t>
            </a:r>
            <a:r>
              <a:rPr lang="en-US" baseline="30000" dirty="0" smtClean="0">
                <a:solidFill>
                  <a:schemeClr val="tx1"/>
                </a:solidFill>
              </a:rPr>
              <a:t>2+</a:t>
            </a:r>
            <a:r>
              <a:rPr lang="en-US" dirty="0" smtClean="0">
                <a:solidFill>
                  <a:schemeClr val="tx1"/>
                </a:solidFill>
              </a:rPr>
              <a:t>, Mg</a:t>
            </a:r>
            <a:r>
              <a:rPr lang="en-US" baseline="30000" dirty="0" smtClean="0">
                <a:solidFill>
                  <a:schemeClr val="tx1"/>
                </a:solidFill>
              </a:rPr>
              <a:t>2+</a:t>
            </a:r>
            <a:r>
              <a:rPr lang="en-US" dirty="0" smtClean="0">
                <a:solidFill>
                  <a:schemeClr val="tx1"/>
                </a:solidFill>
              </a:rPr>
              <a:t>, K</a:t>
            </a:r>
            <a:r>
              <a:rPr lang="en-US" baseline="30000" dirty="0" smtClean="0">
                <a:solidFill>
                  <a:schemeClr val="tx1"/>
                </a:solidFill>
              </a:rPr>
              <a:t>+</a:t>
            </a:r>
            <a:r>
              <a:rPr lang="en-US" dirty="0" smtClean="0">
                <a:solidFill>
                  <a:schemeClr val="tx1"/>
                </a:solidFill>
              </a:rPr>
              <a:t> all play important roles in regulating cellular processes and in transmitting signals between cells</a:t>
            </a:r>
          </a:p>
          <a:p>
            <a:endParaRPr lang="en-US" dirty="0" smtClean="0">
              <a:solidFill>
                <a:schemeClr val="tx1"/>
              </a:solidFill>
            </a:endParaRPr>
          </a:p>
          <a:p>
            <a:pPr marL="457200" indent="-457200">
              <a:buFont typeface="Arial"/>
              <a:buChar char="•"/>
            </a:pPr>
            <a:r>
              <a:rPr lang="en-US" dirty="0" smtClean="0">
                <a:solidFill>
                  <a:schemeClr val="tx1"/>
                </a:solidFill>
              </a:rPr>
              <a:t>Derived primarily from rocks and decomposed vegetation</a:t>
            </a:r>
          </a:p>
          <a:p>
            <a:pPr marL="457200" indent="-457200">
              <a:buFont typeface="Arial"/>
              <a:buChar char="•"/>
            </a:pPr>
            <a:r>
              <a:rPr lang="en-US" dirty="0">
                <a:solidFill>
                  <a:schemeClr val="tx1"/>
                </a:solidFill>
              </a:rPr>
              <a:t>None are found in the gaseous phase (but can be dust particles in the atmosphere</a:t>
            </a:r>
            <a:r>
              <a:rPr lang="en-US" dirty="0" smtClean="0">
                <a:solidFill>
                  <a:schemeClr val="tx1"/>
                </a:solidFill>
              </a:rPr>
              <a:t>)</a:t>
            </a:r>
          </a:p>
          <a:p>
            <a:pPr marL="457200" indent="-457200">
              <a:buFont typeface="Arial"/>
              <a:buChar char="•"/>
            </a:pPr>
            <a:r>
              <a:rPr lang="en-US" dirty="0" smtClean="0">
                <a:solidFill>
                  <a:schemeClr val="tx1"/>
                </a:solidFill>
              </a:rPr>
              <a:t>All three can be dissolved in water as </a:t>
            </a:r>
            <a:r>
              <a:rPr lang="en-US" dirty="0" err="1" smtClean="0">
                <a:solidFill>
                  <a:schemeClr val="tx1"/>
                </a:solidFill>
              </a:rPr>
              <a:t>cations</a:t>
            </a:r>
            <a:r>
              <a:rPr lang="en-US" dirty="0" smtClean="0">
                <a:solidFill>
                  <a:schemeClr val="tx1"/>
                </a:solidFill>
              </a:rPr>
              <a:t> (+); can be attracted to charged soil anions (-)</a:t>
            </a:r>
          </a:p>
          <a:p>
            <a:pPr marL="457200" indent="-457200">
              <a:buFont typeface="Arial"/>
              <a:buChar char="•"/>
            </a:pPr>
            <a:endParaRPr lang="en-US" dirty="0" smtClean="0">
              <a:solidFill>
                <a:schemeClr val="tx1"/>
              </a:solidFill>
            </a:endParaRPr>
          </a:p>
          <a:p>
            <a:pPr marL="457200" indent="-457200">
              <a:buFont typeface="Arial"/>
              <a:buChar char="•"/>
            </a:pPr>
            <a:r>
              <a:rPr lang="en-US" dirty="0">
                <a:solidFill>
                  <a:schemeClr val="tx1"/>
                </a:solidFill>
              </a:rPr>
              <a:t>Ca</a:t>
            </a:r>
            <a:r>
              <a:rPr lang="en-US" baseline="30000" dirty="0">
                <a:solidFill>
                  <a:schemeClr val="tx1"/>
                </a:solidFill>
              </a:rPr>
              <a:t>2+</a:t>
            </a:r>
            <a:r>
              <a:rPr lang="en-US" dirty="0">
                <a:solidFill>
                  <a:schemeClr val="tx1"/>
                </a:solidFill>
              </a:rPr>
              <a:t>, Mg</a:t>
            </a:r>
            <a:r>
              <a:rPr lang="en-US" baseline="30000" dirty="0">
                <a:solidFill>
                  <a:schemeClr val="tx1"/>
                </a:solidFill>
              </a:rPr>
              <a:t>2</a:t>
            </a:r>
            <a:r>
              <a:rPr lang="en-US" baseline="30000" dirty="0" smtClean="0">
                <a:solidFill>
                  <a:schemeClr val="tx1"/>
                </a:solidFill>
              </a:rPr>
              <a:t>+</a:t>
            </a:r>
            <a:r>
              <a:rPr lang="en-US" dirty="0" smtClean="0">
                <a:solidFill>
                  <a:schemeClr val="tx1"/>
                </a:solidFill>
              </a:rPr>
              <a:t>: strong attraction to anions (found primarily in limestone, marble, and </a:t>
            </a:r>
            <a:r>
              <a:rPr lang="en-US" dirty="0" err="1" smtClean="0">
                <a:solidFill>
                  <a:schemeClr val="tx1"/>
                </a:solidFill>
              </a:rPr>
              <a:t>dolostone</a:t>
            </a:r>
            <a:endParaRPr lang="en-US" dirty="0" smtClean="0">
              <a:solidFill>
                <a:schemeClr val="tx1"/>
              </a:solidFill>
            </a:endParaRPr>
          </a:p>
          <a:p>
            <a:pPr marL="457200" indent="-457200">
              <a:buFont typeface="Arial"/>
              <a:buChar char="•"/>
            </a:pPr>
            <a:r>
              <a:rPr lang="en-US" dirty="0">
                <a:solidFill>
                  <a:schemeClr val="tx1"/>
                </a:solidFill>
              </a:rPr>
              <a:t>K</a:t>
            </a:r>
            <a:r>
              <a:rPr lang="en-US" baseline="30000" dirty="0">
                <a:solidFill>
                  <a:schemeClr val="tx1"/>
                </a:solidFill>
              </a:rPr>
              <a:t>+</a:t>
            </a:r>
            <a:r>
              <a:rPr lang="en-US" dirty="0">
                <a:solidFill>
                  <a:schemeClr val="tx1"/>
                </a:solidFill>
              </a:rPr>
              <a:t> </a:t>
            </a:r>
            <a:r>
              <a:rPr lang="en-US" dirty="0" smtClean="0">
                <a:solidFill>
                  <a:schemeClr val="tx1"/>
                </a:solidFill>
              </a:rPr>
              <a:t>is weakly attracted to soil; more frequently leached out of soil- constrains growth of plants and animals</a:t>
            </a:r>
          </a:p>
          <a:p>
            <a:pPr marL="457200" indent="-457200">
              <a:buFont typeface="Arial"/>
              <a:buChar char="•"/>
            </a:pPr>
            <a:r>
              <a:rPr lang="en-US" dirty="0">
                <a:solidFill>
                  <a:schemeClr val="tx1"/>
                </a:solidFill>
              </a:rPr>
              <a:t>K</a:t>
            </a:r>
            <a:r>
              <a:rPr lang="en-US" baseline="30000" dirty="0">
                <a:solidFill>
                  <a:schemeClr val="tx1"/>
                </a:solidFill>
              </a:rPr>
              <a:t>+</a:t>
            </a:r>
            <a:r>
              <a:rPr lang="en-US" dirty="0">
                <a:solidFill>
                  <a:schemeClr val="tx1"/>
                </a:solidFill>
              </a:rPr>
              <a:t> </a:t>
            </a:r>
            <a:r>
              <a:rPr lang="en-US" dirty="0" smtClean="0">
                <a:solidFill>
                  <a:schemeClr val="tx1"/>
                </a:solidFill>
              </a:rPr>
              <a:t>is a common fertilizer ingredient to supplement K-deficient soils</a:t>
            </a:r>
          </a:p>
          <a:p>
            <a:pPr marL="457200" indent="-457200">
              <a:buFont typeface="Arial"/>
              <a:buChar char="•"/>
            </a:pPr>
            <a:endParaRPr lang="en-US" dirty="0" smtClean="0">
              <a:solidFill>
                <a:schemeClr val="tx1"/>
              </a:solidFill>
            </a:endParaRPr>
          </a:p>
          <a:p>
            <a:pPr marL="457200" indent="-457200">
              <a:buFont typeface="Arial"/>
              <a:buChar char="•"/>
            </a:pPr>
            <a:endParaRPr lang="en-US" dirty="0" smtClean="0">
              <a:solidFill>
                <a:schemeClr val="tx1"/>
              </a:solidFill>
            </a:endParaRPr>
          </a:p>
          <a:p>
            <a:pPr marL="457200" indent="-457200">
              <a:buFont typeface="Arial"/>
              <a:buChar char="•"/>
            </a:pPr>
            <a:endParaRPr lang="en-US" dirty="0">
              <a:solidFill>
                <a:schemeClr val="tx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049827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
            <a:ext cx="7772400" cy="695438"/>
          </a:xfrm>
        </p:spPr>
        <p:txBody>
          <a:bodyPr>
            <a:normAutofit fontScale="90000"/>
          </a:bodyPr>
          <a:lstStyle/>
          <a:p>
            <a:r>
              <a:rPr lang="en-US" dirty="0" smtClean="0"/>
              <a:t>III. </a:t>
            </a:r>
            <a:r>
              <a:rPr lang="en-US" dirty="0"/>
              <a:t> </a:t>
            </a:r>
            <a:r>
              <a:rPr lang="en-US" dirty="0" smtClean="0"/>
              <a:t>E. The Sulfur Cycle</a:t>
            </a:r>
            <a:endParaRPr lang="en-US" dirty="0"/>
          </a:p>
        </p:txBody>
      </p:sp>
      <p:sp>
        <p:nvSpPr>
          <p:cNvPr id="6" name="Subtitle 5"/>
          <p:cNvSpPr>
            <a:spLocks noGrp="1"/>
          </p:cNvSpPr>
          <p:nvPr>
            <p:ph type="subTitle" idx="1"/>
          </p:nvPr>
        </p:nvSpPr>
        <p:spPr>
          <a:xfrm>
            <a:off x="0" y="695439"/>
            <a:ext cx="9144000" cy="2313086"/>
          </a:xfrm>
        </p:spPr>
        <p:txBody>
          <a:bodyPr>
            <a:noAutofit/>
          </a:bodyPr>
          <a:lstStyle/>
          <a:p>
            <a:pPr marL="457200" indent="-457200">
              <a:buFont typeface="Arial"/>
              <a:buChar char="•"/>
            </a:pPr>
            <a:r>
              <a:rPr lang="en-US" sz="1850" dirty="0" smtClean="0">
                <a:solidFill>
                  <a:srgbClr val="000000"/>
                </a:solidFill>
              </a:rPr>
              <a:t>Most is found in rocks -&gt; released into soil and water</a:t>
            </a:r>
          </a:p>
          <a:p>
            <a:pPr marL="457200" indent="-457200">
              <a:buFont typeface="Arial"/>
              <a:buChar char="•"/>
            </a:pPr>
            <a:r>
              <a:rPr lang="en-US" sz="1850" dirty="0" smtClean="0">
                <a:solidFill>
                  <a:srgbClr val="000000"/>
                </a:solidFill>
              </a:rPr>
              <a:t>Plants absorb through roots (Sulfates: SO</a:t>
            </a:r>
            <a:r>
              <a:rPr lang="en-US" sz="1850" baseline="-25000" dirty="0" smtClean="0">
                <a:solidFill>
                  <a:srgbClr val="000000"/>
                </a:solidFill>
              </a:rPr>
              <a:t>4</a:t>
            </a:r>
            <a:r>
              <a:rPr lang="en-US" sz="1850" baseline="30000" dirty="0" smtClean="0">
                <a:solidFill>
                  <a:srgbClr val="000000"/>
                </a:solidFill>
              </a:rPr>
              <a:t>2-</a:t>
            </a:r>
            <a:r>
              <a:rPr lang="en-US" sz="1850" dirty="0" smtClean="0">
                <a:solidFill>
                  <a:srgbClr val="000000"/>
                </a:solidFill>
              </a:rPr>
              <a:t>)- cycles through the food web</a:t>
            </a:r>
          </a:p>
          <a:p>
            <a:pPr marL="457200" indent="-457200">
              <a:buFont typeface="Arial"/>
              <a:buChar char="•"/>
            </a:pPr>
            <a:r>
              <a:rPr lang="en-US" sz="1850" dirty="0" smtClean="0">
                <a:solidFill>
                  <a:srgbClr val="000000"/>
                </a:solidFill>
              </a:rPr>
              <a:t>Sulfur also has a gaseous component (volcanic eruptions; fossil fuel combustion) as SO</a:t>
            </a:r>
            <a:r>
              <a:rPr lang="en-US" sz="1850" baseline="-25000" dirty="0" smtClean="0">
                <a:solidFill>
                  <a:srgbClr val="000000"/>
                </a:solidFill>
              </a:rPr>
              <a:t>2</a:t>
            </a:r>
          </a:p>
          <a:p>
            <a:pPr marL="457200" indent="-457200">
              <a:buFont typeface="Arial"/>
              <a:buChar char="•"/>
            </a:pPr>
            <a:r>
              <a:rPr lang="en-US" sz="1850" dirty="0" smtClean="0">
                <a:solidFill>
                  <a:srgbClr val="000000"/>
                </a:solidFill>
              </a:rPr>
              <a:t>Sulfur Dioxide converts to Sulfuric Acid (H</a:t>
            </a:r>
            <a:r>
              <a:rPr lang="en-US" sz="1850" baseline="-25000" dirty="0" smtClean="0">
                <a:solidFill>
                  <a:srgbClr val="000000"/>
                </a:solidFill>
              </a:rPr>
              <a:t>2</a:t>
            </a:r>
            <a:r>
              <a:rPr lang="en-US" sz="1850" dirty="0" smtClean="0">
                <a:solidFill>
                  <a:srgbClr val="000000"/>
                </a:solidFill>
              </a:rPr>
              <a:t>SO</a:t>
            </a:r>
            <a:r>
              <a:rPr lang="en-US" sz="1850" baseline="-25000" dirty="0" smtClean="0">
                <a:solidFill>
                  <a:srgbClr val="000000"/>
                </a:solidFill>
              </a:rPr>
              <a:t>4</a:t>
            </a:r>
            <a:r>
              <a:rPr lang="en-US" sz="1850" dirty="0" smtClean="0">
                <a:solidFill>
                  <a:srgbClr val="000000"/>
                </a:solidFill>
              </a:rPr>
              <a:t>) and comes back to Earth as acid precipitation</a:t>
            </a:r>
          </a:p>
          <a:p>
            <a:pPr marL="457200" indent="-457200">
              <a:buFont typeface="Arial"/>
              <a:buChar char="•"/>
            </a:pPr>
            <a:r>
              <a:rPr lang="en-US" sz="1850" dirty="0" smtClean="0">
                <a:solidFill>
                  <a:srgbClr val="000000"/>
                </a:solidFill>
              </a:rPr>
              <a:t>Sulfur-based acid </a:t>
            </a:r>
            <a:r>
              <a:rPr lang="en-US" sz="1850" dirty="0" err="1">
                <a:solidFill>
                  <a:srgbClr val="000000"/>
                </a:solidFill>
              </a:rPr>
              <a:t>p</a:t>
            </a:r>
            <a:r>
              <a:rPr lang="en-US" sz="1850" dirty="0" err="1" smtClean="0">
                <a:solidFill>
                  <a:srgbClr val="000000"/>
                </a:solidFill>
              </a:rPr>
              <a:t>recip</a:t>
            </a:r>
            <a:r>
              <a:rPr lang="en-US" sz="1850" dirty="0" smtClean="0">
                <a:solidFill>
                  <a:srgbClr val="000000"/>
                </a:solidFill>
              </a:rPr>
              <a:t> has decreased due to Clean Air Act initiatives since 1995, but is still a very relevant environmental concern</a:t>
            </a:r>
          </a:p>
          <a:p>
            <a:pPr marL="457200" indent="-457200">
              <a:buFont typeface="Arial"/>
              <a:buChar char="•"/>
            </a:pPr>
            <a:endParaRPr lang="en-US" sz="1850" dirty="0">
              <a:solidFill>
                <a:srgbClr val="000000"/>
              </a:solidFill>
            </a:endParaRPr>
          </a:p>
        </p:txBody>
      </p:sp>
      <p:pic>
        <p:nvPicPr>
          <p:cNvPr id="3" name="Picture 2"/>
          <p:cNvPicPr>
            <a:picLocks noChangeAspect="1"/>
          </p:cNvPicPr>
          <p:nvPr/>
        </p:nvPicPr>
        <p:blipFill>
          <a:blip r:embed="rId2"/>
          <a:stretch>
            <a:fillRect/>
          </a:stretch>
        </p:blipFill>
        <p:spPr>
          <a:xfrm>
            <a:off x="822449" y="2944677"/>
            <a:ext cx="7635751" cy="391332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727072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52447"/>
          </a:xfrm>
        </p:spPr>
        <p:txBody>
          <a:bodyPr>
            <a:normAutofit/>
          </a:bodyPr>
          <a:lstStyle/>
          <a:p>
            <a:r>
              <a:rPr lang="en-US" sz="3600" dirty="0" smtClean="0"/>
              <a:t>IV. Ecosystems Respond to Disturbance (73)</a:t>
            </a:r>
            <a:endParaRPr lang="en-US" sz="3600" dirty="0"/>
          </a:p>
        </p:txBody>
      </p:sp>
      <p:sp>
        <p:nvSpPr>
          <p:cNvPr id="3" name="Subtitle 2"/>
          <p:cNvSpPr>
            <a:spLocks noGrp="1"/>
          </p:cNvSpPr>
          <p:nvPr>
            <p:ph type="subTitle" idx="1"/>
          </p:nvPr>
        </p:nvSpPr>
        <p:spPr>
          <a:xfrm>
            <a:off x="0" y="997804"/>
            <a:ext cx="9144000" cy="5860196"/>
          </a:xfrm>
        </p:spPr>
        <p:txBody>
          <a:bodyPr>
            <a:normAutofit fontScale="85000" lnSpcReduction="20000"/>
          </a:bodyPr>
          <a:lstStyle/>
          <a:p>
            <a:r>
              <a:rPr lang="en-US" dirty="0" smtClean="0">
                <a:solidFill>
                  <a:srgbClr val="FF0000"/>
                </a:solidFill>
              </a:rPr>
              <a:t>Disturbance: </a:t>
            </a:r>
            <a:r>
              <a:rPr lang="en-US" dirty="0" smtClean="0">
                <a:solidFill>
                  <a:srgbClr val="000000"/>
                </a:solidFill>
              </a:rPr>
              <a:t>“An even caused by physical, chemical, or biological agents that results in changes in population size or community composition”</a:t>
            </a:r>
          </a:p>
          <a:p>
            <a:endParaRPr lang="en-US" dirty="0" smtClean="0">
              <a:solidFill>
                <a:srgbClr val="000000"/>
              </a:solidFill>
            </a:endParaRPr>
          </a:p>
          <a:p>
            <a:pPr marL="457200" indent="-457200">
              <a:buFont typeface="Arial"/>
              <a:buChar char="•"/>
            </a:pPr>
            <a:r>
              <a:rPr lang="en-US" dirty="0" smtClean="0">
                <a:solidFill>
                  <a:srgbClr val="000000"/>
                </a:solidFill>
              </a:rPr>
              <a:t>Natural Examples: Hurricanes, ice storms, tsunamis, tornadoes, volcanic eruptions, forest fires, etc…</a:t>
            </a:r>
          </a:p>
          <a:p>
            <a:pPr marL="457200" indent="-457200">
              <a:buFont typeface="Arial"/>
              <a:buChar char="•"/>
            </a:pPr>
            <a:r>
              <a:rPr lang="en-US" dirty="0" smtClean="0">
                <a:solidFill>
                  <a:srgbClr val="000000"/>
                </a:solidFill>
              </a:rPr>
              <a:t>Anthropogenic Examples: development, agriculture, air pollution, deforestation, coal mining through mountain top removal</a:t>
            </a:r>
          </a:p>
          <a:p>
            <a:endParaRPr lang="en-US" dirty="0" smtClean="0">
              <a:solidFill>
                <a:srgbClr val="000000"/>
              </a:solidFill>
            </a:endParaRPr>
          </a:p>
          <a:p>
            <a:pPr marL="457200" indent="-457200">
              <a:buFont typeface="Arial"/>
              <a:buChar char="•"/>
            </a:pPr>
            <a:r>
              <a:rPr lang="en-US" dirty="0" smtClean="0">
                <a:solidFill>
                  <a:srgbClr val="000000"/>
                </a:solidFill>
              </a:rPr>
              <a:t>Disturbances can be either short or long-term time scales</a:t>
            </a:r>
          </a:p>
          <a:p>
            <a:pPr marL="457200" indent="-457200">
              <a:buFont typeface="Arial"/>
              <a:buChar char="•"/>
            </a:pPr>
            <a:r>
              <a:rPr lang="en-US" dirty="0" smtClean="0">
                <a:solidFill>
                  <a:srgbClr val="000000"/>
                </a:solidFill>
              </a:rPr>
              <a:t>We are interested in how disturbances affect the flow of energy and matter through an ecosystem</a:t>
            </a:r>
          </a:p>
          <a:p>
            <a:pPr marL="457200" indent="-457200">
              <a:buFont typeface="Arial"/>
              <a:buChar char="•"/>
            </a:pPr>
            <a:r>
              <a:rPr lang="en-US" b="1" dirty="0" smtClean="0">
                <a:solidFill>
                  <a:srgbClr val="0000FF"/>
                </a:solidFill>
              </a:rPr>
              <a:t>BIG QUESTION’S? </a:t>
            </a:r>
            <a:r>
              <a:rPr lang="en-US" dirty="0" smtClean="0">
                <a:solidFill>
                  <a:srgbClr val="000000"/>
                </a:solidFill>
              </a:rPr>
              <a:t>Can the ecosystem: </a:t>
            </a:r>
          </a:p>
          <a:p>
            <a:r>
              <a:rPr lang="en-US" dirty="0" smtClean="0">
                <a:solidFill>
                  <a:srgbClr val="000000"/>
                </a:solidFill>
              </a:rPr>
              <a:t>A) Resist the Impact or B) Recover from the impact ?</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87031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9266" name="Picture 2" descr="figure_03_15a"/>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552723"/>
            <a:ext cx="4572087" cy="330527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pic>
        <p:nvPicPr>
          <p:cNvPr id="3" name="Picture 2" descr="figure_03_15b"/>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613230" y="3552723"/>
            <a:ext cx="4530770" cy="329817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ctrTitle"/>
          </p:nvPr>
        </p:nvSpPr>
        <p:spPr>
          <a:xfrm>
            <a:off x="0" y="0"/>
            <a:ext cx="9143999" cy="1058275"/>
          </a:xfrm>
        </p:spPr>
        <p:txBody>
          <a:bodyPr>
            <a:normAutofit fontScale="90000"/>
          </a:bodyPr>
          <a:lstStyle/>
          <a:p>
            <a:r>
              <a:rPr lang="en-US" dirty="0" smtClean="0"/>
              <a:t>Ecosystem Disturbance: Hurricane Katrina (2005)</a:t>
            </a:r>
            <a:endParaRPr lang="en-US" dirty="0"/>
          </a:p>
        </p:txBody>
      </p:sp>
      <p:sp>
        <p:nvSpPr>
          <p:cNvPr id="4" name="Subtitle 3"/>
          <p:cNvSpPr>
            <a:spLocks noGrp="1"/>
          </p:cNvSpPr>
          <p:nvPr>
            <p:ph type="subTitle" idx="1"/>
          </p:nvPr>
        </p:nvSpPr>
        <p:spPr>
          <a:xfrm>
            <a:off x="0" y="1421112"/>
            <a:ext cx="9144000" cy="2131611"/>
          </a:xfrm>
        </p:spPr>
        <p:txBody>
          <a:bodyPr>
            <a:normAutofit fontScale="92500" lnSpcReduction="20000"/>
          </a:bodyPr>
          <a:lstStyle/>
          <a:p>
            <a:r>
              <a:rPr lang="en-US" dirty="0" smtClean="0">
                <a:solidFill>
                  <a:srgbClr val="000000"/>
                </a:solidFill>
              </a:rPr>
              <a:t>“The </a:t>
            </a:r>
            <a:r>
              <a:rPr lang="en-US" dirty="0" err="1" smtClean="0">
                <a:solidFill>
                  <a:srgbClr val="000000"/>
                </a:solidFill>
              </a:rPr>
              <a:t>Chandeleur</a:t>
            </a:r>
            <a:r>
              <a:rPr lang="en-US" dirty="0" smtClean="0">
                <a:solidFill>
                  <a:srgbClr val="000000"/>
                </a:solidFill>
              </a:rPr>
              <a:t> Islands, LA”  were almost completely submerged by “Katrina”</a:t>
            </a:r>
          </a:p>
          <a:p>
            <a:r>
              <a:rPr lang="en-US" dirty="0" smtClean="0">
                <a:solidFill>
                  <a:srgbClr val="000000"/>
                </a:solidFill>
              </a:rPr>
              <a:t>Left; 2001: Note vegetated sand dunes</a:t>
            </a:r>
          </a:p>
          <a:p>
            <a:r>
              <a:rPr lang="en-US" dirty="0" smtClean="0">
                <a:solidFill>
                  <a:srgbClr val="000000"/>
                </a:solidFill>
              </a:rPr>
              <a:t>Right; 2005: Note massive erosion and loss of dunes and vegetation</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82124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97802"/>
          </a:xfrm>
        </p:spPr>
        <p:txBody>
          <a:bodyPr/>
          <a:lstStyle/>
          <a:p>
            <a:r>
              <a:rPr lang="en-US" dirty="0" smtClean="0"/>
              <a:t>IV. A. Watershed Studies</a:t>
            </a:r>
            <a:endParaRPr lang="en-US" dirty="0"/>
          </a:p>
        </p:txBody>
      </p:sp>
      <p:sp>
        <p:nvSpPr>
          <p:cNvPr id="3" name="Subtitle 2"/>
          <p:cNvSpPr>
            <a:spLocks noGrp="1"/>
          </p:cNvSpPr>
          <p:nvPr>
            <p:ph type="subTitle" idx="1"/>
          </p:nvPr>
        </p:nvSpPr>
        <p:spPr>
          <a:xfrm>
            <a:off x="0" y="1012921"/>
            <a:ext cx="9144000" cy="1617649"/>
          </a:xfrm>
        </p:spPr>
        <p:txBody>
          <a:bodyPr/>
          <a:lstStyle/>
          <a:p>
            <a:r>
              <a:rPr lang="en-US" dirty="0" smtClean="0">
                <a:solidFill>
                  <a:srgbClr val="000000"/>
                </a:solidFill>
              </a:rPr>
              <a:t>Most disturbance studies occur on a smaller scale; watersheds are a common place to conduct such studies</a:t>
            </a:r>
            <a:endParaRPr lang="en-US" dirty="0">
              <a:solidFill>
                <a:srgbClr val="000000"/>
              </a:solidFill>
            </a:endParaRPr>
          </a:p>
        </p:txBody>
      </p:sp>
      <p:pic>
        <p:nvPicPr>
          <p:cNvPr id="4" name="Picture 2" descr="figure_03_16"/>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2494506"/>
            <a:ext cx="4135234" cy="462264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pic>
        <p:nvPicPr>
          <p:cNvPr id="5" name="Picture 2" descr="figure_03_17"/>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45368" y="2781752"/>
            <a:ext cx="4578948" cy="377100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06608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997802"/>
          </a:xfrm>
        </p:spPr>
        <p:txBody>
          <a:bodyPr/>
          <a:lstStyle/>
          <a:p>
            <a:r>
              <a:rPr lang="en-US" dirty="0"/>
              <a:t>IV. A. Watershed Studies</a:t>
            </a:r>
          </a:p>
        </p:txBody>
      </p:sp>
      <p:sp>
        <p:nvSpPr>
          <p:cNvPr id="5" name="Subtitle 4"/>
          <p:cNvSpPr>
            <a:spLocks noGrp="1"/>
          </p:cNvSpPr>
          <p:nvPr>
            <p:ph type="subTitle" idx="1"/>
          </p:nvPr>
        </p:nvSpPr>
        <p:spPr>
          <a:xfrm>
            <a:off x="0" y="1224575"/>
            <a:ext cx="9144000" cy="5633425"/>
          </a:xfrm>
        </p:spPr>
        <p:txBody>
          <a:bodyPr>
            <a:normAutofit lnSpcReduction="10000"/>
          </a:bodyPr>
          <a:lstStyle/>
          <a:p>
            <a:r>
              <a:rPr lang="en-US" dirty="0" smtClean="0">
                <a:solidFill>
                  <a:srgbClr val="FF0000"/>
                </a:solidFill>
              </a:rPr>
              <a:t>Watershed</a:t>
            </a:r>
            <a:r>
              <a:rPr lang="en-US" dirty="0" smtClean="0">
                <a:solidFill>
                  <a:srgbClr val="000000"/>
                </a:solidFill>
              </a:rPr>
              <a:t>  - all the land in a given area that drains into a particularly Lake, stream or wetland: </a:t>
            </a:r>
          </a:p>
          <a:p>
            <a:r>
              <a:rPr lang="en-US" dirty="0" smtClean="0">
                <a:solidFill>
                  <a:srgbClr val="000000"/>
                </a:solidFill>
              </a:rPr>
              <a:t>“Brandywine Watershed-&gt; Christiana Watershed -&gt; Delaware Watershed”</a:t>
            </a:r>
          </a:p>
          <a:p>
            <a:endParaRPr lang="en-US" dirty="0">
              <a:solidFill>
                <a:srgbClr val="000000"/>
              </a:solidFill>
            </a:endParaRPr>
          </a:p>
          <a:p>
            <a:r>
              <a:rPr lang="en-US" dirty="0" smtClean="0">
                <a:solidFill>
                  <a:srgbClr val="000000"/>
                </a:solidFill>
              </a:rPr>
              <a:t>Previous Slide: Hubbard Brook Ecosystem, NH</a:t>
            </a:r>
          </a:p>
          <a:p>
            <a:r>
              <a:rPr lang="en-US" dirty="0" smtClean="0">
                <a:solidFill>
                  <a:srgbClr val="000000"/>
                </a:solidFill>
              </a:rPr>
              <a:t>1960 (over 50 years of study!!)</a:t>
            </a:r>
          </a:p>
          <a:p>
            <a:pPr marL="457200" indent="-457200">
              <a:buFont typeface="Arial"/>
              <a:buChar char="•"/>
            </a:pPr>
            <a:r>
              <a:rPr lang="en-US" dirty="0" smtClean="0">
                <a:solidFill>
                  <a:srgbClr val="000000"/>
                </a:solidFill>
              </a:rPr>
              <a:t>Investigated six watersheds of this ecosystem </a:t>
            </a:r>
          </a:p>
          <a:p>
            <a:pPr marL="457200" indent="-457200">
              <a:buFont typeface="Arial"/>
              <a:buChar char="•"/>
            </a:pPr>
            <a:r>
              <a:rPr lang="en-US" dirty="0" smtClean="0">
                <a:solidFill>
                  <a:srgbClr val="000000"/>
                </a:solidFill>
              </a:rPr>
              <a:t>Measures </a:t>
            </a:r>
            <a:r>
              <a:rPr lang="en-US" dirty="0" err="1" smtClean="0">
                <a:solidFill>
                  <a:srgbClr val="000000"/>
                </a:solidFill>
              </a:rPr>
              <a:t>precip</a:t>
            </a:r>
            <a:r>
              <a:rPr lang="en-US" dirty="0" smtClean="0">
                <a:solidFill>
                  <a:srgbClr val="000000"/>
                </a:solidFill>
              </a:rPr>
              <a:t> for each area (only </a:t>
            </a:r>
            <a:r>
              <a:rPr lang="en-US" dirty="0" err="1" smtClean="0">
                <a:solidFill>
                  <a:srgbClr val="000000"/>
                </a:solidFill>
              </a:rPr>
              <a:t>evapotrans</a:t>
            </a:r>
            <a:r>
              <a:rPr lang="en-US" dirty="0" smtClean="0">
                <a:solidFill>
                  <a:srgbClr val="000000"/>
                </a:solidFill>
              </a:rPr>
              <a:t> or runoff; not much infiltration due to shallow bedrock)</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81153759"/>
      </p:ext>
    </p:extLst>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3876"/>
            <a:ext cx="9144000" cy="908336"/>
          </a:xfrm>
        </p:spPr>
        <p:txBody>
          <a:bodyPr/>
          <a:lstStyle/>
          <a:p>
            <a:r>
              <a:rPr lang="en-US" dirty="0" smtClean="0"/>
              <a:t>Hubbard Brook Ecosystem</a:t>
            </a:r>
            <a:endParaRPr lang="en-US" dirty="0"/>
          </a:p>
        </p:txBody>
      </p:sp>
      <p:sp>
        <p:nvSpPr>
          <p:cNvPr id="3" name="Subtitle 2"/>
          <p:cNvSpPr>
            <a:spLocks noGrp="1"/>
          </p:cNvSpPr>
          <p:nvPr>
            <p:ph type="subTitle" idx="1"/>
          </p:nvPr>
        </p:nvSpPr>
        <p:spPr>
          <a:xfrm>
            <a:off x="0" y="1118748"/>
            <a:ext cx="9144000" cy="5739252"/>
          </a:xfrm>
        </p:spPr>
        <p:txBody>
          <a:bodyPr>
            <a:normAutofit fontScale="77500" lnSpcReduction="20000"/>
          </a:bodyPr>
          <a:lstStyle/>
          <a:p>
            <a:pPr marL="457200" indent="-457200">
              <a:buFont typeface="Arial"/>
              <a:buChar char="•"/>
            </a:pPr>
            <a:r>
              <a:rPr lang="en-US" dirty="0" smtClean="0">
                <a:solidFill>
                  <a:srgbClr val="000000"/>
                </a:solidFill>
              </a:rPr>
              <a:t>Investigated the impacts of clear-cutting and subsequent suppression of plant regeneration</a:t>
            </a:r>
          </a:p>
          <a:p>
            <a:endParaRPr lang="en-US" dirty="0" smtClean="0">
              <a:solidFill>
                <a:srgbClr val="000000"/>
              </a:solidFill>
            </a:endParaRPr>
          </a:p>
          <a:p>
            <a:pPr marL="457200" indent="-457200">
              <a:buFont typeface="Arial"/>
              <a:buChar char="•"/>
            </a:pPr>
            <a:r>
              <a:rPr lang="en-US" dirty="0" smtClean="0">
                <a:solidFill>
                  <a:srgbClr val="000000"/>
                </a:solidFill>
              </a:rPr>
              <a:t>Before Clear Cut: Similar Nitrate Levels</a:t>
            </a:r>
          </a:p>
          <a:p>
            <a:pPr marL="457200" indent="-457200">
              <a:buFont typeface="Arial"/>
              <a:buChar char="•"/>
            </a:pPr>
            <a:r>
              <a:rPr lang="en-US" dirty="0" smtClean="0">
                <a:solidFill>
                  <a:srgbClr val="000000"/>
                </a:solidFill>
              </a:rPr>
              <a:t>6 </a:t>
            </a:r>
            <a:r>
              <a:rPr lang="en-US" dirty="0" err="1" smtClean="0">
                <a:solidFill>
                  <a:srgbClr val="000000"/>
                </a:solidFill>
              </a:rPr>
              <a:t>mos</a:t>
            </a:r>
            <a:r>
              <a:rPr lang="en-US" dirty="0" smtClean="0">
                <a:solidFill>
                  <a:srgbClr val="000000"/>
                </a:solidFill>
              </a:rPr>
              <a:t> later: CC site showed significant increase in stream NO</a:t>
            </a:r>
            <a:r>
              <a:rPr lang="en-US" baseline="-25000" dirty="0" smtClean="0">
                <a:solidFill>
                  <a:srgbClr val="000000"/>
                </a:solidFill>
              </a:rPr>
              <a:t>3</a:t>
            </a:r>
            <a:r>
              <a:rPr lang="en-US" baseline="30000" dirty="0" smtClean="0">
                <a:solidFill>
                  <a:srgbClr val="000000"/>
                </a:solidFill>
              </a:rPr>
              <a:t>-</a:t>
            </a:r>
            <a:r>
              <a:rPr lang="en-US" dirty="0" smtClean="0">
                <a:solidFill>
                  <a:srgbClr val="000000"/>
                </a:solidFill>
              </a:rPr>
              <a:t> levels</a:t>
            </a:r>
          </a:p>
          <a:p>
            <a:pPr marL="457200" indent="-457200">
              <a:buFont typeface="Arial"/>
              <a:buChar char="•"/>
            </a:pPr>
            <a:endParaRPr lang="en-US" dirty="0" smtClean="0">
              <a:solidFill>
                <a:srgbClr val="000000"/>
              </a:solidFill>
            </a:endParaRPr>
          </a:p>
          <a:p>
            <a:pPr marL="457200" indent="-457200">
              <a:buFont typeface="Arial"/>
              <a:buChar char="•"/>
            </a:pPr>
            <a:r>
              <a:rPr lang="en-US" dirty="0" smtClean="0">
                <a:solidFill>
                  <a:srgbClr val="000000"/>
                </a:solidFill>
              </a:rPr>
              <a:t>Conclusions:</a:t>
            </a:r>
            <a:endParaRPr lang="en-US" dirty="0">
              <a:solidFill>
                <a:srgbClr val="000000"/>
              </a:solidFill>
            </a:endParaRPr>
          </a:p>
          <a:p>
            <a:pPr marL="457200" indent="-457200">
              <a:buFont typeface="Arial"/>
              <a:buChar char="•"/>
            </a:pPr>
            <a:r>
              <a:rPr lang="en-US" dirty="0" smtClean="0">
                <a:solidFill>
                  <a:srgbClr val="000000"/>
                </a:solidFill>
              </a:rPr>
              <a:t>Without vegetation, nitrate leaches from the soil and drains into the stream</a:t>
            </a:r>
          </a:p>
          <a:p>
            <a:pPr marL="457200" indent="-457200">
              <a:buFont typeface="Arial"/>
              <a:buChar char="•"/>
            </a:pPr>
            <a:r>
              <a:rPr lang="en-US" dirty="0" smtClean="0">
                <a:solidFill>
                  <a:srgbClr val="000000"/>
                </a:solidFill>
              </a:rPr>
              <a:t>Demonstrates the importance of plants in regulating the cycling of nutrients</a:t>
            </a:r>
          </a:p>
          <a:p>
            <a:endParaRPr lang="en-US" dirty="0" smtClean="0">
              <a:solidFill>
                <a:srgbClr val="000000"/>
              </a:solidFill>
            </a:endParaRPr>
          </a:p>
          <a:p>
            <a:pPr marL="457200" indent="-457200">
              <a:buFont typeface="Arial"/>
              <a:buChar char="•"/>
            </a:pPr>
            <a:r>
              <a:rPr lang="en-US" dirty="0" smtClean="0">
                <a:solidFill>
                  <a:srgbClr val="000000"/>
                </a:solidFill>
              </a:rPr>
              <a:t>Allows us to more fully comprehend the complicated structure of ecosystems and how these biogeochemical cycles influence the growing conditions of these areas</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02629481"/>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normAutofit fontScale="90000"/>
          </a:bodyPr>
          <a:lstStyle/>
          <a:p>
            <a:r>
              <a:rPr lang="en-US" dirty="0" smtClean="0"/>
              <a:t>I.  Ecosystem ecology examines interactions between the living and nonliving world (58)</a:t>
            </a:r>
            <a:endParaRPr lang="en-US" dirty="0"/>
          </a:p>
        </p:txBody>
      </p:sp>
      <p:sp>
        <p:nvSpPr>
          <p:cNvPr id="3" name="Subtitle 2"/>
          <p:cNvSpPr>
            <a:spLocks noGrp="1"/>
          </p:cNvSpPr>
          <p:nvPr>
            <p:ph type="subTitle" idx="1"/>
          </p:nvPr>
        </p:nvSpPr>
        <p:spPr>
          <a:xfrm>
            <a:off x="0" y="1470025"/>
            <a:ext cx="9144000" cy="5387975"/>
          </a:xfrm>
        </p:spPr>
        <p:txBody>
          <a:bodyPr>
            <a:normAutofit/>
          </a:bodyPr>
          <a:lstStyle/>
          <a:p>
            <a:pPr algn="l"/>
            <a:r>
              <a:rPr lang="en-US" sz="2800" dirty="0" smtClean="0">
                <a:solidFill>
                  <a:schemeClr val="accent6">
                    <a:lumMod val="50000"/>
                  </a:schemeClr>
                </a:solidFill>
              </a:rPr>
              <a:t>Ecosystem:</a:t>
            </a:r>
          </a:p>
          <a:p>
            <a:pPr algn="l"/>
            <a:r>
              <a:rPr lang="en-US" sz="2800" dirty="0" smtClean="0">
                <a:solidFill>
                  <a:srgbClr val="000000"/>
                </a:solidFill>
              </a:rPr>
              <a:t>A particular location on Earth distinguished by its particular mix of interacting biotic and abiotic components</a:t>
            </a:r>
          </a:p>
          <a:p>
            <a:pPr algn="l"/>
            <a:endParaRPr lang="en-US" sz="2800" dirty="0">
              <a:solidFill>
                <a:srgbClr val="000000"/>
              </a:solidFill>
            </a:endParaRPr>
          </a:p>
          <a:p>
            <a:pPr algn="l"/>
            <a:r>
              <a:rPr lang="en-US" sz="2800" dirty="0" smtClean="0">
                <a:solidFill>
                  <a:schemeClr val="accent4">
                    <a:lumMod val="75000"/>
                  </a:schemeClr>
                </a:solidFill>
              </a:rPr>
              <a:t>Biotic:</a:t>
            </a:r>
            <a:r>
              <a:rPr lang="en-US" sz="2800" dirty="0" smtClean="0">
                <a:solidFill>
                  <a:srgbClr val="000000"/>
                </a:solidFill>
              </a:rPr>
              <a:t> Living/Once living components (trees, stumps, insects, mammals, etc…)</a:t>
            </a:r>
          </a:p>
          <a:p>
            <a:pPr algn="l"/>
            <a:endParaRPr lang="en-US" sz="2800" dirty="0">
              <a:solidFill>
                <a:srgbClr val="000000"/>
              </a:solidFill>
            </a:endParaRPr>
          </a:p>
          <a:p>
            <a:pPr algn="l"/>
            <a:r>
              <a:rPr lang="en-US" sz="2800" i="1" dirty="0" smtClean="0">
                <a:solidFill>
                  <a:schemeClr val="tx2">
                    <a:lumMod val="60000"/>
                    <a:lumOff val="40000"/>
                  </a:schemeClr>
                </a:solidFill>
              </a:rPr>
              <a:t>All living organisms represents the ecosystems biodiversity</a:t>
            </a:r>
          </a:p>
          <a:p>
            <a:pPr algn="l"/>
            <a:endParaRPr lang="en-US" sz="2800" dirty="0">
              <a:solidFill>
                <a:srgbClr val="000000"/>
              </a:solidFill>
            </a:endParaRPr>
          </a:p>
          <a:p>
            <a:pPr algn="l"/>
            <a:r>
              <a:rPr lang="en-US" sz="2800" dirty="0" smtClean="0">
                <a:solidFill>
                  <a:schemeClr val="accent3">
                    <a:lumMod val="50000"/>
                  </a:schemeClr>
                </a:solidFill>
              </a:rPr>
              <a:t>Abiotic: </a:t>
            </a:r>
            <a:r>
              <a:rPr lang="en-US" sz="2800" dirty="0" smtClean="0">
                <a:solidFill>
                  <a:srgbClr val="000000"/>
                </a:solidFill>
              </a:rPr>
              <a:t>Non-living components (Sunshine, temperature, rocks, soil, water, pH, nutrients)</a:t>
            </a:r>
            <a:endParaRPr lang="en-US" sz="2800"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900674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67566"/>
          </a:xfrm>
        </p:spPr>
        <p:txBody>
          <a:bodyPr/>
          <a:lstStyle/>
          <a:p>
            <a:r>
              <a:rPr lang="en-US" dirty="0" smtClean="0"/>
              <a:t>IV. B. Resistance v Resilience</a:t>
            </a:r>
            <a:endParaRPr lang="en-US" dirty="0"/>
          </a:p>
        </p:txBody>
      </p:sp>
      <p:sp>
        <p:nvSpPr>
          <p:cNvPr id="3" name="Subtitle 2"/>
          <p:cNvSpPr>
            <a:spLocks noGrp="1"/>
          </p:cNvSpPr>
          <p:nvPr>
            <p:ph type="subTitle" idx="1"/>
          </p:nvPr>
        </p:nvSpPr>
        <p:spPr>
          <a:xfrm>
            <a:off x="0" y="1133866"/>
            <a:ext cx="9144000" cy="5724134"/>
          </a:xfrm>
        </p:spPr>
        <p:txBody>
          <a:bodyPr>
            <a:normAutofit fontScale="92500" lnSpcReduction="10000"/>
          </a:bodyPr>
          <a:lstStyle/>
          <a:p>
            <a:r>
              <a:rPr lang="en-US" dirty="0" smtClean="0">
                <a:solidFill>
                  <a:srgbClr val="000000"/>
                </a:solidFill>
              </a:rPr>
              <a:t>Not all disturbances are a disaster…</a:t>
            </a:r>
          </a:p>
          <a:p>
            <a:r>
              <a:rPr lang="en-US" dirty="0" smtClean="0">
                <a:solidFill>
                  <a:srgbClr val="000000"/>
                </a:solidFill>
              </a:rPr>
              <a:t>Small scale fires and floods may help resupply nutrient poor soils</a:t>
            </a:r>
          </a:p>
          <a:p>
            <a:endParaRPr lang="en-US" dirty="0">
              <a:solidFill>
                <a:srgbClr val="000000"/>
              </a:solidFill>
            </a:endParaRPr>
          </a:p>
          <a:p>
            <a:pPr marL="457200" indent="-457200">
              <a:buFont typeface="Arial"/>
              <a:buChar char="•"/>
            </a:pPr>
            <a:r>
              <a:rPr lang="en-US" dirty="0" smtClean="0">
                <a:solidFill>
                  <a:srgbClr val="FF0000"/>
                </a:solidFill>
              </a:rPr>
              <a:t>Resistance</a:t>
            </a:r>
            <a:r>
              <a:rPr lang="en-US" dirty="0" smtClean="0">
                <a:solidFill>
                  <a:srgbClr val="000000"/>
                </a:solidFill>
              </a:rPr>
              <a:t>: measures how much a disturbance can affect the flows of energy and matter.</a:t>
            </a:r>
          </a:p>
          <a:p>
            <a:r>
              <a:rPr lang="en-US" dirty="0" smtClean="0">
                <a:solidFill>
                  <a:srgbClr val="000000"/>
                </a:solidFill>
              </a:rPr>
              <a:t>Population of a species may decrease, but NPP may stay the same</a:t>
            </a:r>
          </a:p>
          <a:p>
            <a:endParaRPr lang="en-US" dirty="0">
              <a:solidFill>
                <a:srgbClr val="000000"/>
              </a:solidFill>
            </a:endParaRPr>
          </a:p>
          <a:p>
            <a:r>
              <a:rPr lang="en-US" i="1" dirty="0" smtClean="0">
                <a:solidFill>
                  <a:srgbClr val="FF0000"/>
                </a:solidFill>
              </a:rPr>
              <a:t>High Resistance</a:t>
            </a:r>
            <a:r>
              <a:rPr lang="en-US" dirty="0" smtClean="0">
                <a:solidFill>
                  <a:srgbClr val="000000"/>
                </a:solidFill>
              </a:rPr>
              <a:t>: when many populations and communities are impacted, but the net flow of energy is not impacted</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06608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67566"/>
          </a:xfrm>
        </p:spPr>
        <p:txBody>
          <a:bodyPr/>
          <a:lstStyle/>
          <a:p>
            <a:r>
              <a:rPr lang="en-US" dirty="0" smtClean="0"/>
              <a:t>IV. B. Resistance v Resilience</a:t>
            </a:r>
            <a:endParaRPr lang="en-US" dirty="0"/>
          </a:p>
        </p:txBody>
      </p:sp>
      <p:sp>
        <p:nvSpPr>
          <p:cNvPr id="3" name="Subtitle 2"/>
          <p:cNvSpPr>
            <a:spLocks noGrp="1"/>
          </p:cNvSpPr>
          <p:nvPr>
            <p:ph type="subTitle" idx="1"/>
          </p:nvPr>
        </p:nvSpPr>
        <p:spPr>
          <a:xfrm>
            <a:off x="0" y="1133866"/>
            <a:ext cx="9144000" cy="5724134"/>
          </a:xfrm>
        </p:spPr>
        <p:txBody>
          <a:bodyPr>
            <a:normAutofit/>
          </a:bodyPr>
          <a:lstStyle/>
          <a:p>
            <a:pPr marL="457200" indent="-457200">
              <a:buFont typeface="Arial"/>
              <a:buChar char="•"/>
            </a:pPr>
            <a:r>
              <a:rPr lang="en-US" dirty="0" smtClean="0">
                <a:solidFill>
                  <a:srgbClr val="FF0000"/>
                </a:solidFill>
              </a:rPr>
              <a:t>Resilience:</a:t>
            </a:r>
            <a:r>
              <a:rPr lang="en-US" dirty="0" smtClean="0">
                <a:solidFill>
                  <a:srgbClr val="000000"/>
                </a:solidFill>
              </a:rPr>
              <a:t> The rate at which an ecosystem returns to its original state after a disturbance</a:t>
            </a:r>
          </a:p>
          <a:p>
            <a:pPr marL="457200" indent="-457200">
              <a:buFont typeface="Arial"/>
              <a:buChar char="•"/>
            </a:pPr>
            <a:endParaRPr lang="en-US" dirty="0">
              <a:solidFill>
                <a:srgbClr val="000000"/>
              </a:solidFill>
            </a:endParaRPr>
          </a:p>
          <a:p>
            <a:r>
              <a:rPr lang="en-US" dirty="0" smtClean="0">
                <a:solidFill>
                  <a:srgbClr val="000000"/>
                </a:solidFill>
              </a:rPr>
              <a:t>How quickly and completely an ecosystem, and its flow of energy and matter can recover after a disturbance</a:t>
            </a:r>
          </a:p>
          <a:p>
            <a:endParaRPr lang="en-US" dirty="0">
              <a:solidFill>
                <a:srgbClr val="000000"/>
              </a:solidFill>
            </a:endParaRPr>
          </a:p>
          <a:p>
            <a:r>
              <a:rPr lang="en-US" dirty="0" smtClean="0">
                <a:solidFill>
                  <a:srgbClr val="FF0000"/>
                </a:solidFill>
              </a:rPr>
              <a:t>High resilience</a:t>
            </a:r>
            <a:r>
              <a:rPr lang="en-US" dirty="0" smtClean="0">
                <a:solidFill>
                  <a:srgbClr val="000000"/>
                </a:solidFill>
              </a:rPr>
              <a:t>: quick rebound</a:t>
            </a:r>
          </a:p>
          <a:p>
            <a:r>
              <a:rPr lang="en-US" dirty="0" smtClean="0">
                <a:solidFill>
                  <a:srgbClr val="FF0000"/>
                </a:solidFill>
              </a:rPr>
              <a:t>Low resilience</a:t>
            </a:r>
            <a:r>
              <a:rPr lang="en-US" dirty="0" smtClean="0">
                <a:solidFill>
                  <a:srgbClr val="000000"/>
                </a:solidFill>
              </a:rPr>
              <a:t>: returns to original state less rapidly</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61731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67566"/>
          </a:xfrm>
        </p:spPr>
        <p:txBody>
          <a:bodyPr/>
          <a:lstStyle/>
          <a:p>
            <a:r>
              <a:rPr lang="en-US" dirty="0" smtClean="0"/>
              <a:t>IV. B. Resistance v Resilience</a:t>
            </a:r>
            <a:endParaRPr lang="en-US" dirty="0"/>
          </a:p>
        </p:txBody>
      </p:sp>
      <p:sp>
        <p:nvSpPr>
          <p:cNvPr id="3" name="Subtitle 2"/>
          <p:cNvSpPr>
            <a:spLocks noGrp="1"/>
          </p:cNvSpPr>
          <p:nvPr>
            <p:ph type="subTitle" idx="1"/>
          </p:nvPr>
        </p:nvSpPr>
        <p:spPr>
          <a:xfrm>
            <a:off x="0" y="1133866"/>
            <a:ext cx="9144000" cy="5724134"/>
          </a:xfrm>
        </p:spPr>
        <p:txBody>
          <a:bodyPr>
            <a:normAutofit fontScale="92500" lnSpcReduction="20000"/>
          </a:bodyPr>
          <a:lstStyle/>
          <a:p>
            <a:r>
              <a:rPr lang="en-US" dirty="0" smtClean="0">
                <a:solidFill>
                  <a:srgbClr val="000000"/>
                </a:solidFill>
              </a:rPr>
              <a:t>Resilience depends on specific interactions of the biogeochemical and hydrologic cycles</a:t>
            </a:r>
          </a:p>
          <a:p>
            <a:endParaRPr lang="en-US" dirty="0">
              <a:solidFill>
                <a:srgbClr val="000000"/>
              </a:solidFill>
            </a:endParaRPr>
          </a:p>
          <a:p>
            <a:r>
              <a:rPr lang="en-US" dirty="0" smtClean="0">
                <a:solidFill>
                  <a:srgbClr val="000000"/>
                </a:solidFill>
              </a:rPr>
              <a:t>Ex. 1) Increase in anthropogenic CO</a:t>
            </a:r>
            <a:r>
              <a:rPr lang="en-US" baseline="-25000" dirty="0" smtClean="0">
                <a:solidFill>
                  <a:srgbClr val="000000"/>
                </a:solidFill>
              </a:rPr>
              <a:t>2</a:t>
            </a:r>
            <a:r>
              <a:rPr lang="en-US" dirty="0" smtClean="0">
                <a:solidFill>
                  <a:srgbClr val="000000"/>
                </a:solidFill>
              </a:rPr>
              <a:t> emissions:</a:t>
            </a:r>
          </a:p>
          <a:p>
            <a:r>
              <a:rPr lang="en-US" dirty="0" smtClean="0">
                <a:solidFill>
                  <a:srgbClr val="000000"/>
                </a:solidFill>
              </a:rPr>
              <a:t>Terrestrial and aquatic ecosystems may react by increasing the sequestration of carbon: “carbon uptake”</a:t>
            </a:r>
          </a:p>
          <a:p>
            <a:endParaRPr lang="en-US" dirty="0">
              <a:solidFill>
                <a:srgbClr val="000000"/>
              </a:solidFill>
            </a:endParaRPr>
          </a:p>
          <a:p>
            <a:r>
              <a:rPr lang="en-US" dirty="0" smtClean="0">
                <a:solidFill>
                  <a:srgbClr val="000000"/>
                </a:solidFill>
              </a:rPr>
              <a:t>Ex. 2) When a drought occurs:</a:t>
            </a:r>
          </a:p>
          <a:p>
            <a:r>
              <a:rPr lang="en-US" dirty="0" smtClean="0">
                <a:solidFill>
                  <a:srgbClr val="000000"/>
                </a:solidFill>
              </a:rPr>
              <a:t>Soil may dry out and harden, so when it does rain, the surface is impermeable and water cannot infiltrate.  Therefore, the soil cannot be absorb moisture, and the condition can further worsen </a:t>
            </a:r>
          </a:p>
          <a:p>
            <a:r>
              <a:rPr lang="en-US" dirty="0" smtClean="0">
                <a:solidFill>
                  <a:srgbClr val="000000"/>
                </a:solidFill>
              </a:rPr>
              <a:t>(positive feedback loop that makes the situation worse)</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161731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967566"/>
          </a:xfrm>
        </p:spPr>
        <p:txBody>
          <a:bodyPr/>
          <a:lstStyle/>
          <a:p>
            <a:r>
              <a:rPr lang="en-US" dirty="0" smtClean="0"/>
              <a:t>IV. B. Resistance v Resilience</a:t>
            </a:r>
            <a:endParaRPr lang="en-US" dirty="0"/>
          </a:p>
        </p:txBody>
      </p:sp>
      <p:sp>
        <p:nvSpPr>
          <p:cNvPr id="3" name="Subtitle 2"/>
          <p:cNvSpPr>
            <a:spLocks noGrp="1"/>
          </p:cNvSpPr>
          <p:nvPr>
            <p:ph type="subTitle" idx="1"/>
          </p:nvPr>
        </p:nvSpPr>
        <p:spPr>
          <a:xfrm>
            <a:off x="0" y="967567"/>
            <a:ext cx="9144000" cy="2267731"/>
          </a:xfrm>
        </p:spPr>
        <p:txBody>
          <a:bodyPr>
            <a:normAutofit fontScale="85000" lnSpcReduction="20000"/>
          </a:bodyPr>
          <a:lstStyle/>
          <a:p>
            <a:r>
              <a:rPr lang="en-US" dirty="0" smtClean="0">
                <a:solidFill>
                  <a:srgbClr val="FF0000"/>
                </a:solidFill>
              </a:rPr>
              <a:t>Restoration Ecology</a:t>
            </a:r>
            <a:r>
              <a:rPr lang="en-US" dirty="0" smtClean="0">
                <a:solidFill>
                  <a:srgbClr val="000000"/>
                </a:solidFill>
              </a:rPr>
              <a:t>: the restoration of damaged ecosystems; current projects include the Florida Everglades and the Chesapeake Bay Area</a:t>
            </a:r>
          </a:p>
          <a:p>
            <a:pPr marL="457200" indent="-457200">
              <a:buFont typeface="Arial"/>
              <a:buChar char="•"/>
            </a:pPr>
            <a:r>
              <a:rPr lang="en-US" dirty="0" smtClean="0">
                <a:solidFill>
                  <a:srgbClr val="000000"/>
                </a:solidFill>
              </a:rPr>
              <a:t>Goal is to restore water flows and nutrient inputs that are closer to historic levels in hopes to restore these ecosystems to their former states</a:t>
            </a:r>
            <a:endParaRPr lang="en-US" dirty="0">
              <a:solidFill>
                <a:srgbClr val="000000"/>
              </a:solidFill>
            </a:endParaRPr>
          </a:p>
        </p:txBody>
      </p:sp>
      <p:pic>
        <p:nvPicPr>
          <p:cNvPr id="4" name="Picture 2" descr="figure_03_18a"/>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62893" y="3349424"/>
            <a:ext cx="4381107" cy="355659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pic>
        <p:nvPicPr>
          <p:cNvPr id="5" name="Picture 2" descr="figure_03_18b"/>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81194" y="3349424"/>
            <a:ext cx="4381107" cy="355659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511476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1420"/>
            <a:ext cx="9144000" cy="861738"/>
          </a:xfrm>
        </p:spPr>
        <p:txBody>
          <a:bodyPr>
            <a:normAutofit fontScale="90000"/>
          </a:bodyPr>
          <a:lstStyle/>
          <a:p>
            <a:r>
              <a:rPr lang="en-US" dirty="0" smtClean="0"/>
              <a:t>IV. C. The Intermediate Disturbance Hypothesis</a:t>
            </a:r>
            <a:endParaRPr lang="en-US" dirty="0"/>
          </a:p>
        </p:txBody>
      </p:sp>
      <p:sp>
        <p:nvSpPr>
          <p:cNvPr id="3" name="Subtitle 2"/>
          <p:cNvSpPr>
            <a:spLocks noGrp="1"/>
          </p:cNvSpPr>
          <p:nvPr>
            <p:ph type="subTitle" idx="1"/>
          </p:nvPr>
        </p:nvSpPr>
        <p:spPr>
          <a:xfrm>
            <a:off x="0" y="1451350"/>
            <a:ext cx="9144000" cy="1602530"/>
          </a:xfrm>
        </p:spPr>
        <p:txBody>
          <a:bodyPr>
            <a:normAutofit fontScale="85000" lnSpcReduction="10000"/>
          </a:bodyPr>
          <a:lstStyle/>
          <a:p>
            <a:r>
              <a:rPr lang="en-US" dirty="0" smtClean="0">
                <a:solidFill>
                  <a:srgbClr val="000000"/>
                </a:solidFill>
              </a:rPr>
              <a:t>“ Ecosystems experiencing intermediate levels of disturbance are more divers than those with high or low disturbance levels.”</a:t>
            </a:r>
          </a:p>
          <a:p>
            <a:r>
              <a:rPr lang="en-US" i="1" dirty="0" smtClean="0">
                <a:solidFill>
                  <a:srgbClr val="000000"/>
                </a:solidFill>
              </a:rPr>
              <a:t>Not all disturbance is bad….</a:t>
            </a:r>
            <a:endParaRPr lang="en-US" i="1" dirty="0">
              <a:solidFill>
                <a:srgbClr val="000000"/>
              </a:solidFill>
            </a:endParaRPr>
          </a:p>
        </p:txBody>
      </p:sp>
      <p:pic>
        <p:nvPicPr>
          <p:cNvPr id="4" name="Picture 2" descr="figure_03_19"/>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3053880"/>
            <a:ext cx="3593547" cy="317203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5" name="TextBox 4"/>
          <p:cNvSpPr txBox="1"/>
          <p:nvPr/>
        </p:nvSpPr>
        <p:spPr>
          <a:xfrm>
            <a:off x="3593547" y="3023644"/>
            <a:ext cx="5550453" cy="3693319"/>
          </a:xfrm>
          <a:prstGeom prst="rect">
            <a:avLst/>
          </a:prstGeom>
          <a:noFill/>
        </p:spPr>
        <p:txBody>
          <a:bodyPr wrap="square" rtlCol="0">
            <a:spAutoFit/>
          </a:bodyPr>
          <a:lstStyle/>
          <a:p>
            <a:r>
              <a:rPr lang="en-US" dirty="0" smtClean="0">
                <a:solidFill>
                  <a:srgbClr val="660066"/>
                </a:solidFill>
              </a:rPr>
              <a:t>Rare disturbance events</a:t>
            </a:r>
            <a:r>
              <a:rPr lang="en-US" dirty="0" smtClean="0"/>
              <a:t>: increases species competition; only a few dominant species survive and are successful</a:t>
            </a:r>
          </a:p>
          <a:p>
            <a:endParaRPr lang="en-US" dirty="0"/>
          </a:p>
          <a:p>
            <a:r>
              <a:rPr lang="en-US" dirty="0" smtClean="0">
                <a:solidFill>
                  <a:srgbClr val="660066"/>
                </a:solidFill>
              </a:rPr>
              <a:t>Frequent disturbances</a:t>
            </a:r>
            <a:r>
              <a:rPr lang="en-US" dirty="0" smtClean="0"/>
              <a:t>: population growth rates must be high enough to counter the effects of frequent disturbance and prevent species extinction</a:t>
            </a:r>
          </a:p>
          <a:p>
            <a:endParaRPr lang="en-US" dirty="0"/>
          </a:p>
          <a:p>
            <a:r>
              <a:rPr lang="en-US" dirty="0" smtClean="0">
                <a:solidFill>
                  <a:srgbClr val="660066"/>
                </a:solidFill>
              </a:rPr>
              <a:t>Intermediate disturbances</a:t>
            </a:r>
            <a:r>
              <a:rPr lang="en-US" dirty="0" smtClean="0"/>
              <a:t>: populations of major competitor never reach a size at which they can dominate an ecosystem, and other populations of other species are never driven too close to zero.  </a:t>
            </a:r>
          </a:p>
          <a:p>
            <a:pPr marL="742950" lvl="1" indent="-285750">
              <a:buFont typeface="Arial"/>
              <a:buChar char="•"/>
            </a:pPr>
            <a:r>
              <a:rPr lang="en-US" dirty="0" smtClean="0"/>
              <a:t>Intermediate disturbances result in the highest biodiversity in an ecosystem</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06608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42"/>
            <a:ext cx="9143999" cy="1059518"/>
          </a:xfrm>
        </p:spPr>
        <p:txBody>
          <a:bodyPr>
            <a:normAutofit fontScale="90000"/>
          </a:bodyPr>
          <a:lstStyle/>
          <a:p>
            <a:r>
              <a:rPr lang="en-US" dirty="0" smtClean="0"/>
              <a:t>V. Ecosystems Provide Valuable Services (77)</a:t>
            </a:r>
            <a:endParaRPr lang="en-US" dirty="0"/>
          </a:p>
        </p:txBody>
      </p:sp>
      <p:sp>
        <p:nvSpPr>
          <p:cNvPr id="3" name="Subtitle 2"/>
          <p:cNvSpPr>
            <a:spLocks noGrp="1"/>
          </p:cNvSpPr>
          <p:nvPr>
            <p:ph type="subTitle" idx="1"/>
          </p:nvPr>
        </p:nvSpPr>
        <p:spPr>
          <a:xfrm>
            <a:off x="-1" y="1572294"/>
            <a:ext cx="9143999" cy="5285706"/>
          </a:xfrm>
        </p:spPr>
        <p:txBody>
          <a:bodyPr>
            <a:normAutofit lnSpcReduction="10000"/>
          </a:bodyPr>
          <a:lstStyle/>
          <a:p>
            <a:r>
              <a:rPr lang="en-US" dirty="0" smtClean="0">
                <a:solidFill>
                  <a:srgbClr val="0000FF"/>
                </a:solidFill>
              </a:rPr>
              <a:t>Instrumental Value: </a:t>
            </a:r>
          </a:p>
          <a:p>
            <a:r>
              <a:rPr lang="en-US" dirty="0" smtClean="0">
                <a:solidFill>
                  <a:srgbClr val="000000"/>
                </a:solidFill>
              </a:rPr>
              <a:t>a species that has worth as an instrument or tool that can be used to accomplish a goal; economic benefit </a:t>
            </a:r>
          </a:p>
          <a:p>
            <a:r>
              <a:rPr lang="en-US" dirty="0" smtClean="0">
                <a:solidFill>
                  <a:srgbClr val="000000"/>
                </a:solidFill>
              </a:rPr>
              <a:t>($$$)</a:t>
            </a:r>
          </a:p>
          <a:p>
            <a:r>
              <a:rPr lang="en-US" dirty="0" smtClean="0">
                <a:solidFill>
                  <a:srgbClr val="000000"/>
                </a:solidFill>
              </a:rPr>
              <a:t>Ex. Pharmaceuticals from plants, lumber</a:t>
            </a:r>
          </a:p>
          <a:p>
            <a:endParaRPr lang="en-US" dirty="0">
              <a:solidFill>
                <a:srgbClr val="000000"/>
              </a:solidFill>
            </a:endParaRPr>
          </a:p>
          <a:p>
            <a:r>
              <a:rPr lang="en-US" dirty="0" smtClean="0">
                <a:solidFill>
                  <a:srgbClr val="0000FF"/>
                </a:solidFill>
              </a:rPr>
              <a:t>Intrinsic Value: </a:t>
            </a:r>
          </a:p>
          <a:p>
            <a:r>
              <a:rPr lang="en-US" dirty="0" smtClean="0">
                <a:solidFill>
                  <a:srgbClr val="000000"/>
                </a:solidFill>
              </a:rPr>
              <a:t>a species has worth independent of any benefit it may provide to humans; value that cannot be quantified</a:t>
            </a:r>
          </a:p>
          <a:p>
            <a:r>
              <a:rPr lang="en-US" dirty="0" smtClean="0">
                <a:solidFill>
                  <a:srgbClr val="000000"/>
                </a:solidFill>
              </a:rPr>
              <a:t>Ex. The value of an animal’s life</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238075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994"/>
            <a:ext cx="9144000" cy="817626"/>
          </a:xfrm>
        </p:spPr>
        <p:txBody>
          <a:bodyPr>
            <a:normAutofit/>
          </a:bodyPr>
          <a:lstStyle/>
          <a:p>
            <a:r>
              <a:rPr lang="en-US" dirty="0" smtClean="0"/>
              <a:t>V. A. Instrumental Values of Ecosystems</a:t>
            </a:r>
            <a:endParaRPr lang="en-US" dirty="0"/>
          </a:p>
        </p:txBody>
      </p:sp>
      <p:sp>
        <p:nvSpPr>
          <p:cNvPr id="3" name="Subtitle 2"/>
          <p:cNvSpPr>
            <a:spLocks noGrp="1"/>
          </p:cNvSpPr>
          <p:nvPr>
            <p:ph type="subTitle" idx="1"/>
          </p:nvPr>
        </p:nvSpPr>
        <p:spPr>
          <a:xfrm>
            <a:off x="0" y="1043157"/>
            <a:ext cx="9144000" cy="5814843"/>
          </a:xfrm>
        </p:spPr>
        <p:txBody>
          <a:bodyPr>
            <a:normAutofit fontScale="70000" lnSpcReduction="20000"/>
          </a:bodyPr>
          <a:lstStyle/>
          <a:p>
            <a:r>
              <a:rPr lang="en-US" dirty="0" smtClean="0">
                <a:solidFill>
                  <a:schemeClr val="accent2">
                    <a:lumMod val="75000"/>
                  </a:schemeClr>
                </a:solidFill>
              </a:rPr>
              <a:t>Ecosystem Services:</a:t>
            </a:r>
          </a:p>
          <a:p>
            <a:r>
              <a:rPr lang="en-US" dirty="0" smtClean="0">
                <a:solidFill>
                  <a:srgbClr val="000000"/>
                </a:solidFill>
              </a:rPr>
              <a:t>The benefits that humans obtain from natural ecosystems.</a:t>
            </a:r>
          </a:p>
          <a:p>
            <a:r>
              <a:rPr lang="en-US" dirty="0" smtClean="0">
                <a:solidFill>
                  <a:srgbClr val="000000"/>
                </a:solidFill>
              </a:rPr>
              <a:t>Ex. Agricultural </a:t>
            </a:r>
            <a:r>
              <a:rPr lang="en-US" dirty="0">
                <a:solidFill>
                  <a:srgbClr val="000000"/>
                </a:solidFill>
              </a:rPr>
              <a:t>ecosystem: </a:t>
            </a:r>
            <a:r>
              <a:rPr lang="en-US" dirty="0" smtClean="0">
                <a:solidFill>
                  <a:srgbClr val="000000"/>
                </a:solidFill>
              </a:rPr>
              <a:t>food production</a:t>
            </a:r>
          </a:p>
          <a:p>
            <a:r>
              <a:rPr lang="en-US" dirty="0" smtClean="0">
                <a:solidFill>
                  <a:srgbClr val="000000"/>
                </a:solidFill>
              </a:rPr>
              <a:t>Wetlands ecosystem: filter and clean water</a:t>
            </a:r>
          </a:p>
          <a:p>
            <a:endParaRPr lang="en-US" dirty="0">
              <a:solidFill>
                <a:srgbClr val="000000"/>
              </a:solidFill>
            </a:endParaRPr>
          </a:p>
          <a:p>
            <a:r>
              <a:rPr lang="en-US" dirty="0" smtClean="0">
                <a:solidFill>
                  <a:srgbClr val="000000"/>
                </a:solidFill>
              </a:rPr>
              <a:t>Although it can be difficult for certain ecosystems, economists are beginning to incorporate costs and benefits of certain human activities</a:t>
            </a:r>
          </a:p>
          <a:p>
            <a:endParaRPr lang="en-US" dirty="0">
              <a:solidFill>
                <a:srgbClr val="000000"/>
              </a:solidFill>
            </a:endParaRPr>
          </a:p>
          <a:p>
            <a:r>
              <a:rPr lang="en-US" dirty="0" smtClean="0">
                <a:solidFill>
                  <a:srgbClr val="000000"/>
                </a:solidFill>
              </a:rPr>
              <a:t>1997 estimate of all ecosystem services: </a:t>
            </a:r>
          </a:p>
          <a:p>
            <a:r>
              <a:rPr lang="en-US" dirty="0" smtClean="0">
                <a:solidFill>
                  <a:srgbClr val="000000"/>
                </a:solidFill>
              </a:rPr>
              <a:t>$30 </a:t>
            </a:r>
            <a:r>
              <a:rPr lang="en-US" i="1" dirty="0" smtClean="0">
                <a:solidFill>
                  <a:srgbClr val="000000"/>
                </a:solidFill>
              </a:rPr>
              <a:t>trillion</a:t>
            </a:r>
            <a:r>
              <a:rPr lang="en-US" dirty="0" smtClean="0">
                <a:solidFill>
                  <a:srgbClr val="000000"/>
                </a:solidFill>
              </a:rPr>
              <a:t> per year</a:t>
            </a:r>
          </a:p>
          <a:p>
            <a:r>
              <a:rPr lang="en-US" dirty="0" smtClean="0">
                <a:solidFill>
                  <a:srgbClr val="000000"/>
                </a:solidFill>
              </a:rPr>
              <a:t>Includes: cost to replace the services provided by natural ecosystems; property values (ocean front), time willing to use services (NPS fees)</a:t>
            </a:r>
          </a:p>
          <a:p>
            <a:endParaRPr lang="en-US" dirty="0">
              <a:solidFill>
                <a:srgbClr val="000000"/>
              </a:solidFill>
            </a:endParaRPr>
          </a:p>
          <a:p>
            <a:r>
              <a:rPr lang="en-US" dirty="0" smtClean="0">
                <a:solidFill>
                  <a:srgbClr val="000000"/>
                </a:solidFill>
              </a:rPr>
              <a:t>Five categories to consider:</a:t>
            </a:r>
          </a:p>
          <a:p>
            <a:r>
              <a:rPr lang="en-US" dirty="0" smtClean="0">
                <a:solidFill>
                  <a:srgbClr val="000000"/>
                </a:solidFill>
              </a:rPr>
              <a:t>Provisions, regulating services, support systems, resilience, and cultural services</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611353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6434" name="Picture 2" descr="figure_03_20"/>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04544" y="0"/>
            <a:ext cx="4439456" cy="72575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ctrTitle"/>
          </p:nvPr>
        </p:nvSpPr>
        <p:spPr>
          <a:xfrm>
            <a:off x="0" y="-31479"/>
            <a:ext cx="4704544" cy="938572"/>
          </a:xfrm>
        </p:spPr>
        <p:txBody>
          <a:bodyPr>
            <a:normAutofit/>
          </a:bodyPr>
          <a:lstStyle/>
          <a:p>
            <a:r>
              <a:rPr lang="en-US" sz="3600" dirty="0" smtClean="0"/>
              <a:t>1) Provisions</a:t>
            </a:r>
            <a:endParaRPr lang="en-US" sz="3600" dirty="0"/>
          </a:p>
        </p:txBody>
      </p:sp>
      <p:sp>
        <p:nvSpPr>
          <p:cNvPr id="3" name="Subtitle 2"/>
          <p:cNvSpPr>
            <a:spLocks noGrp="1"/>
          </p:cNvSpPr>
          <p:nvPr>
            <p:ph type="subTitle" idx="1"/>
          </p:nvPr>
        </p:nvSpPr>
        <p:spPr>
          <a:xfrm>
            <a:off x="0" y="907093"/>
            <a:ext cx="4704544" cy="5950907"/>
          </a:xfrm>
        </p:spPr>
        <p:txBody>
          <a:bodyPr>
            <a:normAutofit fontScale="62500" lnSpcReduction="20000"/>
          </a:bodyPr>
          <a:lstStyle/>
          <a:p>
            <a:r>
              <a:rPr lang="en-US" dirty="0" smtClean="0">
                <a:solidFill>
                  <a:srgbClr val="000000"/>
                </a:solidFill>
              </a:rPr>
              <a:t>Goods that humans directly use: lumber, food crops, medicinal plants, rubber, furs</a:t>
            </a:r>
          </a:p>
          <a:p>
            <a:endParaRPr lang="en-US" dirty="0">
              <a:solidFill>
                <a:srgbClr val="000000"/>
              </a:solidFill>
            </a:endParaRPr>
          </a:p>
          <a:p>
            <a:r>
              <a:rPr lang="en-US" dirty="0" smtClean="0">
                <a:solidFill>
                  <a:srgbClr val="000000"/>
                </a:solidFill>
              </a:rPr>
              <a:t>Of the top 150 prescription drugs sold in US, 70% are derived from natural sources</a:t>
            </a:r>
          </a:p>
          <a:p>
            <a:endParaRPr lang="en-US" dirty="0">
              <a:solidFill>
                <a:srgbClr val="000000"/>
              </a:solidFill>
            </a:endParaRPr>
          </a:p>
          <a:p>
            <a:r>
              <a:rPr lang="en-US" dirty="0" smtClean="0">
                <a:solidFill>
                  <a:srgbClr val="000000"/>
                </a:solidFill>
              </a:rPr>
              <a:t>This Pacific Yew tree is the source of the anti-cancer drug, </a:t>
            </a:r>
            <a:r>
              <a:rPr lang="en-US" dirty="0" err="1" smtClean="0">
                <a:solidFill>
                  <a:srgbClr val="000000"/>
                </a:solidFill>
              </a:rPr>
              <a:t>Taxol</a:t>
            </a:r>
            <a:endParaRPr lang="en-US" dirty="0" smtClean="0">
              <a:solidFill>
                <a:srgbClr val="000000"/>
              </a:solidFill>
            </a:endParaRPr>
          </a:p>
          <a:p>
            <a:r>
              <a:rPr lang="en-US" dirty="0" smtClean="0">
                <a:solidFill>
                  <a:srgbClr val="000000"/>
                </a:solidFill>
              </a:rPr>
              <a:t>(within one year of FDA approval, yearly sales accounted for over $1 billion.)</a:t>
            </a:r>
          </a:p>
          <a:p>
            <a:endParaRPr lang="en-US" dirty="0">
              <a:solidFill>
                <a:srgbClr val="000000"/>
              </a:solidFill>
            </a:endParaRPr>
          </a:p>
          <a:p>
            <a:r>
              <a:rPr lang="en-US" dirty="0" smtClean="0">
                <a:solidFill>
                  <a:srgbClr val="000000"/>
                </a:solidFill>
              </a:rPr>
              <a:t>Very improbable to account for natural drugs that have yet to be discovered…</a:t>
            </a:r>
          </a:p>
          <a:p>
            <a:endParaRPr lang="en-US" dirty="0">
              <a:solidFill>
                <a:srgbClr val="000000"/>
              </a:solidFill>
            </a:endParaRPr>
          </a:p>
          <a:p>
            <a:r>
              <a:rPr lang="en-US" dirty="0" smtClean="0">
                <a:solidFill>
                  <a:srgbClr val="000000"/>
                </a:solidFill>
              </a:rPr>
              <a:t>Best to preserve what we have to to improve our chance of finding the next critical drug.</a:t>
            </a:r>
          </a:p>
          <a:p>
            <a:endParaRPr lang="en-US" dirty="0">
              <a:solidFill>
                <a:srgbClr val="000000"/>
              </a:solidFill>
            </a:endParaRPr>
          </a:p>
          <a:p>
            <a:r>
              <a:rPr lang="en-US" dirty="0" smtClean="0">
                <a:solidFill>
                  <a:srgbClr val="000000"/>
                </a:solidFill>
              </a:rPr>
              <a:t>Ex. “Raising Mangoes” problem</a:t>
            </a:r>
          </a:p>
          <a:p>
            <a:r>
              <a:rPr lang="en-US" dirty="0" smtClean="0">
                <a:solidFill>
                  <a:srgbClr val="000000"/>
                </a:solidFill>
              </a:rPr>
              <a:t>Quantifying the economic value of a natural resource for the residents of Haiti</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457128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7458" name="Picture 2" descr="figure_03_2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29505" y="3619546"/>
            <a:ext cx="4493532" cy="323845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ctrTitle"/>
          </p:nvPr>
        </p:nvSpPr>
        <p:spPr>
          <a:xfrm>
            <a:off x="643305" y="-107070"/>
            <a:ext cx="7772400" cy="908336"/>
          </a:xfrm>
        </p:spPr>
        <p:txBody>
          <a:bodyPr/>
          <a:lstStyle/>
          <a:p>
            <a:r>
              <a:rPr lang="en-US" dirty="0" smtClean="0"/>
              <a:t>2) Regulating Services</a:t>
            </a:r>
            <a:endParaRPr lang="en-US" dirty="0"/>
          </a:p>
        </p:txBody>
      </p:sp>
      <p:sp>
        <p:nvSpPr>
          <p:cNvPr id="3" name="Subtitle 2"/>
          <p:cNvSpPr>
            <a:spLocks noGrp="1"/>
          </p:cNvSpPr>
          <p:nvPr>
            <p:ph type="subTitle" idx="1"/>
          </p:nvPr>
        </p:nvSpPr>
        <p:spPr>
          <a:xfrm>
            <a:off x="0" y="1058275"/>
            <a:ext cx="9144000" cy="2706159"/>
          </a:xfrm>
        </p:spPr>
        <p:txBody>
          <a:bodyPr>
            <a:normAutofit fontScale="62500" lnSpcReduction="20000"/>
          </a:bodyPr>
          <a:lstStyle/>
          <a:p>
            <a:r>
              <a:rPr lang="en-US" sz="4480" dirty="0" smtClean="0">
                <a:solidFill>
                  <a:srgbClr val="FF0000"/>
                </a:solidFill>
              </a:rPr>
              <a:t>Natural ecosystems help to regulate environmental conditions</a:t>
            </a:r>
          </a:p>
          <a:p>
            <a:endParaRPr lang="en-US" dirty="0" smtClean="0">
              <a:solidFill>
                <a:srgbClr val="000000"/>
              </a:solidFill>
            </a:endParaRPr>
          </a:p>
          <a:p>
            <a:r>
              <a:rPr lang="en-US" dirty="0" smtClean="0">
                <a:solidFill>
                  <a:srgbClr val="000000"/>
                </a:solidFill>
              </a:rPr>
              <a:t>Ex. Anthropogenic emissions of carbon</a:t>
            </a:r>
          </a:p>
          <a:p>
            <a:r>
              <a:rPr lang="en-US" dirty="0" smtClean="0">
                <a:solidFill>
                  <a:srgbClr val="000000"/>
                </a:solidFill>
              </a:rPr>
              <a:t>(8 </a:t>
            </a:r>
            <a:r>
              <a:rPr lang="en-US" dirty="0" err="1" smtClean="0">
                <a:solidFill>
                  <a:srgbClr val="000000"/>
                </a:solidFill>
              </a:rPr>
              <a:t>gigatons</a:t>
            </a:r>
            <a:r>
              <a:rPr lang="en-US" dirty="0">
                <a:solidFill>
                  <a:srgbClr val="000000"/>
                </a:solidFill>
              </a:rPr>
              <a:t> </a:t>
            </a:r>
            <a:r>
              <a:rPr lang="en-US" dirty="0" smtClean="0">
                <a:solidFill>
                  <a:srgbClr val="000000"/>
                </a:solidFill>
              </a:rPr>
              <a:t>= 8 trillion </a:t>
            </a:r>
            <a:r>
              <a:rPr lang="en-US" dirty="0" err="1" smtClean="0">
                <a:solidFill>
                  <a:srgbClr val="000000"/>
                </a:solidFill>
              </a:rPr>
              <a:t>kgs</a:t>
            </a:r>
            <a:r>
              <a:rPr lang="en-US" dirty="0" smtClean="0">
                <a:solidFill>
                  <a:srgbClr val="000000"/>
                </a:solidFill>
              </a:rPr>
              <a:t>)</a:t>
            </a:r>
          </a:p>
          <a:p>
            <a:r>
              <a:rPr lang="en-US" dirty="0" smtClean="0">
                <a:solidFill>
                  <a:srgbClr val="000000"/>
                </a:solidFill>
              </a:rPr>
              <a:t>Only 4 </a:t>
            </a:r>
            <a:r>
              <a:rPr lang="en-US" dirty="0" err="1" smtClean="0">
                <a:solidFill>
                  <a:srgbClr val="000000"/>
                </a:solidFill>
              </a:rPr>
              <a:t>gT</a:t>
            </a:r>
            <a:r>
              <a:rPr lang="en-US" dirty="0" smtClean="0">
                <a:solidFill>
                  <a:srgbClr val="000000"/>
                </a:solidFill>
              </a:rPr>
              <a:t> remain in the atmosphere: the rest is removed by rainforests and oceans</a:t>
            </a:r>
          </a:p>
          <a:p>
            <a:endParaRPr lang="en-US" dirty="0" smtClean="0">
              <a:solidFill>
                <a:srgbClr val="000000"/>
              </a:solidFill>
            </a:endParaRPr>
          </a:p>
          <a:p>
            <a:r>
              <a:rPr lang="en-US" dirty="0" smtClean="0">
                <a:solidFill>
                  <a:srgbClr val="000000"/>
                </a:solidFill>
              </a:rPr>
              <a:t>Ecosystems also play important roles in regulating nutrient and hydrologic cycles as well.</a:t>
            </a:r>
            <a:endParaRPr lang="en-US" dirty="0">
              <a:solidFill>
                <a:srgbClr val="000000"/>
              </a:solidFill>
            </a:endParaRPr>
          </a:p>
        </p:txBody>
      </p:sp>
      <p:pic>
        <p:nvPicPr>
          <p:cNvPr id="4" name="Picture 3"/>
          <p:cNvPicPr>
            <a:picLocks noChangeAspect="1"/>
          </p:cNvPicPr>
          <p:nvPr/>
        </p:nvPicPr>
        <p:blipFill>
          <a:blip r:embed="rId4"/>
          <a:stretch>
            <a:fillRect/>
          </a:stretch>
        </p:blipFill>
        <p:spPr>
          <a:xfrm>
            <a:off x="466283" y="3619546"/>
            <a:ext cx="3948844" cy="296754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24653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8482" name="Picture 2" descr="figure_03_22"/>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221556" y="3930735"/>
            <a:ext cx="3922444" cy="306044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ctrTitle"/>
          </p:nvPr>
        </p:nvSpPr>
        <p:spPr>
          <a:xfrm>
            <a:off x="685800" y="1"/>
            <a:ext cx="7772400" cy="710556"/>
          </a:xfrm>
        </p:spPr>
        <p:txBody>
          <a:bodyPr>
            <a:normAutofit fontScale="90000"/>
          </a:bodyPr>
          <a:lstStyle/>
          <a:p>
            <a:r>
              <a:rPr lang="en-US" dirty="0" smtClean="0"/>
              <a:t>3) Support Systems</a:t>
            </a:r>
            <a:endParaRPr lang="en-US" dirty="0"/>
          </a:p>
        </p:txBody>
      </p:sp>
      <p:sp>
        <p:nvSpPr>
          <p:cNvPr id="3" name="Subtitle 2"/>
          <p:cNvSpPr>
            <a:spLocks noGrp="1"/>
          </p:cNvSpPr>
          <p:nvPr>
            <p:ph type="subTitle" idx="1"/>
          </p:nvPr>
        </p:nvSpPr>
        <p:spPr>
          <a:xfrm>
            <a:off x="0" y="710558"/>
            <a:ext cx="9144000" cy="2434031"/>
          </a:xfrm>
        </p:spPr>
        <p:txBody>
          <a:bodyPr>
            <a:normAutofit fontScale="85000" lnSpcReduction="20000"/>
          </a:bodyPr>
          <a:lstStyle/>
          <a:p>
            <a:r>
              <a:rPr lang="en-US" dirty="0" smtClean="0">
                <a:solidFill>
                  <a:srgbClr val="FF0000"/>
                </a:solidFill>
              </a:rPr>
              <a:t>Natural ecosystems provide numerous support services that would be extremely costly for humans to generate</a:t>
            </a:r>
          </a:p>
          <a:p>
            <a:endParaRPr lang="en-US" dirty="0">
              <a:solidFill>
                <a:srgbClr val="000000"/>
              </a:solidFill>
            </a:endParaRPr>
          </a:p>
          <a:p>
            <a:r>
              <a:rPr lang="en-US" dirty="0" smtClean="0">
                <a:solidFill>
                  <a:srgbClr val="000000"/>
                </a:solidFill>
              </a:rPr>
              <a:t>A) </a:t>
            </a:r>
            <a:r>
              <a:rPr lang="en-US" dirty="0" smtClean="0">
                <a:solidFill>
                  <a:srgbClr val="3366FF"/>
                </a:solidFill>
              </a:rPr>
              <a:t>Crop Pollination </a:t>
            </a:r>
            <a:r>
              <a:rPr lang="en-US" dirty="0" smtClean="0">
                <a:solidFill>
                  <a:srgbClr val="000000"/>
                </a:solidFill>
              </a:rPr>
              <a:t>= $3.1 billion in added food production</a:t>
            </a:r>
          </a:p>
          <a:p>
            <a:r>
              <a:rPr lang="en-US" dirty="0" smtClean="0">
                <a:solidFill>
                  <a:srgbClr val="000000"/>
                </a:solidFill>
              </a:rPr>
              <a:t>Ecosystems provide habitat for these organisms, and natural pest control services (homes for predators of </a:t>
            </a:r>
            <a:r>
              <a:rPr lang="en-US" dirty="0" err="1" smtClean="0">
                <a:solidFill>
                  <a:srgbClr val="000000"/>
                </a:solidFill>
              </a:rPr>
              <a:t>ag</a:t>
            </a:r>
            <a:r>
              <a:rPr lang="en-US" dirty="0" smtClean="0">
                <a:solidFill>
                  <a:srgbClr val="000000"/>
                </a:solidFill>
              </a:rPr>
              <a:t>. pests)</a:t>
            </a:r>
            <a:endParaRPr lang="en-US" dirty="0">
              <a:solidFill>
                <a:srgbClr val="000000"/>
              </a:solidFill>
            </a:endParaRPr>
          </a:p>
        </p:txBody>
      </p:sp>
      <p:sp>
        <p:nvSpPr>
          <p:cNvPr id="4" name="TextBox 3"/>
          <p:cNvSpPr txBox="1"/>
          <p:nvPr/>
        </p:nvSpPr>
        <p:spPr>
          <a:xfrm>
            <a:off x="136083" y="3308251"/>
            <a:ext cx="4853615" cy="3539431"/>
          </a:xfrm>
          <a:prstGeom prst="rect">
            <a:avLst/>
          </a:prstGeom>
          <a:noFill/>
        </p:spPr>
        <p:txBody>
          <a:bodyPr wrap="square" rtlCol="0">
            <a:spAutoFit/>
          </a:bodyPr>
          <a:lstStyle/>
          <a:p>
            <a:r>
              <a:rPr lang="en-US" sz="2800" dirty="0" smtClean="0"/>
              <a:t>B) Healthy ecosystems also </a:t>
            </a:r>
            <a:r>
              <a:rPr lang="en-US" sz="2800" dirty="0" smtClean="0">
                <a:solidFill>
                  <a:srgbClr val="0000FF"/>
                </a:solidFill>
              </a:rPr>
              <a:t>filter harmful pathogens</a:t>
            </a:r>
            <a:r>
              <a:rPr lang="en-US" sz="2800" dirty="0" smtClean="0"/>
              <a:t> and chemicals from the water</a:t>
            </a:r>
          </a:p>
          <a:p>
            <a:endParaRPr lang="en-US" sz="2800" dirty="0"/>
          </a:p>
          <a:p>
            <a:r>
              <a:rPr lang="en-US" sz="2800" dirty="0" smtClean="0"/>
              <a:t>Ex. NYC from clean reservoirs of the Catskill </a:t>
            </a:r>
            <a:r>
              <a:rPr lang="en-US" sz="2800" dirty="0" err="1" smtClean="0"/>
              <a:t>Mtns</a:t>
            </a:r>
            <a:r>
              <a:rPr lang="en-US" sz="2800" dirty="0" smtClean="0"/>
              <a:t> = $6-8 billion in water treatment facility construction savings</a:t>
            </a: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3555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6738" name="Picture 2" descr="figure_03_0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04800" y="342900"/>
            <a:ext cx="8531225" cy="61849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967382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9506" name="Picture 2" descr="figure_03_23"/>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836435" y="362838"/>
            <a:ext cx="3307565" cy="487566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ctrTitle"/>
          </p:nvPr>
        </p:nvSpPr>
        <p:spPr>
          <a:xfrm>
            <a:off x="443875" y="0"/>
            <a:ext cx="3608365" cy="891975"/>
          </a:xfrm>
        </p:spPr>
        <p:txBody>
          <a:bodyPr/>
          <a:lstStyle/>
          <a:p>
            <a:r>
              <a:rPr lang="en-US" dirty="0" smtClean="0"/>
              <a:t>4) Resilience</a:t>
            </a:r>
            <a:endParaRPr lang="en-US" dirty="0"/>
          </a:p>
        </p:txBody>
      </p:sp>
      <p:sp>
        <p:nvSpPr>
          <p:cNvPr id="3" name="Subtitle 2"/>
          <p:cNvSpPr>
            <a:spLocks noGrp="1"/>
          </p:cNvSpPr>
          <p:nvPr>
            <p:ph type="subTitle" idx="1"/>
          </p:nvPr>
        </p:nvSpPr>
        <p:spPr>
          <a:xfrm>
            <a:off x="0" y="1239694"/>
            <a:ext cx="5836435" cy="5618306"/>
          </a:xfrm>
        </p:spPr>
        <p:txBody>
          <a:bodyPr>
            <a:normAutofit fontScale="85000" lnSpcReduction="20000"/>
          </a:bodyPr>
          <a:lstStyle/>
          <a:p>
            <a:r>
              <a:rPr lang="en-US" dirty="0" smtClean="0">
                <a:solidFill>
                  <a:srgbClr val="FF0000"/>
                </a:solidFill>
              </a:rPr>
              <a:t>The ability of an ecosystem to continue in its current state- providing benefits to humans.</a:t>
            </a:r>
          </a:p>
          <a:p>
            <a:endParaRPr lang="en-US" dirty="0">
              <a:solidFill>
                <a:srgbClr val="000000"/>
              </a:solidFill>
            </a:endParaRPr>
          </a:p>
          <a:p>
            <a:r>
              <a:rPr lang="en-US" dirty="0" smtClean="0">
                <a:solidFill>
                  <a:srgbClr val="0000FF"/>
                </a:solidFill>
              </a:rPr>
              <a:t>Depends greatly on species diversity (biodiversity)</a:t>
            </a:r>
          </a:p>
          <a:p>
            <a:endParaRPr lang="en-US" dirty="0">
              <a:solidFill>
                <a:srgbClr val="000000"/>
              </a:solidFill>
            </a:endParaRPr>
          </a:p>
          <a:p>
            <a:r>
              <a:rPr lang="en-US" dirty="0" smtClean="0">
                <a:solidFill>
                  <a:srgbClr val="000090"/>
                </a:solidFill>
              </a:rPr>
              <a:t>The elimination of one species may result in a chain reaction/domino effect that can impact other species in the ecosystem</a:t>
            </a:r>
            <a:r>
              <a:rPr lang="en-US" dirty="0" smtClean="0">
                <a:solidFill>
                  <a:srgbClr val="000000"/>
                </a:solidFill>
              </a:rPr>
              <a:t>.</a:t>
            </a:r>
          </a:p>
          <a:p>
            <a:endParaRPr lang="en-US" dirty="0">
              <a:solidFill>
                <a:srgbClr val="000000"/>
              </a:solidFill>
            </a:endParaRPr>
          </a:p>
          <a:p>
            <a:r>
              <a:rPr lang="en-US" dirty="0" smtClean="0">
                <a:solidFill>
                  <a:srgbClr val="000000"/>
                </a:solidFill>
              </a:rPr>
              <a:t>Genetic diversity acts as insurance/safe guard against the loss of ecosystem services</a:t>
            </a:r>
            <a:endParaRPr lang="en-US" dirty="0">
              <a:solidFill>
                <a:srgbClr val="000000"/>
              </a:solidFill>
            </a:endParaRPr>
          </a:p>
        </p:txBody>
      </p:sp>
      <p:sp>
        <p:nvSpPr>
          <p:cNvPr id="4" name="TextBox 3"/>
          <p:cNvSpPr txBox="1"/>
          <p:nvPr/>
        </p:nvSpPr>
        <p:spPr>
          <a:xfrm>
            <a:off x="5836435" y="5238503"/>
            <a:ext cx="3307565" cy="1631216"/>
          </a:xfrm>
          <a:prstGeom prst="rect">
            <a:avLst/>
          </a:prstGeom>
          <a:noFill/>
        </p:spPr>
        <p:txBody>
          <a:bodyPr wrap="square" rtlCol="0">
            <a:spAutoFit/>
          </a:bodyPr>
          <a:lstStyle/>
          <a:p>
            <a:r>
              <a:rPr lang="en-US" sz="2000" dirty="0" smtClean="0"/>
              <a:t>Prairies are very diverse ecosystems; if one species is lost, others are in place to continue these services </a:t>
            </a:r>
          </a:p>
          <a:p>
            <a:r>
              <a:rPr lang="en-US" sz="2000" dirty="0" err="1" smtClean="0"/>
              <a:t>Ie</a:t>
            </a:r>
            <a:r>
              <a:rPr lang="en-US" sz="2000" dirty="0" smtClean="0"/>
              <a:t>. Nitrogen Fixation</a:t>
            </a:r>
            <a:endParaRPr lang="en-US" sz="20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696433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0530" name="Picture 2" descr="figure_03_2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727287" y="3719081"/>
            <a:ext cx="4416713" cy="339513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ctrTitle"/>
          </p:nvPr>
        </p:nvSpPr>
        <p:spPr>
          <a:xfrm>
            <a:off x="0" y="0"/>
            <a:ext cx="9144000" cy="922211"/>
          </a:xfrm>
        </p:spPr>
        <p:txBody>
          <a:bodyPr/>
          <a:lstStyle/>
          <a:p>
            <a:r>
              <a:rPr lang="en-US" dirty="0" smtClean="0"/>
              <a:t>5) Cultural Services</a:t>
            </a:r>
            <a:endParaRPr lang="en-US" dirty="0"/>
          </a:p>
        </p:txBody>
      </p:sp>
      <p:sp>
        <p:nvSpPr>
          <p:cNvPr id="3" name="Subtitle 2"/>
          <p:cNvSpPr>
            <a:spLocks noGrp="1"/>
          </p:cNvSpPr>
          <p:nvPr>
            <p:ph type="subTitle" idx="1"/>
          </p:nvPr>
        </p:nvSpPr>
        <p:spPr>
          <a:xfrm>
            <a:off x="0" y="922210"/>
            <a:ext cx="9144000" cy="2796871"/>
          </a:xfrm>
        </p:spPr>
        <p:txBody>
          <a:bodyPr>
            <a:normAutofit fontScale="85000" lnSpcReduction="20000"/>
          </a:bodyPr>
          <a:lstStyle/>
          <a:p>
            <a:r>
              <a:rPr lang="en-US" dirty="0" smtClean="0">
                <a:solidFill>
                  <a:srgbClr val="000000"/>
                </a:solidFill>
              </a:rPr>
              <a:t>Ecosystems provide cultural or aesthetic benefits</a:t>
            </a:r>
          </a:p>
          <a:p>
            <a:endParaRPr lang="en-US" dirty="0">
              <a:solidFill>
                <a:srgbClr val="000000"/>
              </a:solidFill>
            </a:endParaRPr>
          </a:p>
          <a:p>
            <a:r>
              <a:rPr lang="en-US" dirty="0" smtClean="0">
                <a:solidFill>
                  <a:srgbClr val="000000"/>
                </a:solidFill>
              </a:rPr>
              <a:t>“The beauty of nature”; sport and recreation </a:t>
            </a:r>
          </a:p>
          <a:p>
            <a:endParaRPr lang="en-US" dirty="0" smtClean="0">
              <a:solidFill>
                <a:srgbClr val="000000"/>
              </a:solidFill>
            </a:endParaRPr>
          </a:p>
          <a:p>
            <a:r>
              <a:rPr lang="en-US" dirty="0" smtClean="0">
                <a:solidFill>
                  <a:srgbClr val="000000"/>
                </a:solidFill>
              </a:rPr>
              <a:t>Biodiversity research may not provide economic returns, but it does have instrumental value since we gain knowledge from its occurrence</a:t>
            </a:r>
            <a:endParaRPr lang="en-US" dirty="0">
              <a:solidFill>
                <a:srgbClr val="000000"/>
              </a:solidFill>
            </a:endParaRPr>
          </a:p>
        </p:txBody>
      </p:sp>
      <p:pic>
        <p:nvPicPr>
          <p:cNvPr id="4" name="Picture 3"/>
          <p:cNvPicPr>
            <a:picLocks noChangeAspect="1"/>
          </p:cNvPicPr>
          <p:nvPr/>
        </p:nvPicPr>
        <p:blipFill>
          <a:blip r:embed="rId4"/>
          <a:stretch>
            <a:fillRect/>
          </a:stretch>
        </p:blipFill>
        <p:spPr>
          <a:xfrm>
            <a:off x="0" y="3719080"/>
            <a:ext cx="4727287" cy="313891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09948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
            <a:ext cx="9144000" cy="1012920"/>
          </a:xfrm>
        </p:spPr>
        <p:txBody>
          <a:bodyPr>
            <a:normAutofit/>
          </a:bodyPr>
          <a:lstStyle/>
          <a:p>
            <a:r>
              <a:rPr lang="en-US" dirty="0" smtClean="0"/>
              <a:t>V. B. Intrinsic Values of Ecosystems</a:t>
            </a:r>
            <a:endParaRPr lang="en-US" dirty="0"/>
          </a:p>
        </p:txBody>
      </p:sp>
      <p:sp>
        <p:nvSpPr>
          <p:cNvPr id="5" name="Subtitle 4"/>
          <p:cNvSpPr>
            <a:spLocks noGrp="1"/>
          </p:cNvSpPr>
          <p:nvPr>
            <p:ph type="subTitle" idx="1"/>
          </p:nvPr>
        </p:nvSpPr>
        <p:spPr>
          <a:xfrm>
            <a:off x="0" y="1451349"/>
            <a:ext cx="9144000" cy="5406651"/>
          </a:xfrm>
        </p:spPr>
        <p:txBody>
          <a:bodyPr/>
          <a:lstStyle/>
          <a:p>
            <a:r>
              <a:rPr lang="en-US" dirty="0" smtClean="0">
                <a:solidFill>
                  <a:srgbClr val="FF6600"/>
                </a:solidFill>
              </a:rPr>
              <a:t>Ecosystems have value independent of any human benefit.</a:t>
            </a:r>
          </a:p>
          <a:p>
            <a:endParaRPr lang="en-US" dirty="0">
              <a:solidFill>
                <a:srgbClr val="000000"/>
              </a:solidFill>
            </a:endParaRPr>
          </a:p>
          <a:p>
            <a:r>
              <a:rPr lang="en-US" dirty="0" smtClean="0">
                <a:solidFill>
                  <a:srgbClr val="008000"/>
                </a:solidFill>
              </a:rPr>
              <a:t>Religious &amp; philosophical beliefs may spur a moral obligation to preserve these “sacred areas”.</a:t>
            </a:r>
          </a:p>
          <a:p>
            <a:endParaRPr lang="en-US" dirty="0">
              <a:solidFill>
                <a:srgbClr val="000000"/>
              </a:solidFill>
            </a:endParaRPr>
          </a:p>
          <a:p>
            <a:r>
              <a:rPr lang="en-US" dirty="0" smtClean="0">
                <a:solidFill>
                  <a:srgbClr val="000000"/>
                </a:solidFill>
              </a:rPr>
              <a:t>Many do not deny that instrumental value exists, but more so that environmental policy and the protection of ecosystems should be driven by this intrinsic value</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121958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994"/>
            <a:ext cx="9144000" cy="666444"/>
          </a:xfrm>
        </p:spPr>
        <p:txBody>
          <a:bodyPr>
            <a:noAutofit/>
          </a:bodyPr>
          <a:lstStyle/>
          <a:p>
            <a:r>
              <a:rPr lang="en-US" sz="3200" dirty="0" smtClean="0"/>
              <a:t>Sustainability: Can We Make Golf Greens Greener?</a:t>
            </a:r>
            <a:endParaRPr lang="en-US" sz="3200" dirty="0"/>
          </a:p>
        </p:txBody>
      </p:sp>
      <p:sp>
        <p:nvSpPr>
          <p:cNvPr id="3" name="Subtitle 2"/>
          <p:cNvSpPr>
            <a:spLocks noGrp="1"/>
          </p:cNvSpPr>
          <p:nvPr>
            <p:ph type="subTitle" idx="1"/>
          </p:nvPr>
        </p:nvSpPr>
        <p:spPr>
          <a:xfrm>
            <a:off x="0" y="982684"/>
            <a:ext cx="9144000" cy="5875317"/>
          </a:xfrm>
        </p:spPr>
        <p:txBody>
          <a:bodyPr>
            <a:normAutofit fontScale="62500" lnSpcReduction="20000"/>
          </a:bodyPr>
          <a:lstStyle/>
          <a:p>
            <a:r>
              <a:rPr lang="en-US" dirty="0" smtClean="0">
                <a:solidFill>
                  <a:srgbClr val="000000"/>
                </a:solidFill>
              </a:rPr>
              <a:t>Worldwide golf courses make up a land area of about 7.5 million acres </a:t>
            </a:r>
          </a:p>
          <a:p>
            <a:r>
              <a:rPr lang="en-US" dirty="0" smtClean="0">
                <a:solidFill>
                  <a:srgbClr val="000000"/>
                </a:solidFill>
              </a:rPr>
              <a:t>(about the size of Belgium!!)</a:t>
            </a:r>
          </a:p>
          <a:p>
            <a:endParaRPr lang="en-US" dirty="0">
              <a:solidFill>
                <a:srgbClr val="000000"/>
              </a:solidFill>
            </a:endParaRPr>
          </a:p>
          <a:p>
            <a:r>
              <a:rPr lang="en-US" dirty="0" smtClean="0">
                <a:solidFill>
                  <a:srgbClr val="000000"/>
                </a:solidFill>
              </a:rPr>
              <a:t>Typically, they are poor examples of environmental sustainability:</a:t>
            </a:r>
          </a:p>
          <a:p>
            <a:endParaRPr lang="en-US" dirty="0" smtClean="0">
              <a:solidFill>
                <a:srgbClr val="000000"/>
              </a:solidFill>
            </a:endParaRPr>
          </a:p>
          <a:p>
            <a:r>
              <a:rPr lang="en-US" dirty="0" smtClean="0">
                <a:solidFill>
                  <a:srgbClr val="000000"/>
                </a:solidFill>
              </a:rPr>
              <a:t>Closely mowed turf grass: </a:t>
            </a:r>
          </a:p>
          <a:p>
            <a:r>
              <a:rPr lang="en-US" dirty="0">
                <a:solidFill>
                  <a:srgbClr val="000000"/>
                </a:solidFill>
              </a:rPr>
              <a:t>S</a:t>
            </a:r>
            <a:r>
              <a:rPr lang="en-US" dirty="0" smtClean="0">
                <a:solidFill>
                  <a:srgbClr val="000000"/>
                </a:solidFill>
              </a:rPr>
              <a:t>hort leaves that cannot gain enough energy from photosynthesis to grow deep roots; Causes grass to dry out, is less likely to obtain soil nutrients, and increases susceptibility to pests (grubs) </a:t>
            </a:r>
          </a:p>
          <a:p>
            <a:endParaRPr lang="en-US" dirty="0" smtClean="0">
              <a:solidFill>
                <a:srgbClr val="000000"/>
              </a:solidFill>
            </a:endParaRPr>
          </a:p>
          <a:p>
            <a:r>
              <a:rPr lang="en-US" dirty="0" smtClean="0">
                <a:solidFill>
                  <a:srgbClr val="000000"/>
                </a:solidFill>
              </a:rPr>
              <a:t>Requires more irrigation, chemical fertilizers, &amp; pesticides to combat these problems</a:t>
            </a:r>
          </a:p>
          <a:p>
            <a:pPr marL="457200" indent="-457200">
              <a:buFont typeface="Arial"/>
              <a:buChar char="•"/>
            </a:pPr>
            <a:r>
              <a:rPr lang="en-US" dirty="0" smtClean="0">
                <a:solidFill>
                  <a:srgbClr val="000000"/>
                </a:solidFill>
              </a:rPr>
              <a:t>Use 2.5 billion gallons of water every year to keep courses green; many places are not climatologically suited for this use of water</a:t>
            </a:r>
          </a:p>
          <a:p>
            <a:pPr marL="457200" indent="-457200">
              <a:buFont typeface="Arial"/>
              <a:buChar char="•"/>
            </a:pPr>
            <a:r>
              <a:rPr lang="en-US" dirty="0" smtClean="0">
                <a:solidFill>
                  <a:srgbClr val="000000"/>
                </a:solidFill>
              </a:rPr>
              <a:t>Putting greens require as much nitrogen per acre as corn; if not immediately watered, 60% of this fertilizer can leach into nearby waterways and contribute to algal blooms</a:t>
            </a:r>
          </a:p>
          <a:p>
            <a:pPr marL="457200" indent="-457200">
              <a:buFont typeface="Arial"/>
              <a:buChar char="•"/>
            </a:pPr>
            <a:r>
              <a:rPr lang="en-US" dirty="0" smtClean="0">
                <a:solidFill>
                  <a:srgbClr val="000000"/>
                </a:solidFill>
              </a:rPr>
              <a:t>Maintaining uniform “greens” texture requires up to six times the amount of agriculture pesticides as compared to conventional farms; include herbicides, insecticides, and fungicides</a:t>
            </a:r>
          </a:p>
          <a:p>
            <a:pPr marL="457200" indent="-457200">
              <a:buFont typeface="Arial"/>
              <a:buChar char="•"/>
            </a:pP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6195449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91975"/>
          </a:xfrm>
        </p:spPr>
        <p:txBody>
          <a:bodyPr/>
          <a:lstStyle/>
          <a:p>
            <a:r>
              <a:rPr lang="en-US" dirty="0" smtClean="0"/>
              <a:t>What they’re doing about it…</a:t>
            </a:r>
            <a:endParaRPr lang="en-US" dirty="0"/>
          </a:p>
        </p:txBody>
      </p:sp>
      <p:sp>
        <p:nvSpPr>
          <p:cNvPr id="3" name="Subtitle 2"/>
          <p:cNvSpPr>
            <a:spLocks noGrp="1"/>
          </p:cNvSpPr>
          <p:nvPr>
            <p:ph type="subTitle" idx="1"/>
          </p:nvPr>
        </p:nvSpPr>
        <p:spPr>
          <a:xfrm>
            <a:off x="0" y="1194339"/>
            <a:ext cx="9144000" cy="5663661"/>
          </a:xfrm>
        </p:spPr>
        <p:txBody>
          <a:bodyPr>
            <a:normAutofit fontScale="92500" lnSpcReduction="10000"/>
          </a:bodyPr>
          <a:lstStyle/>
          <a:p>
            <a:r>
              <a:rPr lang="en-US" dirty="0" smtClean="0">
                <a:solidFill>
                  <a:srgbClr val="000000"/>
                </a:solidFill>
              </a:rPr>
              <a:t>1991: Audubon </a:t>
            </a:r>
            <a:r>
              <a:rPr lang="en-US" dirty="0">
                <a:solidFill>
                  <a:srgbClr val="000000"/>
                </a:solidFill>
              </a:rPr>
              <a:t>C</a:t>
            </a:r>
            <a:r>
              <a:rPr lang="en-US" dirty="0" smtClean="0">
                <a:solidFill>
                  <a:srgbClr val="000000"/>
                </a:solidFill>
              </a:rPr>
              <a:t>ooperative Sanctuary Program and the US Golf Association has been working to improve the environmental management of golf courses</a:t>
            </a:r>
          </a:p>
          <a:p>
            <a:endParaRPr lang="en-US" dirty="0">
              <a:solidFill>
                <a:srgbClr val="000000"/>
              </a:solidFill>
            </a:endParaRPr>
          </a:p>
          <a:p>
            <a:r>
              <a:rPr lang="en-US" dirty="0" smtClean="0">
                <a:solidFill>
                  <a:srgbClr val="000000"/>
                </a:solidFill>
              </a:rPr>
              <a:t>Management is encouraged to design these courses to perform as natural ecosystems</a:t>
            </a:r>
          </a:p>
          <a:p>
            <a:endParaRPr lang="en-US" dirty="0">
              <a:solidFill>
                <a:srgbClr val="000000"/>
              </a:solidFill>
            </a:endParaRPr>
          </a:p>
          <a:p>
            <a:r>
              <a:rPr lang="en-US" dirty="0" smtClean="0">
                <a:solidFill>
                  <a:srgbClr val="000000"/>
                </a:solidFill>
              </a:rPr>
              <a:t>Emphasis on nutrient and water recycling to reduce waste and biodiversity to increase ecosystem resilience. </a:t>
            </a:r>
          </a:p>
          <a:p>
            <a:endParaRPr lang="en-US" dirty="0">
              <a:solidFill>
                <a:srgbClr val="000000"/>
              </a:solidFill>
            </a:endParaRPr>
          </a:p>
          <a:p>
            <a:r>
              <a:rPr lang="en-US" dirty="0" smtClean="0">
                <a:solidFill>
                  <a:srgbClr val="000000"/>
                </a:solidFill>
              </a:rPr>
              <a:t>Educates managers about low-impact pest management, water conservation and water quality management.</a:t>
            </a:r>
          </a:p>
          <a:p>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69428387"/>
      </p:ext>
    </p:extLst>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1554" name="Picture 2" descr="figure_03_25"/>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50179" y="4137372"/>
            <a:ext cx="3927497" cy="29036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pic>
      <p:sp>
        <p:nvSpPr>
          <p:cNvPr id="2" name="Title 1"/>
          <p:cNvSpPr>
            <a:spLocks noGrp="1"/>
          </p:cNvSpPr>
          <p:nvPr>
            <p:ph type="ctrTitle"/>
          </p:nvPr>
        </p:nvSpPr>
        <p:spPr>
          <a:xfrm>
            <a:off x="0" y="1"/>
            <a:ext cx="9144000" cy="1012920"/>
          </a:xfrm>
        </p:spPr>
        <p:txBody>
          <a:bodyPr/>
          <a:lstStyle/>
          <a:p>
            <a:r>
              <a:rPr lang="en-US" dirty="0" smtClean="0"/>
              <a:t>Palisades Country Club (NC)</a:t>
            </a:r>
            <a:endParaRPr lang="en-US" dirty="0"/>
          </a:p>
        </p:txBody>
      </p:sp>
      <p:sp>
        <p:nvSpPr>
          <p:cNvPr id="3" name="Subtitle 2"/>
          <p:cNvSpPr>
            <a:spLocks noGrp="1"/>
          </p:cNvSpPr>
          <p:nvPr>
            <p:ph type="subTitle" idx="1"/>
          </p:nvPr>
        </p:nvSpPr>
        <p:spPr>
          <a:xfrm>
            <a:off x="0" y="1164103"/>
            <a:ext cx="9144000" cy="3185590"/>
          </a:xfrm>
        </p:spPr>
        <p:txBody>
          <a:bodyPr>
            <a:normAutofit fontScale="70000" lnSpcReduction="20000"/>
          </a:bodyPr>
          <a:lstStyle/>
          <a:p>
            <a:r>
              <a:rPr lang="en-US" dirty="0" smtClean="0">
                <a:solidFill>
                  <a:srgbClr val="000000"/>
                </a:solidFill>
              </a:rPr>
              <a:t>Constructed with natural ecosystem services in mind</a:t>
            </a:r>
          </a:p>
          <a:p>
            <a:pPr marL="457200" indent="-457200">
              <a:buFont typeface="Arial"/>
              <a:buChar char="•"/>
            </a:pPr>
            <a:r>
              <a:rPr lang="en-US" dirty="0" smtClean="0">
                <a:solidFill>
                  <a:srgbClr val="000000"/>
                </a:solidFill>
              </a:rPr>
              <a:t>All runoff is directed through a treatment system</a:t>
            </a:r>
          </a:p>
          <a:p>
            <a:pPr marL="457200" indent="-457200">
              <a:buFont typeface="Arial"/>
              <a:buChar char="•"/>
            </a:pPr>
            <a:r>
              <a:rPr lang="en-US" dirty="0" smtClean="0">
                <a:solidFill>
                  <a:srgbClr val="000000"/>
                </a:solidFill>
              </a:rPr>
              <a:t>Reduces the amount of closely mowed </a:t>
            </a:r>
            <a:r>
              <a:rPr lang="en-US" dirty="0" err="1" smtClean="0">
                <a:solidFill>
                  <a:srgbClr val="000000"/>
                </a:solidFill>
              </a:rPr>
              <a:t>turfgrass</a:t>
            </a:r>
            <a:r>
              <a:rPr lang="en-US" dirty="0" smtClean="0">
                <a:solidFill>
                  <a:srgbClr val="000000"/>
                </a:solidFill>
              </a:rPr>
              <a:t>; deeply rooted native grasses soak up nutrients and help direct water underground</a:t>
            </a:r>
          </a:p>
          <a:p>
            <a:pPr marL="457200" indent="-457200">
              <a:buFont typeface="Arial"/>
              <a:buChar char="•"/>
            </a:pPr>
            <a:r>
              <a:rPr lang="en-US" dirty="0" smtClean="0">
                <a:solidFill>
                  <a:srgbClr val="000000"/>
                </a:solidFill>
              </a:rPr>
              <a:t>Smaller patches of </a:t>
            </a:r>
            <a:r>
              <a:rPr lang="en-US" dirty="0" err="1" smtClean="0">
                <a:solidFill>
                  <a:srgbClr val="000000"/>
                </a:solidFill>
              </a:rPr>
              <a:t>turfgrass</a:t>
            </a:r>
            <a:r>
              <a:rPr lang="en-US" dirty="0" smtClean="0">
                <a:solidFill>
                  <a:srgbClr val="000000"/>
                </a:solidFill>
              </a:rPr>
              <a:t> allow for more native grasses, which, provides more habitat for birds and predatory insects</a:t>
            </a:r>
          </a:p>
          <a:p>
            <a:pPr marL="457200" indent="-457200">
              <a:buFont typeface="Arial"/>
              <a:buChar char="•"/>
            </a:pPr>
            <a:r>
              <a:rPr lang="en-US" dirty="0" smtClean="0">
                <a:solidFill>
                  <a:srgbClr val="000000"/>
                </a:solidFill>
              </a:rPr>
              <a:t>Reduces needs for chemical applications: pesticides</a:t>
            </a:r>
          </a:p>
          <a:p>
            <a:pPr marL="457200" indent="-457200">
              <a:buFont typeface="Arial"/>
              <a:buChar char="•"/>
            </a:pPr>
            <a:r>
              <a:rPr lang="en-US" dirty="0" smtClean="0">
                <a:solidFill>
                  <a:srgbClr val="000000"/>
                </a:solidFill>
              </a:rPr>
              <a:t>If pesticides are implemented, they are done more wisely: targets specific nuisance organisms on wind-free days</a:t>
            </a:r>
            <a:endParaRPr lang="en-US" dirty="0">
              <a:solidFill>
                <a:srgbClr val="000000"/>
              </a:solidFill>
            </a:endParaRPr>
          </a:p>
        </p:txBody>
      </p:sp>
      <p:pic>
        <p:nvPicPr>
          <p:cNvPr id="4" name="Picture 3"/>
          <p:cNvPicPr>
            <a:picLocks noChangeAspect="1"/>
          </p:cNvPicPr>
          <p:nvPr/>
        </p:nvPicPr>
        <p:blipFill>
          <a:blip r:embed="rId4"/>
          <a:stretch>
            <a:fillRect/>
          </a:stretch>
        </p:blipFill>
        <p:spPr>
          <a:xfrm>
            <a:off x="423368" y="4185606"/>
            <a:ext cx="4218563" cy="267239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086913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0"/>
            <a:ext cx="9144000" cy="772272"/>
          </a:xfrm>
        </p:spPr>
        <p:txBody>
          <a:bodyPr/>
          <a:lstStyle/>
          <a:p>
            <a:r>
              <a:rPr lang="en-US" dirty="0" smtClean="0"/>
              <a:t>What others are doing</a:t>
            </a:r>
            <a:endParaRPr lang="en-US" dirty="0"/>
          </a:p>
        </p:txBody>
      </p:sp>
      <p:sp>
        <p:nvSpPr>
          <p:cNvPr id="5" name="Subtitle 4"/>
          <p:cNvSpPr>
            <a:spLocks noGrp="1"/>
          </p:cNvSpPr>
          <p:nvPr>
            <p:ph type="subTitle" idx="1"/>
          </p:nvPr>
        </p:nvSpPr>
        <p:spPr>
          <a:xfrm>
            <a:off x="0" y="1239694"/>
            <a:ext cx="9144000" cy="5618306"/>
          </a:xfrm>
        </p:spPr>
        <p:txBody>
          <a:bodyPr>
            <a:normAutofit fontScale="85000" lnSpcReduction="20000"/>
          </a:bodyPr>
          <a:lstStyle/>
          <a:p>
            <a:r>
              <a:rPr lang="en-US" dirty="0" smtClean="0">
                <a:solidFill>
                  <a:srgbClr val="000000"/>
                </a:solidFill>
              </a:rPr>
              <a:t>By 2008, more than 2,100 course participated in the ACSP</a:t>
            </a:r>
          </a:p>
          <a:p>
            <a:endParaRPr lang="en-US" dirty="0" smtClean="0">
              <a:solidFill>
                <a:srgbClr val="000000"/>
              </a:solidFill>
            </a:endParaRPr>
          </a:p>
          <a:p>
            <a:pPr marL="457200" indent="-457200">
              <a:buFont typeface="Arial"/>
              <a:buChar char="•"/>
            </a:pPr>
            <a:r>
              <a:rPr lang="en-US" dirty="0" smtClean="0">
                <a:solidFill>
                  <a:srgbClr val="000000"/>
                </a:solidFill>
              </a:rPr>
              <a:t>Over 80% of the course in the program reduced the amounts and toxicity of pesticides applied, improved nutrient retention within the course and used less water for irritation.</a:t>
            </a:r>
          </a:p>
          <a:p>
            <a:pPr marL="457200" indent="-457200">
              <a:buFont typeface="Arial"/>
              <a:buChar char="•"/>
            </a:pPr>
            <a:r>
              <a:rPr lang="en-US" dirty="0" smtClean="0">
                <a:solidFill>
                  <a:srgbClr val="000000"/>
                </a:solidFill>
              </a:rPr>
              <a:t>The average course saved almost 2 million gallons of water per year, and the land area devoted to providing wildlife habitat increased by about 50% (from 45-67 acres for a 150-acre golf course)</a:t>
            </a:r>
          </a:p>
          <a:p>
            <a:pPr marL="457200" indent="-457200">
              <a:buFont typeface="Arial"/>
              <a:buChar char="•"/>
            </a:pPr>
            <a:r>
              <a:rPr lang="en-US" dirty="0" smtClean="0">
                <a:solidFill>
                  <a:srgbClr val="000000"/>
                </a:solidFill>
              </a:rPr>
              <a:t>99% of managers reported that playing quality and golfer satisfaction was maintained or improved</a:t>
            </a:r>
          </a:p>
          <a:p>
            <a:pPr marL="457200" indent="-457200">
              <a:buFont typeface="Arial"/>
              <a:buChar char="•"/>
            </a:pPr>
            <a:endParaRPr lang="en-US" dirty="0" smtClean="0">
              <a:solidFill>
                <a:srgbClr val="000000"/>
              </a:solidFill>
            </a:endParaRPr>
          </a:p>
          <a:p>
            <a:pPr marL="457200" indent="-457200">
              <a:buFont typeface="Arial"/>
              <a:buChar char="•"/>
            </a:pPr>
            <a:r>
              <a:rPr lang="en-US" dirty="0" smtClean="0">
                <a:solidFill>
                  <a:srgbClr val="000000"/>
                </a:solidFill>
              </a:rPr>
              <a:t>Despite high energy inputs for golf courses, many are attempting to reduce their ecological footprint, while still producing a quality product</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66399366"/>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normAutofit fontScale="90000"/>
          </a:bodyPr>
          <a:lstStyle/>
          <a:p>
            <a:r>
              <a:rPr lang="en-US" dirty="0" smtClean="0"/>
              <a:t>I.  Ecosystem ecology examines interactions between the living and nonliving world</a:t>
            </a:r>
            <a:endParaRPr lang="en-US" dirty="0"/>
          </a:p>
        </p:txBody>
      </p:sp>
      <p:sp>
        <p:nvSpPr>
          <p:cNvPr id="3" name="Subtitle 2"/>
          <p:cNvSpPr>
            <a:spLocks noGrp="1"/>
          </p:cNvSpPr>
          <p:nvPr>
            <p:ph type="subTitle" idx="1"/>
          </p:nvPr>
        </p:nvSpPr>
        <p:spPr>
          <a:xfrm>
            <a:off x="0" y="1888405"/>
            <a:ext cx="9144000" cy="4969595"/>
          </a:xfrm>
        </p:spPr>
        <p:txBody>
          <a:bodyPr>
            <a:normAutofit/>
          </a:bodyPr>
          <a:lstStyle/>
          <a:p>
            <a:pPr algn="l"/>
            <a:r>
              <a:rPr lang="en-US" dirty="0" smtClean="0">
                <a:solidFill>
                  <a:srgbClr val="FF0000"/>
                </a:solidFill>
              </a:rPr>
              <a:t>Components of a particular ecosystem are highly dependent on climate:</a:t>
            </a:r>
          </a:p>
          <a:p>
            <a:pPr algn="l"/>
            <a:endParaRPr lang="en-US" dirty="0">
              <a:solidFill>
                <a:srgbClr val="000000"/>
              </a:solidFill>
            </a:endParaRPr>
          </a:p>
          <a:p>
            <a:pPr algn="l">
              <a:buFont typeface="Arial"/>
              <a:buChar char="•"/>
            </a:pPr>
            <a:r>
              <a:rPr lang="en-US" dirty="0" smtClean="0">
                <a:solidFill>
                  <a:srgbClr val="000000"/>
                </a:solidFill>
              </a:rPr>
              <a:t>Dry Desert of Death Valley, Cali (120F) </a:t>
            </a:r>
            <a:r>
              <a:rPr lang="en-US" dirty="0" err="1" smtClean="0">
                <a:solidFill>
                  <a:srgbClr val="000000"/>
                </a:solidFill>
              </a:rPr>
              <a:t>vs</a:t>
            </a:r>
            <a:r>
              <a:rPr lang="en-US" dirty="0" smtClean="0">
                <a:solidFill>
                  <a:srgbClr val="000000"/>
                </a:solidFill>
              </a:rPr>
              <a:t> Antarctica (-120F)</a:t>
            </a:r>
          </a:p>
          <a:p>
            <a:pPr algn="l">
              <a:buFont typeface="Arial"/>
              <a:buChar char="•"/>
            </a:pPr>
            <a:r>
              <a:rPr lang="en-US" dirty="0" smtClean="0">
                <a:solidFill>
                  <a:srgbClr val="000000"/>
                </a:solidFill>
              </a:rPr>
              <a:t>Terrestrial vs. Marine Environments</a:t>
            </a:r>
          </a:p>
          <a:p>
            <a:pPr algn="l">
              <a:buFont typeface="Arial"/>
              <a:buChar char="•"/>
            </a:pPr>
            <a:r>
              <a:rPr lang="en-US" dirty="0" smtClean="0">
                <a:solidFill>
                  <a:srgbClr val="000000"/>
                </a:solidFill>
              </a:rPr>
              <a:t>Water content in soil (more=trees, less=grasses)</a:t>
            </a:r>
            <a:endParaRPr lang="en-US" dirty="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60458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0"/>
            <a:ext cx="7772400" cy="1470025"/>
          </a:xfrm>
        </p:spPr>
        <p:txBody>
          <a:bodyPr/>
          <a:lstStyle/>
          <a:p>
            <a:r>
              <a:rPr lang="en-US" dirty="0" smtClean="0"/>
              <a:t>I. A. Ecosystem Boundaries</a:t>
            </a:r>
            <a:endParaRPr lang="en-US" dirty="0"/>
          </a:p>
        </p:txBody>
      </p:sp>
      <p:sp>
        <p:nvSpPr>
          <p:cNvPr id="5" name="Subtitle 4"/>
          <p:cNvSpPr>
            <a:spLocks noGrp="1"/>
          </p:cNvSpPr>
          <p:nvPr>
            <p:ph type="subTitle" idx="1"/>
          </p:nvPr>
        </p:nvSpPr>
        <p:spPr>
          <a:xfrm>
            <a:off x="0" y="1604308"/>
            <a:ext cx="9144000" cy="5253692"/>
          </a:xfrm>
        </p:spPr>
        <p:txBody>
          <a:bodyPr>
            <a:normAutofit fontScale="92500" lnSpcReduction="20000"/>
          </a:bodyPr>
          <a:lstStyle/>
          <a:p>
            <a:r>
              <a:rPr lang="en-US" dirty="0" smtClean="0">
                <a:solidFill>
                  <a:schemeClr val="accent2">
                    <a:lumMod val="75000"/>
                  </a:schemeClr>
                </a:solidFill>
              </a:rPr>
              <a:t>Biotic and abiotic components define boundaries:</a:t>
            </a:r>
          </a:p>
          <a:p>
            <a:r>
              <a:rPr lang="en-US" dirty="0" smtClean="0">
                <a:solidFill>
                  <a:schemeClr val="accent2">
                    <a:lumMod val="75000"/>
                  </a:schemeClr>
                </a:solidFill>
              </a:rPr>
              <a:t>Not all ecosystems have well defined boundaries</a:t>
            </a:r>
          </a:p>
          <a:p>
            <a:endParaRPr lang="en-US" dirty="0">
              <a:solidFill>
                <a:srgbClr val="000000"/>
              </a:solidFill>
            </a:endParaRPr>
          </a:p>
          <a:p>
            <a:r>
              <a:rPr lang="en-US" dirty="0" smtClean="0">
                <a:solidFill>
                  <a:srgbClr val="000000"/>
                </a:solidFill>
              </a:rPr>
              <a:t>Ex. </a:t>
            </a:r>
            <a:r>
              <a:rPr lang="en-US" dirty="0" smtClean="0">
                <a:solidFill>
                  <a:srgbClr val="0000FF"/>
                </a:solidFill>
              </a:rPr>
              <a:t>Cave</a:t>
            </a:r>
          </a:p>
          <a:p>
            <a:r>
              <a:rPr lang="en-US" dirty="0" smtClean="0">
                <a:solidFill>
                  <a:schemeClr val="accent5">
                    <a:lumMod val="75000"/>
                  </a:schemeClr>
                </a:solidFill>
              </a:rPr>
              <a:t>Biotic</a:t>
            </a:r>
            <a:r>
              <a:rPr lang="en-US" dirty="0" smtClean="0">
                <a:solidFill>
                  <a:srgbClr val="000000"/>
                </a:solidFill>
              </a:rPr>
              <a:t> Components: Animals (bats) and </a:t>
            </a:r>
            <a:r>
              <a:rPr lang="en-US" dirty="0" err="1" smtClean="0">
                <a:solidFill>
                  <a:srgbClr val="000000"/>
                </a:solidFill>
              </a:rPr>
              <a:t>Microorgs</a:t>
            </a:r>
            <a:endParaRPr lang="en-US" dirty="0" smtClean="0">
              <a:solidFill>
                <a:srgbClr val="000000"/>
              </a:solidFill>
            </a:endParaRPr>
          </a:p>
          <a:p>
            <a:r>
              <a:rPr lang="en-US" dirty="0" smtClean="0">
                <a:solidFill>
                  <a:srgbClr val="008000"/>
                </a:solidFill>
              </a:rPr>
              <a:t>Abiotic </a:t>
            </a:r>
            <a:r>
              <a:rPr lang="en-US" dirty="0" smtClean="0">
                <a:solidFill>
                  <a:srgbClr val="000000"/>
                </a:solidFill>
              </a:rPr>
              <a:t>Components: Temp, salinity, water, bat feces (provides energy)</a:t>
            </a:r>
          </a:p>
          <a:p>
            <a:endParaRPr lang="en-US" dirty="0">
              <a:solidFill>
                <a:srgbClr val="000000"/>
              </a:solidFill>
            </a:endParaRPr>
          </a:p>
          <a:p>
            <a:r>
              <a:rPr lang="en-US" dirty="0" smtClean="0">
                <a:solidFill>
                  <a:srgbClr val="FF6600"/>
                </a:solidFill>
              </a:rPr>
              <a:t>A cave is more easily studied, since it has well-defined boundaries; MOST ecosystem boundaries are more subjective…</a:t>
            </a:r>
            <a:endParaRPr lang="en-US" dirty="0">
              <a:solidFill>
                <a:srgbClr val="FF66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347832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1310</TotalTime>
  <Words>4776</Words>
  <Application>Microsoft Macintosh PowerPoint</Application>
  <PresentationFormat>On-screen Show (4:3)</PresentationFormat>
  <Paragraphs>551</Paragraphs>
  <Slides>76</Slides>
  <Notes>25</Notes>
  <HiddenSlides>0</HiddenSlides>
  <MMClips>0</MMClips>
  <ScaleCrop>false</ScaleCrop>
  <HeadingPairs>
    <vt:vector size="4" baseType="variant">
      <vt:variant>
        <vt:lpstr>Design Template</vt:lpstr>
      </vt:variant>
      <vt:variant>
        <vt:i4>1</vt:i4>
      </vt:variant>
      <vt:variant>
        <vt:lpstr>Slide Titles</vt:lpstr>
      </vt:variant>
      <vt:variant>
        <vt:i4>76</vt:i4>
      </vt:variant>
    </vt:vector>
  </HeadingPairs>
  <TitlesOfParts>
    <vt:vector size="77" baseType="lpstr">
      <vt:lpstr>Office Theme</vt:lpstr>
      <vt:lpstr>Chapter 3: Ecosystem Ecology (57-85)</vt:lpstr>
      <vt:lpstr>Ecosystem Ecology: Key Ideas</vt:lpstr>
      <vt:lpstr>Slide 3</vt:lpstr>
      <vt:lpstr>Case Study: Reversing the Deforestation of Haiti (57)</vt:lpstr>
      <vt:lpstr>Slide 5</vt:lpstr>
      <vt:lpstr>I.  Ecosystem ecology examines interactions between the living and nonliving world (58)</vt:lpstr>
      <vt:lpstr>Slide 7</vt:lpstr>
      <vt:lpstr>I.  Ecosystem ecology examines interactions between the living and nonliving world</vt:lpstr>
      <vt:lpstr>I. A. Ecosystem Boundaries</vt:lpstr>
      <vt:lpstr>Some are set according to administrative, rather than scientific criteria…  The grizzly bear did not fit into the confines into the park boundary, so ecologists came up with “The Greater Yellowstone Ecosystem”</vt:lpstr>
      <vt:lpstr>Slide 11</vt:lpstr>
      <vt:lpstr>Slide 12</vt:lpstr>
      <vt:lpstr>I. B. Ecosystem Processes</vt:lpstr>
      <vt:lpstr>II. Energy flows through ecosystem (60)</vt:lpstr>
      <vt:lpstr>Second Law of Thermodynamics helps  explain population dynamics</vt:lpstr>
      <vt:lpstr>II. A.  Photosynthesis and Respiration</vt:lpstr>
      <vt:lpstr>Slide 17</vt:lpstr>
      <vt:lpstr>II. A.  Photosynthesis and Respiration</vt:lpstr>
      <vt:lpstr>Slide 19</vt:lpstr>
      <vt:lpstr>Notice how photosynthesis and cellular respiration are opposites of each other!!</vt:lpstr>
      <vt:lpstr>Do Note: All organisms engage in cellular respiration</vt:lpstr>
      <vt:lpstr>II. B.  Trophic Levels, Food Chains, and Food Webs</vt:lpstr>
      <vt:lpstr>II. B.  Trophic Levels, Food Chains, and Food Webs</vt:lpstr>
      <vt:lpstr>Simple Food Chain</vt:lpstr>
      <vt:lpstr>Serengeti Food Web:  </vt:lpstr>
      <vt:lpstr>Other organisms “complete” the energy cycle… otherwise, nutrients would not return to the soil</vt:lpstr>
      <vt:lpstr> Serengeti Food Web:  </vt:lpstr>
      <vt:lpstr>II. C.  Ecosystem Productivity (pg.63)</vt:lpstr>
      <vt:lpstr>Ecosystem Productivity</vt:lpstr>
      <vt:lpstr>II. C.  Ecosystem Productivity</vt:lpstr>
      <vt:lpstr>How do we use GPP to calculate photosynthesis?</vt:lpstr>
      <vt:lpstr>Photosynthesis is NOT efficient</vt:lpstr>
      <vt:lpstr>Net Primary Productivity varies among ecosystems</vt:lpstr>
      <vt:lpstr>II.  D.  Energy Transfer and Trophic Pyramids</vt:lpstr>
      <vt:lpstr>Example 1: Old Growth Forests</vt:lpstr>
      <vt:lpstr>Example 2: Marine Algae</vt:lpstr>
      <vt:lpstr>Energy transfer is not 100% efficient</vt:lpstr>
      <vt:lpstr>Where does the “missing 90%” go??</vt:lpstr>
      <vt:lpstr>Trophic Pyramids</vt:lpstr>
      <vt:lpstr>Food for thought</vt:lpstr>
      <vt:lpstr>III.  Matter cycles through the biosphere (65)</vt:lpstr>
      <vt:lpstr>III.  Matter cycles through the biosphere (65)</vt:lpstr>
      <vt:lpstr>III.  Matter cycles through the biosphere (65)</vt:lpstr>
      <vt:lpstr>III.  A. The Hydrologic Cycle</vt:lpstr>
      <vt:lpstr>The Hydrologic Cycle</vt:lpstr>
      <vt:lpstr>III.  A. The Hydrologic Cycle</vt:lpstr>
      <vt:lpstr>III. B. The Carbon Cycle</vt:lpstr>
      <vt:lpstr>Slide 48</vt:lpstr>
      <vt:lpstr>Carbon Cycle Reading (62)</vt:lpstr>
      <vt:lpstr>III. C.  The Nitrogen Cycle (69-71)</vt:lpstr>
      <vt:lpstr>III. D.  The Phosphorous Cycle (71-72)</vt:lpstr>
      <vt:lpstr>Of the cycles already discussed, which most directly influence this algal bloom, which may lead to eutrophication of this water body?</vt:lpstr>
      <vt:lpstr>III. E.  Calcium, Magnesium, Potassium</vt:lpstr>
      <vt:lpstr>III.  E. The Sulfur Cycle</vt:lpstr>
      <vt:lpstr>IV. Ecosystems Respond to Disturbance (73)</vt:lpstr>
      <vt:lpstr>Ecosystem Disturbance: Hurricane Katrina (2005)</vt:lpstr>
      <vt:lpstr>IV. A. Watershed Studies</vt:lpstr>
      <vt:lpstr>IV. A. Watershed Studies</vt:lpstr>
      <vt:lpstr>Hubbard Brook Ecosystem</vt:lpstr>
      <vt:lpstr>IV. B. Resistance v Resilience</vt:lpstr>
      <vt:lpstr>IV. B. Resistance v Resilience</vt:lpstr>
      <vt:lpstr>IV. B. Resistance v Resilience</vt:lpstr>
      <vt:lpstr>IV. B. Resistance v Resilience</vt:lpstr>
      <vt:lpstr>IV. C. The Intermediate Disturbance Hypothesis</vt:lpstr>
      <vt:lpstr>V. Ecosystems Provide Valuable Services (77)</vt:lpstr>
      <vt:lpstr>V. A. Instrumental Values of Ecosystems</vt:lpstr>
      <vt:lpstr>1) Provisions</vt:lpstr>
      <vt:lpstr>2) Regulating Services</vt:lpstr>
      <vt:lpstr>3) Support Systems</vt:lpstr>
      <vt:lpstr>4) Resilience</vt:lpstr>
      <vt:lpstr>5) Cultural Services</vt:lpstr>
      <vt:lpstr>V. B. Intrinsic Values of Ecosystems</vt:lpstr>
      <vt:lpstr>Sustainability: Can We Make Golf Greens Greener?</vt:lpstr>
      <vt:lpstr>What they’re doing about it…</vt:lpstr>
      <vt:lpstr>Palisades Country Club (NC)</vt:lpstr>
      <vt:lpstr>What others are doing</vt:lpstr>
    </vt:vector>
  </TitlesOfParts>
  <Company>DASD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Ecosystem Ecology: Key Ideas</dc:title>
  <dc:creator>DASD DASD</dc:creator>
  <cp:lastModifiedBy>DASD</cp:lastModifiedBy>
  <cp:revision>328</cp:revision>
  <dcterms:created xsi:type="dcterms:W3CDTF">2015-10-22T11:41:04Z</dcterms:created>
  <dcterms:modified xsi:type="dcterms:W3CDTF">2015-10-22T17:44:55Z</dcterms:modified>
</cp:coreProperties>
</file>