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sldIdLst>
    <p:sldId id="299" r:id="rId2"/>
    <p:sldId id="300" r:id="rId3"/>
    <p:sldId id="268" r:id="rId4"/>
    <p:sldId id="305" r:id="rId5"/>
    <p:sldId id="306" r:id="rId6"/>
    <p:sldId id="302" r:id="rId7"/>
    <p:sldId id="261" r:id="rId8"/>
    <p:sldId id="301" r:id="rId9"/>
    <p:sldId id="303" r:id="rId10"/>
    <p:sldId id="304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8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7F0AB-7BA0-D24A-BEE7-3484360E641A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31D27-4CD3-8848-82DC-6F9BB35AA3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23C0-9E08-8047-ACAB-01378B75AB30}" type="datetimeFigureOut">
              <a:rPr lang="en-US" smtClean="0"/>
              <a:pPr/>
              <a:t>8/27/14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0C1B7-DB0D-B04C-8023-46541FC6E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</a:t>
            </a:r>
            <a:r>
              <a:rPr lang="en-US" dirty="0" smtClean="0"/>
              <a:t> and 2 Test </a:t>
            </a: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and Natural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hypothesis that has been repeatedly tested and confirmed by multiple groups and has reached wide acceptance becomes a theory.</a:t>
            </a:r>
          </a:p>
          <a:p>
            <a:r>
              <a:rPr lang="en-US" dirty="0" smtClean="0"/>
              <a:t>Natural Law – A theory to which there are no exceptions and can withstand rigorous testing. Highest level of confidence.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305800" cy="5730875"/>
          </a:xfrm>
        </p:spPr>
        <p:txBody>
          <a:bodyPr/>
          <a:lstStyle/>
          <a:p>
            <a:pPr lvl="1" eaLnBrk="1" hangingPunct="1"/>
            <a:r>
              <a:rPr lang="en-US" b="1" dirty="0" smtClean="0"/>
              <a:t>Atoms</a:t>
            </a:r>
            <a:r>
              <a:rPr lang="en-US" dirty="0" smtClean="0"/>
              <a:t> </a:t>
            </a:r>
            <a:r>
              <a:rPr lang="en-US" dirty="0"/>
              <a:t>= the smallest components that maintain an element’s chemical properties</a:t>
            </a:r>
          </a:p>
          <a:p>
            <a:pPr lvl="1" eaLnBrk="1" hangingPunct="1"/>
            <a:r>
              <a:rPr lang="en-US" dirty="0"/>
              <a:t>The atom’s nucleus has </a:t>
            </a:r>
            <a:r>
              <a:rPr lang="en-US" b="1" dirty="0"/>
              <a:t>protons</a:t>
            </a:r>
            <a:r>
              <a:rPr lang="en-US" dirty="0"/>
              <a:t> (positively charged particles) and </a:t>
            </a:r>
            <a:r>
              <a:rPr lang="en-US" b="1" dirty="0"/>
              <a:t>neutrons</a:t>
            </a:r>
            <a:r>
              <a:rPr lang="en-US" dirty="0"/>
              <a:t> (particles lacking electric charge)</a:t>
            </a:r>
          </a:p>
          <a:p>
            <a:pPr lvl="1" eaLnBrk="1" hangingPunct="1"/>
            <a:r>
              <a:rPr lang="en-US" b="1" dirty="0"/>
              <a:t>Atomic number</a:t>
            </a:r>
            <a:r>
              <a:rPr lang="en-US" dirty="0"/>
              <a:t>  = the defined number of protons</a:t>
            </a:r>
            <a:endParaRPr lang="en-US" b="1" dirty="0"/>
          </a:p>
          <a:p>
            <a:pPr lvl="1" eaLnBrk="1" hangingPunct="1"/>
            <a:r>
              <a:rPr lang="en-US" b="1" dirty="0"/>
              <a:t>Electrons = </a:t>
            </a:r>
            <a:r>
              <a:rPr lang="en-US" dirty="0"/>
              <a:t>negatively charged particles surrounding the nucleus </a:t>
            </a:r>
          </a:p>
          <a:p>
            <a:pPr lvl="2" eaLnBrk="1" hangingPunct="1"/>
            <a:r>
              <a:rPr lang="en-US" dirty="0"/>
              <a:t>Balances the positively charged protons</a:t>
            </a:r>
          </a:p>
          <a:p>
            <a:pPr eaLnBrk="1" hangingPunct="1">
              <a:buFont typeface="Times New Roman" charset="0"/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229600" cy="5365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/>
              <a:t>Chemical building blocks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144" y="1085850"/>
            <a:ext cx="8087056" cy="577215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dirty="0"/>
              <a:t>Isotopes</a:t>
            </a:r>
            <a:r>
              <a:rPr lang="en-US" dirty="0"/>
              <a:t> = atoms with differing numbers of neutrons</a:t>
            </a:r>
          </a:p>
          <a:p>
            <a:pPr lvl="1" eaLnBrk="1" hangingPunct="1"/>
            <a:r>
              <a:rPr lang="en-US" b="1" dirty="0"/>
              <a:t>Mass number</a:t>
            </a:r>
            <a:r>
              <a:rPr lang="en-US" dirty="0"/>
              <a:t> = the combined number of protons and neutrons</a:t>
            </a:r>
          </a:p>
          <a:p>
            <a:pPr lvl="1" eaLnBrk="1" hangingPunct="1"/>
            <a:r>
              <a:rPr lang="en-US" dirty="0"/>
              <a:t>Isotopes of an element behave differently </a:t>
            </a:r>
            <a:endParaRPr lang="en-US" dirty="0" smtClean="0"/>
          </a:p>
          <a:p>
            <a:pPr lvl="1" eaLnBrk="1" hangingPunct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Molecules &amp; Compounds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1671638"/>
            <a:ext cx="8788400" cy="385127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/>
              <a:t>Molecules</a:t>
            </a:r>
            <a:r>
              <a:rPr lang="en-US"/>
              <a:t> = Combinations of two or more atoms</a:t>
            </a:r>
          </a:p>
          <a:p>
            <a:pPr lvl="1" eaLnBrk="1" hangingPunct="1"/>
            <a:r>
              <a:rPr lang="en-US"/>
              <a:t>Oxygen gas = O</a:t>
            </a:r>
            <a:r>
              <a:rPr lang="en-US" baseline="-25000"/>
              <a:t>2</a:t>
            </a:r>
          </a:p>
          <a:p>
            <a:pPr eaLnBrk="1" hangingPunct="1"/>
            <a:r>
              <a:rPr lang="en-US" b="1"/>
              <a:t>Compounds</a:t>
            </a:r>
            <a:r>
              <a:rPr lang="en-US"/>
              <a:t> = A molecule composed of atoms of two or more different elements</a:t>
            </a:r>
          </a:p>
          <a:p>
            <a:pPr lvl="1" eaLnBrk="1" hangingPunct="1"/>
            <a:r>
              <a:rPr lang="en-US"/>
              <a:t>Water = two hydrogen atoms bonded to one oxygen atom: H</a:t>
            </a:r>
            <a:r>
              <a:rPr lang="en-US" baseline="-25000"/>
              <a:t>2</a:t>
            </a:r>
            <a:r>
              <a:rPr lang="en-US"/>
              <a:t>0</a:t>
            </a:r>
          </a:p>
          <a:p>
            <a:pPr lvl="1" eaLnBrk="1" hangingPunct="1"/>
            <a:r>
              <a:rPr lang="en-US"/>
              <a:t>Carbon dioxide = one carbon atom with two oxygen atoms: CO</a:t>
            </a:r>
            <a:r>
              <a:rPr lang="en-US" sz="200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Atoms are held together with bonds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0625"/>
            <a:ext cx="8458200" cy="53467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/>
              <a:t>Covalent bond = </a:t>
            </a:r>
            <a:r>
              <a:rPr lang="en-US"/>
              <a:t>atoms in a molecule share electrons</a:t>
            </a:r>
          </a:p>
          <a:p>
            <a:pPr lvl="1" eaLnBrk="1" hangingPunct="1"/>
            <a:r>
              <a:rPr lang="en-US"/>
              <a:t>For example, the atoms that bond to form H</a:t>
            </a:r>
            <a:r>
              <a:rPr lang="en-US" baseline="-25000"/>
              <a:t>2</a:t>
            </a:r>
            <a:r>
              <a:rPr lang="en-US"/>
              <a:t>0</a:t>
            </a:r>
          </a:p>
          <a:p>
            <a:pPr eaLnBrk="1" hangingPunct="1"/>
            <a:r>
              <a:rPr lang="en-US" b="1"/>
              <a:t>Polar covalent bonds =</a:t>
            </a:r>
            <a:r>
              <a:rPr lang="en-US"/>
              <a:t> Atoms share electrons unequally, with one atom exerting a greater pull </a:t>
            </a:r>
          </a:p>
          <a:p>
            <a:pPr lvl="1" eaLnBrk="1" hangingPunct="1"/>
            <a:r>
              <a:rPr lang="en-US"/>
              <a:t>The oxygen in a water molecule attracts electrons </a:t>
            </a:r>
          </a:p>
          <a:p>
            <a:pPr eaLnBrk="1" hangingPunct="1"/>
            <a:r>
              <a:rPr lang="en-US" b="1"/>
              <a:t>Ionic bonds</a:t>
            </a:r>
            <a:r>
              <a:rPr lang="en-US"/>
              <a:t> = an electron is transferred from one atom to another</a:t>
            </a:r>
          </a:p>
          <a:p>
            <a:pPr lvl="1" eaLnBrk="1" hangingPunct="1"/>
            <a:r>
              <a:rPr lang="en-US"/>
              <a:t>Are not molecules, but are salts, such as table salt, NaCl</a:t>
            </a:r>
          </a:p>
          <a:p>
            <a:pPr eaLnBrk="1" hangingPunct="1"/>
            <a:r>
              <a:rPr lang="en-US" b="1"/>
              <a:t>Solutions</a:t>
            </a:r>
            <a:r>
              <a:rPr lang="en-US"/>
              <a:t> = no chemical bonding, but is a mixture of substances (i.e., blood, oil)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/>
              <a:t>Water: the main reason life can exist 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0" y="1670050"/>
            <a:ext cx="5029200" cy="46609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/>
              <a:t>Hydrogen bond =</a:t>
            </a:r>
            <a:r>
              <a:rPr lang="en-US"/>
              <a:t> oxygen from one water molecule attracts hydrogen atoms of another</a:t>
            </a:r>
          </a:p>
          <a:p>
            <a:pPr eaLnBrk="1" hangingPunct="1"/>
            <a:r>
              <a:rPr lang="en-US"/>
              <a:t>Water’s strong cohesion allows nutrients and waste to be transported </a:t>
            </a:r>
          </a:p>
          <a:p>
            <a:pPr eaLnBrk="1" hangingPunct="1"/>
            <a:r>
              <a:rPr lang="en-US"/>
              <a:t>Water absorbs heat with only small changes in its temperature, which stabilizes systems </a:t>
            </a:r>
          </a:p>
        </p:txBody>
      </p:sp>
      <p:pic>
        <p:nvPicPr>
          <p:cNvPr id="28676" name="Picture 6" descr="04_0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76400"/>
            <a:ext cx="3540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Hydrogen ions determine acidity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85850"/>
            <a:ext cx="5181600" cy="57721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The pH scale ranges from 0 to 14 and quantifies the acidity of solutions</a:t>
            </a:r>
          </a:p>
          <a:p>
            <a:pPr lvl="1" eaLnBrk="1" hangingPunct="1"/>
            <a:r>
              <a:rPr lang="en-US" b="1" dirty="0"/>
              <a:t>Acidic</a:t>
            </a:r>
            <a:r>
              <a:rPr lang="en-US" dirty="0"/>
              <a:t> solutions have a pH less than 7 </a:t>
            </a:r>
          </a:p>
          <a:p>
            <a:pPr lvl="1" eaLnBrk="1" hangingPunct="1"/>
            <a:r>
              <a:rPr lang="en-US" b="1" dirty="0"/>
              <a:t>Basic</a:t>
            </a:r>
            <a:r>
              <a:rPr lang="en-US" dirty="0"/>
              <a:t> solutions have a pH greater than 7 </a:t>
            </a:r>
          </a:p>
          <a:p>
            <a:pPr lvl="1" eaLnBrk="1" hangingPunct="1"/>
            <a:r>
              <a:rPr lang="en-US" b="1" dirty="0"/>
              <a:t>Neutral</a:t>
            </a:r>
            <a:r>
              <a:rPr lang="en-US" dirty="0"/>
              <a:t> solutions have a pH of 7 </a:t>
            </a:r>
            <a:endParaRPr lang="en-US" dirty="0" smtClean="0"/>
          </a:p>
          <a:p>
            <a:pPr eaLnBrk="1" hangingPunct="1"/>
            <a:r>
              <a:rPr lang="en-US" dirty="0" smtClean="0"/>
              <a:t>Neutral pH has equal H+ and OH- ions.</a:t>
            </a:r>
            <a:endParaRPr lang="en-US" dirty="0"/>
          </a:p>
        </p:txBody>
      </p:sp>
      <p:pic>
        <p:nvPicPr>
          <p:cNvPr id="30724" name="Picture 6" descr="04_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981200"/>
            <a:ext cx="30845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571500" y="1392237"/>
            <a:ext cx="8572500" cy="2036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Lipids</a:t>
            </a:r>
          </a:p>
          <a:p>
            <a:r>
              <a:rPr lang="en-US" dirty="0" smtClean="0"/>
              <a:t>Proteins</a:t>
            </a:r>
          </a:p>
          <a:p>
            <a:r>
              <a:rPr lang="en-US" dirty="0" smtClean="0"/>
              <a:t>Nucleic Acids</a:t>
            </a:r>
            <a:endParaRPr lang="en-US" dirty="0" smtClean="0"/>
          </a:p>
          <a:p>
            <a:pPr>
              <a:buFont typeface="Times" charset="0"/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53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5031A"/>
                </a:solidFill>
              </a:rPr>
              <a:t>Organic Biological Molecule Groups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0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/>
              <a:t>Energy</a:t>
            </a:r>
            <a:r>
              <a:rPr lang="en-US" dirty="0" smtClean="0"/>
              <a:t> Fundamentals</a:t>
            </a:r>
            <a:endParaRPr lang="en-US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6007100"/>
          </a:xfrm>
        </p:spPr>
        <p:txBody>
          <a:bodyPr>
            <a:normAutofit/>
          </a:bodyPr>
          <a:lstStyle/>
          <a:p>
            <a:pPr lvl="1" eaLnBrk="1" hangingPunct="1"/>
            <a:r>
              <a:rPr lang="en-US" sz="2400" b="1" dirty="0" smtClean="0"/>
              <a:t>Potential </a:t>
            </a:r>
            <a:r>
              <a:rPr lang="en-US" sz="2400" b="1" dirty="0"/>
              <a:t>energy</a:t>
            </a:r>
            <a:r>
              <a:rPr lang="en-US" sz="2400" dirty="0"/>
              <a:t> = energy of position. An object can store energy as the result of its position. For example, the heavy ball of a demolition machine is storing energy when it is held at an elevated position. This stored energy of position is referred to as potential energy.</a:t>
            </a:r>
          </a:p>
          <a:p>
            <a:pPr lvl="1" eaLnBrk="1" hangingPunct="1"/>
            <a:r>
              <a:rPr lang="en-US" sz="2400" b="1" dirty="0"/>
              <a:t>Kinetic energy</a:t>
            </a:r>
            <a:r>
              <a:rPr lang="en-US" sz="2400" dirty="0"/>
              <a:t> = energy of motion. It is energy possessed by an object due to its motion or movement. A moving car.</a:t>
            </a:r>
            <a:endParaRPr lang="en-US" sz="2400" dirty="0" smtClean="0"/>
          </a:p>
          <a:p>
            <a:pPr lvl="1" eaLnBrk="1" hangingPunct="1"/>
            <a:r>
              <a:rPr lang="en-US" sz="2400" b="1" dirty="0" smtClean="0"/>
              <a:t>Chemical </a:t>
            </a:r>
            <a:r>
              <a:rPr lang="en-US" sz="2400" b="1" dirty="0"/>
              <a:t>energy</a:t>
            </a:r>
            <a:r>
              <a:rPr lang="en-US" sz="2400" dirty="0"/>
              <a:t> = potential energy held in the bonds between atoms. Chemical energy is released in a chemical reaction, often in the form of heat. Such reactions are called </a:t>
            </a:r>
            <a:r>
              <a:rPr lang="en-US" sz="2400" b="1" dirty="0"/>
              <a:t>exothermic</a:t>
            </a:r>
            <a:r>
              <a:rPr lang="en-US" sz="2400" dirty="0"/>
              <a:t>. Batteries, biomass, petroleum, natural gas, and coal are examples of stored chemical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20272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b="1" dirty="0"/>
              <a:t>First law of thermodynamics</a:t>
            </a:r>
            <a:r>
              <a:rPr lang="en-US" sz="2400" dirty="0"/>
              <a:t> = energy can change forms, but cannot be created or destroyed</a:t>
            </a:r>
          </a:p>
          <a:p>
            <a:pPr eaLnBrk="1" hangingPunct="1"/>
            <a:r>
              <a:rPr lang="en-US" sz="2400" b="1" dirty="0"/>
              <a:t>Second law of thermodynamics</a:t>
            </a:r>
            <a:r>
              <a:rPr lang="en-US" sz="2400" dirty="0"/>
              <a:t> = the nature of energy changes from a more-ordered to a less-ordered state</a:t>
            </a:r>
          </a:p>
          <a:p>
            <a:pPr lvl="1" eaLnBrk="1" hangingPunct="1"/>
            <a:r>
              <a:rPr lang="en-US" sz="2400" dirty="0"/>
              <a:t>Entropy = an increasing state of disorder</a:t>
            </a:r>
          </a:p>
        </p:txBody>
      </p:sp>
      <p:pic>
        <p:nvPicPr>
          <p:cNvPr id="61444" name="Picture 5" descr="04_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733800"/>
            <a:ext cx="6299200" cy="272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sum of all conditions surrounding us that influence life.</a:t>
            </a:r>
          </a:p>
          <a:p>
            <a:pPr>
              <a:buNone/>
            </a:pPr>
            <a:r>
              <a:rPr lang="en-US" dirty="0" smtClean="0"/>
              <a:t>Include: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biotic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abiotic</a:t>
            </a:r>
            <a:endParaRPr lang="en-US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Environmental Indicators </a:t>
            </a:r>
            <a:r>
              <a:rPr lang="en-US" dirty="0" smtClean="0"/>
              <a:t>– describe the current state of an environmental system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System</a:t>
            </a:r>
            <a:r>
              <a:rPr lang="en-US" dirty="0" smtClean="0"/>
              <a:t> – set of interacting components that influence one another by exchanging energy and materials.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Environmental systems support economies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950" y="1438274"/>
            <a:ext cx="8556625" cy="4881843"/>
          </a:xfrm>
        </p:spPr>
        <p:txBody>
          <a:bodyPr>
            <a:normAutofit/>
          </a:bodyPr>
          <a:lstStyle/>
          <a:p>
            <a:pPr eaLnBrk="0" hangingPunct="0">
              <a:lnSpc>
                <a:spcPct val="100000"/>
              </a:lnSpc>
              <a:spcBef>
                <a:spcPct val="30000"/>
              </a:spcBef>
              <a:buFont typeface="Times" charset="0"/>
              <a:buChar char="•"/>
              <a:tabLst>
                <a:tab pos="4456113" algn="l"/>
              </a:tabLst>
            </a:pPr>
            <a:r>
              <a:rPr lang="en-US" b="1" dirty="0">
                <a:solidFill>
                  <a:srgbClr val="FF6FCF"/>
                </a:solidFill>
              </a:rPr>
              <a:t>Ecosystem services</a:t>
            </a:r>
            <a:r>
              <a:rPr lang="en-US" b="1" dirty="0" smtClean="0">
                <a:solidFill>
                  <a:srgbClr val="FF6FCF"/>
                </a:solidFill>
              </a:rPr>
              <a:t> </a:t>
            </a:r>
            <a:r>
              <a:rPr lang="en-US" dirty="0" smtClean="0"/>
              <a:t>= </a:t>
            </a:r>
            <a:r>
              <a:rPr lang="en-US" dirty="0"/>
              <a:t>essential services support the life that makes economic activities possible</a:t>
            </a:r>
          </a:p>
          <a:p>
            <a:pPr marL="1541463" lvl="3">
              <a:lnSpc>
                <a:spcPct val="100000"/>
              </a:lnSpc>
              <a:spcBef>
                <a:spcPct val="30000"/>
              </a:spcBef>
              <a:buFont typeface="Times New Roman" charset="0"/>
              <a:buNone/>
              <a:tabLst>
                <a:tab pos="4456113" algn="l"/>
              </a:tabLst>
            </a:pPr>
            <a:r>
              <a:rPr lang="en-US" sz="2400" dirty="0"/>
              <a:t>*</a:t>
            </a:r>
            <a:r>
              <a:rPr lang="en-US" dirty="0"/>
              <a:t>Soil formation	 </a:t>
            </a:r>
            <a:r>
              <a:rPr lang="en-US" sz="2400" dirty="0"/>
              <a:t>*</a:t>
            </a:r>
            <a:r>
              <a:rPr lang="en-US" dirty="0"/>
              <a:t>Pollination</a:t>
            </a:r>
          </a:p>
          <a:p>
            <a:pPr marL="1541463" lvl="3">
              <a:lnSpc>
                <a:spcPct val="100000"/>
              </a:lnSpc>
              <a:spcBef>
                <a:spcPct val="30000"/>
              </a:spcBef>
              <a:buFont typeface="Times New Roman" charset="0"/>
              <a:buNone/>
              <a:tabLst>
                <a:tab pos="4456113" algn="l"/>
              </a:tabLst>
            </a:pPr>
            <a:r>
              <a:rPr lang="en-US" sz="2400" dirty="0"/>
              <a:t>*</a:t>
            </a:r>
            <a:r>
              <a:rPr lang="en-US" dirty="0"/>
              <a:t>Water </a:t>
            </a:r>
            <a:r>
              <a:rPr lang="en-US" dirty="0" smtClean="0"/>
              <a:t>purification/aquifers </a:t>
            </a:r>
            <a:r>
              <a:rPr lang="en-US" dirty="0"/>
              <a:t>		</a:t>
            </a:r>
            <a:r>
              <a:rPr lang="en-US" sz="2400" dirty="0" smtClean="0"/>
              <a:t>*</a:t>
            </a:r>
            <a:r>
              <a:rPr lang="en-US" dirty="0" smtClean="0"/>
              <a:t>Forest</a:t>
            </a:r>
          </a:p>
          <a:p>
            <a:pPr marL="1541463" lvl="3">
              <a:lnSpc>
                <a:spcPct val="100000"/>
              </a:lnSpc>
              <a:spcBef>
                <a:spcPct val="30000"/>
              </a:spcBef>
              <a:buFont typeface="Times New Roman" charset="0"/>
              <a:buNone/>
              <a:tabLst>
                <a:tab pos="4456113" algn="l"/>
              </a:tabLst>
            </a:pPr>
            <a:r>
              <a:rPr lang="en-US" sz="2400" dirty="0"/>
              <a:t>*</a:t>
            </a:r>
            <a:r>
              <a:rPr lang="en-US" dirty="0"/>
              <a:t>Climate regulation 		</a:t>
            </a:r>
            <a:r>
              <a:rPr lang="en-US" sz="2400" dirty="0"/>
              <a:t>*</a:t>
            </a:r>
            <a:r>
              <a:rPr lang="en-US" dirty="0"/>
              <a:t>Waste treatment</a:t>
            </a:r>
          </a:p>
          <a:p>
            <a:pPr eaLnBrk="0" hangingPunct="0">
              <a:lnSpc>
                <a:spcPct val="100000"/>
              </a:lnSpc>
              <a:spcBef>
                <a:spcPct val="30000"/>
              </a:spcBef>
              <a:buFont typeface="Times" charset="0"/>
              <a:buChar char="•"/>
              <a:tabLst>
                <a:tab pos="4456113" algn="l"/>
              </a:tabLst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Economic activities affect the environment</a:t>
            </a:r>
          </a:p>
          <a:p>
            <a:pPr marL="1141413" lvl="2" eaLnBrk="0" hangingPunct="0">
              <a:lnSpc>
                <a:spcPct val="100000"/>
              </a:lnSpc>
              <a:spcBef>
                <a:spcPct val="30000"/>
              </a:spcBef>
              <a:buFont typeface="Times" charset="0"/>
              <a:buChar char="•"/>
              <a:tabLst>
                <a:tab pos="4456113" algn="l"/>
              </a:tabLst>
            </a:pPr>
            <a:r>
              <a:rPr lang="en-US" dirty="0"/>
              <a:t>Deplete natural resources</a:t>
            </a:r>
          </a:p>
          <a:p>
            <a:pPr marL="1141413" lvl="2" eaLnBrk="0" hangingPunct="0">
              <a:lnSpc>
                <a:spcPct val="100000"/>
              </a:lnSpc>
              <a:spcBef>
                <a:spcPct val="30000"/>
              </a:spcBef>
              <a:buFont typeface="Times" charset="0"/>
              <a:buChar char="•"/>
              <a:tabLst>
                <a:tab pos="4456113" algn="l"/>
              </a:tabLst>
            </a:pPr>
            <a:r>
              <a:rPr lang="en-US" dirty="0"/>
              <a:t>Produce too much </a:t>
            </a:r>
            <a:r>
              <a:rPr lang="en-US" dirty="0" smtClean="0"/>
              <a:t>pollution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diversity of life forms in an environment.</a:t>
            </a:r>
          </a:p>
          <a:p>
            <a:r>
              <a:rPr lang="en-US" dirty="0" smtClean="0"/>
              <a:t>Important indicators of environmental health.</a:t>
            </a:r>
          </a:p>
          <a:p>
            <a:r>
              <a:rPr lang="en-US" dirty="0" smtClean="0"/>
              <a:t>Genetic diversity – measure of genetic variations among individuals in a population.</a:t>
            </a:r>
          </a:p>
          <a:p>
            <a:r>
              <a:rPr lang="en-US" dirty="0" smtClean="0"/>
              <a:t>Populations with higher genetic diversity are better able to respond to environmental changes.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Grain production has increased steadily since 1950 as a result of improved irrigation, fertilizers, new crop varieties and other innovations.</a:t>
            </a:r>
          </a:p>
          <a:p>
            <a:r>
              <a:rPr lang="en-US" dirty="0" smtClean="0"/>
              <a:t>However human population has outpaced food production.</a:t>
            </a:r>
          </a:p>
          <a:p>
            <a:r>
              <a:rPr lang="en-US" dirty="0" smtClean="0"/>
              <a:t>Bad practice – humans use more grain to feed cattle then themselves.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Anthropogenic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Negative effects on the environment, derived from human activities</a:t>
            </a:r>
          </a:p>
          <a:p>
            <a:r>
              <a:rPr lang="en-US" dirty="0" smtClean="0"/>
              <a:t>Increase in CO2 caused by burning fossil fuels and deforestation.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Sustainability: a goal for the future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088" y="998538"/>
            <a:ext cx="8788400" cy="5216525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charset="0"/>
              <a:buNone/>
            </a:pPr>
            <a:endParaRPr lang="en-US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Sustainability</a:t>
            </a:r>
            <a:r>
              <a:rPr lang="en-US" dirty="0"/>
              <a:t> 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Leaves future generations with a rich and full Earth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Conserves the Earth’s natural resources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dirty="0"/>
              <a:t>Maintains fully functioning ecological systems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buFont typeface="Times" charset="0"/>
              <a:buNone/>
            </a:pPr>
            <a:endParaRPr lang="en-US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Sustainable development</a:t>
            </a:r>
            <a:r>
              <a:rPr lang="en-US" dirty="0"/>
              <a:t>:</a:t>
            </a:r>
            <a:r>
              <a:rPr lang="en-US" dirty="0" smtClean="0"/>
              <a:t> Balances human needs and economic growth.  The </a:t>
            </a:r>
            <a:r>
              <a:rPr lang="en-US" dirty="0"/>
              <a:t>use of resources to satisfy current needs without compromising future availability of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Ecological Footprint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impact of activities on the resources of the earth.</a:t>
            </a:r>
          </a:p>
          <a:p>
            <a:r>
              <a:rPr lang="en-US" dirty="0" smtClean="0"/>
              <a:t>A measure of how much that person consumes, expressed in area of land.</a:t>
            </a:r>
          </a:p>
          <a:p>
            <a:r>
              <a:rPr lang="en-US" dirty="0" smtClean="0"/>
              <a:t>Use of – energy, forests, cropland, fisheries, food, timber and paper, etc.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Science is a Process</a:t>
            </a:r>
            <a:endParaRPr lang="en-US" dirty="0"/>
          </a:p>
        </p:txBody>
      </p:sp>
      <p:pic>
        <p:nvPicPr>
          <p:cNvPr id="24579" name="Picture 4" descr="01-10Figure_L"/>
          <p:cNvPicPr>
            <a:picLocks noChangeAspect="1" noChangeArrowheads="1"/>
          </p:cNvPicPr>
          <p:nvPr/>
        </p:nvPicPr>
        <p:blipFill>
          <a:blip r:embed="rId2"/>
          <a:srcRect b="3423"/>
          <a:stretch>
            <a:fillRect/>
          </a:stretch>
        </p:blipFill>
        <p:spPr bwMode="auto">
          <a:xfrm>
            <a:off x="0" y="1314450"/>
            <a:ext cx="3586162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7775" y="1004888"/>
            <a:ext cx="5032375" cy="4546600"/>
          </a:xfrm>
        </p:spPr>
        <p:txBody>
          <a:bodyPr/>
          <a:lstStyle/>
          <a:p>
            <a:pPr marL="0" indent="0">
              <a:lnSpc>
                <a:spcPct val="100000"/>
              </a:lnSpc>
              <a:buClrTx/>
            </a:pPr>
            <a:r>
              <a:rPr lang="en-US" sz="2400"/>
              <a:t> A scientist makes an </a:t>
            </a:r>
            <a:r>
              <a:rPr lang="en-US" sz="2400" b="1"/>
              <a:t>observation</a:t>
            </a:r>
            <a:r>
              <a:rPr lang="en-US" sz="2400"/>
              <a:t> and asks </a:t>
            </a:r>
            <a:r>
              <a:rPr lang="en-US" sz="2400" b="1"/>
              <a:t>questions</a:t>
            </a:r>
            <a:r>
              <a:rPr lang="en-US" sz="2400"/>
              <a:t> of some phenomenon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en-US" sz="2400"/>
              <a:t> The scientist formulates a </a:t>
            </a:r>
            <a:r>
              <a:rPr lang="en-US" sz="2400" b="1"/>
              <a:t>hypothesis,</a:t>
            </a:r>
            <a:r>
              <a:rPr lang="en-US" sz="2400"/>
              <a:t> a statement that attempts to explain the scientific question.</a:t>
            </a:r>
          </a:p>
          <a:p>
            <a:pPr marL="0" indent="0" eaLnBrk="1" hangingPunct="1">
              <a:lnSpc>
                <a:spcPct val="100000"/>
              </a:lnSpc>
            </a:pPr>
            <a:r>
              <a:rPr lang="en-US" sz="2400"/>
              <a:t> The hypothesis is used to generate </a:t>
            </a:r>
            <a:r>
              <a:rPr lang="en-US" sz="2400" b="1"/>
              <a:t>predictions</a:t>
            </a:r>
            <a:r>
              <a:rPr lang="en-US" sz="2400"/>
              <a:t>, which are specific statements that can be directly and unequivocally </a:t>
            </a:r>
            <a:r>
              <a:rPr lang="en-US" sz="2400" b="1"/>
              <a:t>tested</a:t>
            </a:r>
            <a:r>
              <a:rPr lang="en-US" sz="2400"/>
              <a:t>.</a:t>
            </a:r>
          </a:p>
          <a:p>
            <a:pPr marL="0" indent="0">
              <a:lnSpc>
                <a:spcPct val="100000"/>
              </a:lnSpc>
              <a:buClrTx/>
            </a:pPr>
            <a:r>
              <a:rPr lang="en-US" sz="2400"/>
              <a:t> The test </a:t>
            </a:r>
            <a:r>
              <a:rPr lang="en-US" sz="2400" b="1"/>
              <a:t>results</a:t>
            </a:r>
            <a:r>
              <a:rPr lang="en-US" sz="2400"/>
              <a:t> either support or reject the hypothesis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937</Words>
  <Application>Microsoft Macintosh PowerPoint</Application>
  <PresentationFormat>On-screen Show (4:3)</PresentationFormat>
  <Paragraphs>94</Paragraphs>
  <Slides>19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1 and 2 Test Review</vt:lpstr>
      <vt:lpstr>Environment</vt:lpstr>
      <vt:lpstr>Environmental systems support economies</vt:lpstr>
      <vt:lpstr>Biological Diversity</vt:lpstr>
      <vt:lpstr>Food Production</vt:lpstr>
      <vt:lpstr>Anthropogenic </vt:lpstr>
      <vt:lpstr>Sustainability: a goal for the future</vt:lpstr>
      <vt:lpstr>Ecological Footprint</vt:lpstr>
      <vt:lpstr>Science is a Process</vt:lpstr>
      <vt:lpstr>Theory and Natural Law</vt:lpstr>
      <vt:lpstr>Slide 11</vt:lpstr>
      <vt:lpstr>Chemical building blocks</vt:lpstr>
      <vt:lpstr>Molecules &amp; Compounds</vt:lpstr>
      <vt:lpstr>Atoms are held together with bonds</vt:lpstr>
      <vt:lpstr>Water: the main reason life can exist  </vt:lpstr>
      <vt:lpstr>Hydrogen ions determine acidity</vt:lpstr>
      <vt:lpstr>Organic Biological Molecule Groups</vt:lpstr>
      <vt:lpstr>Energy Fundamentals</vt:lpstr>
      <vt:lpstr>Energy</vt:lpstr>
    </vt:vector>
  </TitlesOfParts>
  <Company>DASD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Exam Review</dc:title>
  <dc:creator>DASD</dc:creator>
  <cp:lastModifiedBy>DASD</cp:lastModifiedBy>
  <cp:revision>3</cp:revision>
  <dcterms:created xsi:type="dcterms:W3CDTF">2014-08-28T02:50:02Z</dcterms:created>
  <dcterms:modified xsi:type="dcterms:W3CDTF">2014-08-28T03:43:14Z</dcterms:modified>
</cp:coreProperties>
</file>