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9" r:id="rId25"/>
    <p:sldId id="280" r:id="rId26"/>
    <p:sldId id="282" r:id="rId27"/>
    <p:sldId id="283" r:id="rId28"/>
    <p:sldId id="278" r:id="rId29"/>
    <p:sldId id="285" r:id="rId30"/>
    <p:sldId id="290" r:id="rId31"/>
    <p:sldId id="286" r:id="rId32"/>
    <p:sldId id="287" r:id="rId33"/>
    <p:sldId id="288" r:id="rId34"/>
    <p:sldId id="289" r:id="rId35"/>
    <p:sldId id="284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90BA-A4A1-41C2-9DD3-1F9AED156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D31465A-E096-2949-83D7-EA947EF2EB69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852C14D-5877-EF45-81F1-5C13E25F7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 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341" y="2296893"/>
            <a:ext cx="82627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Demography</a:t>
            </a:r>
            <a:r>
              <a:rPr lang="en-US" sz="3600" dirty="0" smtClean="0"/>
              <a:t>- the study of human population and population trends.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Population Size – population size does not tell the entire story, we must look at population </a:t>
            </a:r>
          </a:p>
          <a:p>
            <a:pPr lvl="1">
              <a:buFont typeface="Arial"/>
              <a:buChar char="•"/>
            </a:pPr>
            <a:r>
              <a:rPr lang="en-US" sz="3600" dirty="0" smtClean="0"/>
              <a:t>Density,  distribution, composition, affluence and technology.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Unsettling Trend In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341" y="2296893"/>
            <a:ext cx="8262774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In recent years the ratio of boys to girls in China has been skewed.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As a result of one-child policy, people who find out the sex of their child have selectivity terminated female babies.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Sons can carry on the family name.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pPr>
              <a:buFont typeface="Arial"/>
              <a:buChar char="•"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Unsettling Trend In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341" y="2296893"/>
            <a:ext cx="82627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The skewed birth rates can further impact the birth rates. 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Other consequences – in some areas, teenage girls are being kidnapped to be brides for single males.</a:t>
            </a:r>
          </a:p>
          <a:p>
            <a:endParaRPr lang="en-US" sz="3600" dirty="0" smtClean="0"/>
          </a:p>
          <a:p>
            <a:pPr>
              <a:buFont typeface="Arial"/>
              <a:buChar char="•"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8262774" cy="1088136"/>
          </a:xfrm>
        </p:spPr>
        <p:txBody>
          <a:bodyPr>
            <a:noAutofit/>
          </a:bodyPr>
          <a:lstStyle/>
          <a:p>
            <a:r>
              <a:rPr lang="en-US" sz="2800" dirty="0" smtClean="0"/>
              <a:t>Population growth, depends on birth rate, deaths immigration and emigration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341" y="2296893"/>
            <a:ext cx="8262774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3600" dirty="0" smtClean="0"/>
              <a:t>Inputs = births &amp; Outputs = deaths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en-US" sz="3600" dirty="0"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3600" dirty="0" smtClean="0"/>
              <a:t>When looking at individual countries demographers must include immigration and emigration as inputs &amp; outputs.</a:t>
            </a:r>
          </a:p>
          <a:p>
            <a:endParaRPr lang="en-US" sz="3600" dirty="0" smtClean="0"/>
          </a:p>
          <a:p>
            <a:pPr>
              <a:buFont typeface="Arial"/>
              <a:buChar char="•"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Population growth, depends on birth rate, deaths immigration and emigration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341" y="2296893"/>
            <a:ext cx="8262774" cy="531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3600" dirty="0" smtClean="0"/>
              <a:t>CBR – crude birth rate is the number of births per 1000 people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en-US" sz="3600" dirty="0"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3600" dirty="0" smtClean="0"/>
              <a:t>CDR- crude death rate is the number of deaths per 1000 people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en-US" sz="3600" dirty="0"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3200" dirty="0" smtClean="0"/>
              <a:t>In 2009, globally, there were 20 births and 8 deaths.  The global population increased by 12 people per 1000 or roughly 1.2% increase</a:t>
            </a:r>
          </a:p>
          <a:p>
            <a:endParaRPr lang="en-US" sz="3600" dirty="0" smtClean="0"/>
          </a:p>
          <a:p>
            <a:pPr>
              <a:buFont typeface="Arial"/>
              <a:buChar char="•"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Population growth, depends on birth rate, deaths immigration and emigration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pic>
        <p:nvPicPr>
          <p:cNvPr id="5" name="Picture 5" descr="tmp9D9_thum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241" y="2595676"/>
            <a:ext cx="7616076" cy="1195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tmp9D10_thum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6427" y="4369698"/>
            <a:ext cx="6872591" cy="120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5791200" cy="792163"/>
          </a:xfrm>
        </p:spPr>
        <p:txBody>
          <a:bodyPr/>
          <a:lstStyle/>
          <a:p>
            <a:pPr eaLnBrk="1" hangingPunct="1"/>
            <a:r>
              <a:rPr lang="en-US"/>
              <a:t>Doubling Time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If we know the growth rate of a population and assume that the rate of growth is constant we can calculate the number of years it takes for a population to double its size.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The Rule of 70 can be used to approximate doubling time.							               </a:t>
            </a:r>
            <a:r>
              <a:rPr lang="en-US" sz="2800" dirty="0" smtClean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			      70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Doubling </a:t>
            </a:r>
            <a:r>
              <a:rPr lang="en-US" sz="2800" dirty="0"/>
              <a:t>time (in years) =  </a:t>
            </a:r>
            <a:r>
              <a:rPr lang="en-US" sz="2800" dirty="0" smtClean="0"/>
              <a:t>    </a:t>
            </a:r>
            <a:r>
              <a:rPr lang="en-US" sz="2800" dirty="0"/>
              <a:t>				</a:t>
            </a:r>
            <a:r>
              <a:rPr lang="en-US" sz="2800" dirty="0" smtClean="0"/>
              <a:t>			growth </a:t>
            </a:r>
            <a:r>
              <a:rPr lang="en-US" sz="2800" dirty="0"/>
              <a:t>rate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4876800" y="5247374"/>
            <a:ext cx="2089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Doubling Time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pic>
        <p:nvPicPr>
          <p:cNvPr id="5" name="Picture 8" descr="exppop_graph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8971" y="2017059"/>
            <a:ext cx="5377460" cy="428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Earth’s Human Population has Doubled several times since 1600</a:t>
            </a:r>
          </a:p>
        </p:txBody>
      </p:sp>
      <p:pic>
        <p:nvPicPr>
          <p:cNvPr id="19459" name="Picture 5" descr="worldpop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57912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6019800" y="1904741"/>
            <a:ext cx="283845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Before 1600 the average population growth was 0.1% (700y)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By 1965 doubling time was 42 years.  Since then global population growth rate has slowed.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Most Demographers predict the population will be somewhere between 8.1-9.6 billion by 2050 and that the population will stabilize by 2100.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01830"/>
            <a:ext cx="8610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Total Fertility Rate (TFR)- an estimate of the average number of children that each woman per 1000 will bear.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In the U.S. the TFR in 2008 was 2.1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20484" name="Picture 5" descr="publicgood-king-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451" y="3764972"/>
            <a:ext cx="3298076" cy="2788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 descr="flame-retardant-fertility-pregnancy-pbde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0139" y="4173530"/>
            <a:ext cx="2379670" cy="237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52451" y="821653"/>
            <a:ext cx="68165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Total Fertility Rate (TFR)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30045"/>
            <a:ext cx="8610600" cy="472315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Replacement</a:t>
            </a:r>
            <a:r>
              <a:rPr lang="en-US" sz="2800" dirty="0"/>
              <a:t>-level Fertility- the TFR required to offset the number of deaths. The country’s economic status affects this number because of the possibility of pre-reproductive mortality.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When TFR = replacement-level fertility and immigration and emigration are equal, then the population is stable.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Industrialized countries need to have a TFR of 2.1 to achieve replacement-level fertility.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Developing nations need to have a higher TFR to achieve replacement-level fertility</a:t>
            </a:r>
            <a:r>
              <a:rPr lang="en-US" sz="2000" dirty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Total Fertility Rate (TFR)</a:t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Demography, density and 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341" y="2296893"/>
            <a:ext cx="8262774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Population Density and distribution</a:t>
            </a:r>
            <a:r>
              <a:rPr lang="en-US" sz="3600" dirty="0" smtClean="0"/>
              <a:t>- is uneven over the planet.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Clumped distribution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Highest densities in temperate, subtropical and tropical climates (China, Mexico, Europe)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Lowest in regions of extreme climate biomes (desert, tundra, deep forest)</a:t>
            </a:r>
          </a:p>
          <a:p>
            <a:pPr>
              <a:buFont typeface="Arial"/>
              <a:buChar char="•"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30045"/>
            <a:ext cx="8610600" cy="472315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When TFR drops below below 2.1, population size, in the absence of immigration, will shrink.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Various factors influence total fertility rate.</a:t>
            </a:r>
          </a:p>
          <a:p>
            <a:pPr lvl="1">
              <a:lnSpc>
                <a:spcPct val="90000"/>
              </a:lnSpc>
            </a:pPr>
            <a:r>
              <a:rPr lang="en-US" sz="3400" dirty="0" smtClean="0"/>
              <a:t>Historically people tended to have more child then survive</a:t>
            </a:r>
          </a:p>
          <a:p>
            <a:pPr lvl="1">
              <a:lnSpc>
                <a:spcPct val="90000"/>
              </a:lnSpc>
            </a:pPr>
            <a:r>
              <a:rPr lang="en-US" sz="3400" dirty="0" smtClean="0"/>
              <a:t>Today medical care has reduced infant mortality rates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Total Fertility Rate (TFR)</a:t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30045"/>
            <a:ext cx="8610600" cy="472315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Various factors influence total fertility rate.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Rural areas, more children to work farms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Urban areas, children go to school, higher cost to parents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Social security helps in old age, less children to have take care of aging parents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Educated females going to work, change in roles in society, less emphasis on child rearing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Europe – these factors have influenced the TFR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TFR – dropped from 2.6 to 1.5 in the past ½ century</a:t>
            </a:r>
          </a:p>
          <a:p>
            <a:pPr lvl="1">
              <a:lnSpc>
                <a:spcPct val="90000"/>
              </a:lnSpc>
            </a:pPr>
            <a:endParaRPr lang="en-US" sz="34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Total Fertility Rate (TFR)</a:t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30045"/>
            <a:ext cx="8610600" cy="472315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Change due to birth and death rates alone, excluding migration.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By 2007, 71 countries had fallen below the replacement fertility of 2.1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Make up about 45% of the Worlds population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China’s TFR is 1.6</a:t>
            </a:r>
          </a:p>
          <a:p>
            <a:pPr lvl="1">
              <a:lnSpc>
                <a:spcPct val="90000"/>
              </a:lnSpc>
            </a:pPr>
            <a:endParaRPr lang="en-US" sz="34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Natural Rate Of Population Change</a:t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6722" y="821653"/>
            <a:ext cx="5669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Life Expectancy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563" y="2110154"/>
            <a:ext cx="8366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Life expectancy is the average number of years that an individual in a particular group is likely to continue to live.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Often used to refer to average number of years a person can expect to live from birth.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In the past 50 years, life expectancy has increased from 46 to 68 years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70764"/>
            <a:ext cx="8610600" cy="2667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Depends on when an infant is born and in what country.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Generally higher in countries with better health care.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High life expectancy is a good predictor of resource consumption rates &amp; environmental impacts.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Life expectancy is different for males &amp; females, but the gap is getting smaller.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6722" y="821653"/>
            <a:ext cx="5669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Life Expectancy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5" descr="life-expectancy-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67125"/>
            <a:ext cx="9144001" cy="48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416722" y="821653"/>
            <a:ext cx="5669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Life Expectancy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42088"/>
            <a:ext cx="8229600" cy="2590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/>
              <a:t>Infant mortality refers to children under 1 year of age.  Child mortality refers to children under 5 years of age.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/>
              <a:t>Availability of health care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/>
              <a:t>Access to good nutrition &amp; potable water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/>
              <a:t>Exposure to pollutants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2536" y="859001"/>
            <a:ext cx="8084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Factors that affect Infant &amp; Child Mortality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/>
          <a:lstStyle/>
          <a:p>
            <a:pPr eaLnBrk="1" hangingPunct="1"/>
            <a:r>
              <a:rPr lang="en-US" sz="3600"/>
              <a:t>Factors that affect Infant &amp; Child Mortality</a:t>
            </a:r>
          </a:p>
        </p:txBody>
      </p:sp>
      <p:pic>
        <p:nvPicPr>
          <p:cNvPr id="4" name="Picture 3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6200"/>
            <a:ext cx="9144000" cy="4900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30045"/>
            <a:ext cx="8610600" cy="4723155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None/>
            </a:pPr>
            <a:r>
              <a:rPr lang="en-US" sz="3600" dirty="0" smtClean="0"/>
              <a:t>This is a model of economic and cultural change in the 1940’s-50’s by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600" dirty="0" smtClean="0"/>
              <a:t>Frank </a:t>
            </a:r>
            <a:r>
              <a:rPr lang="en-US" sz="3600" dirty="0" err="1" smtClean="0"/>
              <a:t>Notestein</a:t>
            </a:r>
            <a:r>
              <a:rPr lang="en-US" sz="3600" dirty="0" smtClean="0"/>
              <a:t> to explain the declining death rates and birth rates that have occurred in Western nations as they became industrialized.</a:t>
            </a:r>
            <a:endParaRPr lang="en-US" sz="3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Demographic Transition</a:t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/>
              <a:t>The Theory of Demographic Transition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22197"/>
            <a:ext cx="8229600" cy="2577002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/>
              <a:t>As a country moves from a subsistence economy to industrialization and increased affluence, it undergoes a predictable shift in population growth.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Density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6205" y="2296893"/>
            <a:ext cx="82627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Increase density closest to water source (ocean and river valley’s)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Lower the farther away from water source.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Uneven distribution means more impact on the environment in some areas over others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Transition Model</a:t>
            </a:r>
            <a:endParaRPr lang="en-US" dirty="0"/>
          </a:p>
        </p:txBody>
      </p:sp>
      <p:pic>
        <p:nvPicPr>
          <p:cNvPr id="4" name="Picture 3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2" y="1598222"/>
            <a:ext cx="8574087" cy="5142813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/>
              <a:t>The Theory of Demographic Transition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22197"/>
            <a:ext cx="8229600" cy="2577002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</a:rPr>
              <a:t>Pre-Industrial Stage </a:t>
            </a:r>
            <a:r>
              <a:rPr lang="en-US" sz="3600" dirty="0" smtClean="0"/>
              <a:t>– Death rates and birth rates are high</a:t>
            </a:r>
          </a:p>
          <a:p>
            <a:pPr eaLnBrk="1" hangingPunct="1"/>
            <a:r>
              <a:rPr lang="en-US" sz="3600" dirty="0" smtClean="0"/>
              <a:t>Death rates high due to disease and lack of medical care</a:t>
            </a:r>
          </a:p>
          <a:p>
            <a:pPr eaLnBrk="1" hangingPunct="1"/>
            <a:r>
              <a:rPr lang="en-US" sz="3600" dirty="0" smtClean="0"/>
              <a:t>Birth rate high to compensate for high infant mortality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/>
              <a:t>The Theory of Demographic Transition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22197"/>
            <a:ext cx="8229600" cy="2577002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</a:rPr>
              <a:t>Industrialization and falling death rates </a:t>
            </a:r>
            <a:r>
              <a:rPr lang="en-US" sz="3600" dirty="0" smtClean="0"/>
              <a:t>(transitional stage)</a:t>
            </a:r>
          </a:p>
          <a:p>
            <a:pPr eaLnBrk="1" hangingPunct="1"/>
            <a:r>
              <a:rPr lang="en-US" sz="3600" dirty="0" smtClean="0"/>
              <a:t>Declining death rates due to increase food production and improved medical care</a:t>
            </a:r>
          </a:p>
          <a:p>
            <a:pPr eaLnBrk="1" hangingPunct="1"/>
            <a:r>
              <a:rPr lang="en-US" sz="3600" dirty="0" smtClean="0"/>
              <a:t>Growth still surges due to people not use to the new economic change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/>
              <a:t>The Theory of Demographic Transition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22197"/>
            <a:ext cx="8229600" cy="2577002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Industrial stage and falling death rates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Industrialization increases opportunity for employment outside the home (women)</a:t>
            </a:r>
          </a:p>
          <a:p>
            <a:pPr eaLnBrk="1" hangingPunct="1"/>
            <a:r>
              <a:rPr lang="en-US" sz="2800" dirty="0" smtClean="0"/>
              <a:t>Children not valuable in terms of economics so parents may use birth control and have fewer kids</a:t>
            </a:r>
          </a:p>
          <a:p>
            <a:pPr eaLnBrk="1" hangingPunct="1"/>
            <a:r>
              <a:rPr lang="en-US" sz="2800" dirty="0" smtClean="0"/>
              <a:t>Birth rates fall, closing the gap with death rates, population is reduced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/>
              <a:t>The Theory of Demographic Transition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22197"/>
            <a:ext cx="8229600" cy="2577002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Post-Industrial stage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Both birth and death rates fall to low and stable levels</a:t>
            </a:r>
          </a:p>
          <a:p>
            <a:pPr eaLnBrk="1" hangingPunct="1"/>
            <a:r>
              <a:rPr lang="en-US" sz="2800" dirty="0" smtClean="0"/>
              <a:t>Population sizes stabilize or decline slightly</a:t>
            </a:r>
          </a:p>
          <a:p>
            <a:pPr eaLnBrk="1" hangingPunct="1"/>
            <a:r>
              <a:rPr lang="en-US" sz="2800" dirty="0" smtClean="0"/>
              <a:t>Society enjoys the fruits of industrialization without population increase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/>
              <a:t>The Theory of Demographic Transition</a:t>
            </a:r>
          </a:p>
        </p:txBody>
      </p:sp>
      <p:pic>
        <p:nvPicPr>
          <p:cNvPr id="6" name="Picture 5" descr="08_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994" y="2055481"/>
            <a:ext cx="7380606" cy="4802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Density Impacts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341" y="2296893"/>
            <a:ext cx="82627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Increased impact in river valleys such as the Nile, Mississippi, Ganges and Danube.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Urbanization causes hot spots of pollution close to city centers.</a:t>
            </a:r>
          </a:p>
          <a:p>
            <a:pPr>
              <a:buFont typeface="Arial"/>
              <a:buChar char="•"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Low Density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341" y="2296893"/>
            <a:ext cx="826277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Areas of low population density can also be vulnerable to impacts for the same reason the area has low density.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Areas that do not support high populations are in many cases sensitive areas. (In the IPAT model this area would have a high “S”) ex. Deserts and grasslands</a:t>
            </a:r>
          </a:p>
          <a:p>
            <a:pPr>
              <a:buFont typeface="Arial"/>
              <a:buChar char="•"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 Structure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341" y="2296893"/>
            <a:ext cx="82627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Age Structure </a:t>
            </a:r>
            <a:r>
              <a:rPr lang="en-US" sz="3600" dirty="0" smtClean="0"/>
              <a:t>- Describes how the members of a population are distributed across age ranges.</a:t>
            </a:r>
          </a:p>
          <a:p>
            <a:pPr>
              <a:buFont typeface="Arial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Types of Growth</a:t>
            </a:r>
            <a:r>
              <a:rPr lang="en-US" sz="3600" dirty="0" smtClean="0"/>
              <a:t>: rapid growth, slow growth, zero growth and negative.</a:t>
            </a:r>
          </a:p>
          <a:p>
            <a:endParaRPr lang="en-US" sz="3600" dirty="0" smtClean="0"/>
          </a:p>
          <a:p>
            <a:pPr>
              <a:buFont typeface="Arial"/>
              <a:buChar char="•"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pic>
        <p:nvPicPr>
          <p:cNvPr id="6" name="Picture 5" descr="ag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088"/>
            <a:ext cx="9144000" cy="6308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pic>
        <p:nvPicPr>
          <p:cNvPr id="5" name="Picture 4" descr="age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228600"/>
            <a:ext cx="906780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 Ratio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341" y="2296893"/>
            <a:ext cx="8262774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Sex Ratio – is the ratio of males to females, this can affect population dynamics.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100 females born for every 106 males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This makes up for higher death rate of males during any given year of life.</a:t>
            </a:r>
          </a:p>
          <a:p>
            <a:pPr>
              <a:buFont typeface="Arial"/>
              <a:buChar char="•"/>
            </a:pPr>
            <a:endParaRPr lang="en-US" sz="3600" dirty="0" smtClean="0"/>
          </a:p>
          <a:p>
            <a:endParaRPr lang="en-US" sz="3600" dirty="0" smtClean="0"/>
          </a:p>
          <a:p>
            <a:pPr>
              <a:buFont typeface="Arial"/>
              <a:buChar char="•"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441</TotalTime>
  <Words>1371</Words>
  <Application>Microsoft Macintosh PowerPoint</Application>
  <PresentationFormat>On-screen Show (4:3)</PresentationFormat>
  <Paragraphs>151</Paragraphs>
  <Slides>35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Spectrum</vt:lpstr>
      <vt:lpstr>Chapter 7 Part II</vt:lpstr>
      <vt:lpstr>Demography, density and distribution</vt:lpstr>
      <vt:lpstr>High Density</vt:lpstr>
      <vt:lpstr>High Density Impacts</vt:lpstr>
      <vt:lpstr>Low Density</vt:lpstr>
      <vt:lpstr>Age Structure Diagrams</vt:lpstr>
      <vt:lpstr>Chapter 8 Part II</vt:lpstr>
      <vt:lpstr>Chapter 8 Part II</vt:lpstr>
      <vt:lpstr>Sex Ratio</vt:lpstr>
      <vt:lpstr>Unsettling Trend In China</vt:lpstr>
      <vt:lpstr>Unsettling Trend In China</vt:lpstr>
      <vt:lpstr>Population growth, depends on birth rate, deaths immigration and emigration</vt:lpstr>
      <vt:lpstr>Population growth, depends on birth rate, deaths immigration and emigration</vt:lpstr>
      <vt:lpstr>Population growth, depends on birth rate, deaths immigration and emigration</vt:lpstr>
      <vt:lpstr>Doubling Time</vt:lpstr>
      <vt:lpstr>Doubling Time</vt:lpstr>
      <vt:lpstr>Earth’s Human Population has Doubled several times since 1600</vt:lpstr>
      <vt:lpstr>Slide 18</vt:lpstr>
      <vt:lpstr>Total Fertility Rate (TFR) </vt:lpstr>
      <vt:lpstr>Total Fertility Rate (TFR) </vt:lpstr>
      <vt:lpstr>Total Fertility Rate (TFR) </vt:lpstr>
      <vt:lpstr>Natural Rate Of Population Change </vt:lpstr>
      <vt:lpstr>Slide 23</vt:lpstr>
      <vt:lpstr>Slide 24</vt:lpstr>
      <vt:lpstr>Slide 25</vt:lpstr>
      <vt:lpstr>Slide 26</vt:lpstr>
      <vt:lpstr>Factors that affect Infant &amp; Child Mortality</vt:lpstr>
      <vt:lpstr>Demographic Transition </vt:lpstr>
      <vt:lpstr>The Theory of Demographic Transition</vt:lpstr>
      <vt:lpstr>Demographic Transition Model</vt:lpstr>
      <vt:lpstr>The Theory of Demographic Transition</vt:lpstr>
      <vt:lpstr>The Theory of Demographic Transition</vt:lpstr>
      <vt:lpstr>The Theory of Demographic Transition</vt:lpstr>
      <vt:lpstr>The Theory of Demographic Transition</vt:lpstr>
      <vt:lpstr>The Theory of Demographic Transition</vt:lpstr>
    </vt:vector>
  </TitlesOfParts>
  <Company>DASD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Part II</dc:title>
  <dc:creator>DASD</dc:creator>
  <cp:lastModifiedBy>DASD</cp:lastModifiedBy>
  <cp:revision>9</cp:revision>
  <dcterms:created xsi:type="dcterms:W3CDTF">2015-02-22T22:59:05Z</dcterms:created>
  <dcterms:modified xsi:type="dcterms:W3CDTF">2015-02-23T00:36:07Z</dcterms:modified>
</cp:coreProperties>
</file>