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60" r:id="rId8"/>
    <p:sldId id="261" r:id="rId9"/>
    <p:sldId id="278" r:id="rId10"/>
    <p:sldId id="279" r:id="rId11"/>
    <p:sldId id="262" r:id="rId12"/>
    <p:sldId id="280" r:id="rId13"/>
    <p:sldId id="263" r:id="rId14"/>
    <p:sldId id="266" r:id="rId15"/>
    <p:sldId id="267" r:id="rId16"/>
    <p:sldId id="268" r:id="rId17"/>
    <p:sldId id="269" r:id="rId18"/>
    <p:sldId id="270" r:id="rId19"/>
    <p:sldId id="272" r:id="rId20"/>
    <p:sldId id="281" r:id="rId21"/>
    <p:sldId id="271" r:id="rId22"/>
    <p:sldId id="274" r:id="rId23"/>
    <p:sldId id="282" r:id="rId24"/>
    <p:sldId id="273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F860641-6A1F-D940-A254-13FDBD357E58}" type="datetimeFigureOut">
              <a:rPr lang="en-US" smtClean="0"/>
              <a:pPr/>
              <a:t>10/5/14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3C9DCB2-3FFE-8940-A12D-65097B7191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17 Taxonomy and Levels of Classification </a:t>
            </a:r>
            <a:r>
              <a:rPr lang="en-US" dirty="0" smtClean="0"/>
              <a:t>(pgs. 337-339)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266" y="2408937"/>
            <a:ext cx="82732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Classification – </a:t>
            </a:r>
            <a:r>
              <a:rPr lang="en-US" sz="3600" dirty="0" smtClean="0">
                <a:solidFill>
                  <a:srgbClr val="FF0000"/>
                </a:solidFill>
              </a:rPr>
              <a:t>PLACES ITEMS INTO GROUPS BASED ON STRUCTURAL SIMILARITIES.</a:t>
            </a:r>
          </a:p>
          <a:p>
            <a:pPr marL="742950" indent="-742950"/>
            <a:endParaRPr lang="en-US" sz="3600" dirty="0" smtClean="0"/>
          </a:p>
          <a:p>
            <a:pPr marL="742950" indent="-742950"/>
            <a:r>
              <a:rPr lang="en-US" sz="3600" dirty="0" smtClean="0"/>
              <a:t>2. The science of classification is called </a:t>
            </a:r>
            <a:r>
              <a:rPr lang="en-US" sz="3600" dirty="0" smtClean="0">
                <a:solidFill>
                  <a:schemeClr val="accent2"/>
                </a:solidFill>
              </a:rPr>
              <a:t>TAXONOMY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18" y="1900891"/>
            <a:ext cx="7489264" cy="47099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3275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8. A key to identify an unknown organism is called a </a:t>
            </a:r>
            <a:r>
              <a:rPr lang="en-US" sz="3600" dirty="0" smtClean="0">
                <a:solidFill>
                  <a:schemeClr val="accent2"/>
                </a:solidFill>
              </a:rPr>
              <a:t>DICHOTOMOUS </a:t>
            </a:r>
            <a:r>
              <a:rPr lang="en-US" sz="3600" dirty="0" smtClean="0">
                <a:solidFill>
                  <a:schemeClr val="accent2"/>
                </a:solidFill>
              </a:rPr>
              <a:t>key</a:t>
            </a:r>
            <a:r>
              <a:rPr lang="en-US" sz="3600" dirty="0" smtClean="0"/>
              <a:t>.  Define this term:  </a:t>
            </a:r>
            <a:r>
              <a:rPr lang="en-US" sz="3600" dirty="0" smtClean="0">
                <a:solidFill>
                  <a:schemeClr val="accent4"/>
                </a:solidFill>
              </a:rPr>
              <a:t>USES CONTRASTING STATEMENTS REQUIRING YOU TO MAKE COMPARISONS AND CHOICES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Dichotomous Key</a:t>
            </a:r>
            <a:endParaRPr lang="en-US" dirty="0"/>
          </a:p>
        </p:txBody>
      </p:sp>
      <p:pic>
        <p:nvPicPr>
          <p:cNvPr id="4" name="Picture 3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88" y="2076824"/>
            <a:ext cx="7952100" cy="41653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598222"/>
            <a:ext cx="8859837" cy="486295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9. Organisms today are grouped to show </a:t>
            </a:r>
            <a:r>
              <a:rPr lang="en-US" sz="3600" dirty="0" smtClean="0">
                <a:solidFill>
                  <a:srgbClr val="FF0000"/>
                </a:solidFill>
              </a:rPr>
              <a:t>EVOLUTIONARY RELATIONSHIPS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10. List four lines of evidence used to classify organisms today.</a:t>
            </a:r>
          </a:p>
          <a:p>
            <a:r>
              <a:rPr lang="en-US" sz="2800" dirty="0" smtClean="0"/>
              <a:t> - </a:t>
            </a:r>
            <a:r>
              <a:rPr lang="en-US" sz="2800" dirty="0" smtClean="0">
                <a:solidFill>
                  <a:schemeClr val="accent2"/>
                </a:solidFill>
              </a:rPr>
              <a:t>Embryology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 - Chromosomes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 - Proteins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 - DNA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0045"/>
            <a:ext cx="8271980" cy="4705830"/>
          </a:xfrm>
        </p:spPr>
        <p:txBody>
          <a:bodyPr/>
          <a:lstStyle/>
          <a:p>
            <a:r>
              <a:rPr lang="en-US" dirty="0" smtClean="0"/>
              <a:t>11. Dogs belong to the family Canidae and cats belong to the same family as tigers.  Both family pets belong to the same order as tigers.</a:t>
            </a:r>
          </a:p>
          <a:p>
            <a:pPr lvl="5">
              <a:buNone/>
            </a:pPr>
            <a:r>
              <a:rPr lang="en-US" dirty="0" smtClean="0"/>
              <a:t>	Cat		Dog		Human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9031" y="3574235"/>
          <a:ext cx="7667112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778"/>
                <a:gridCol w="1916778"/>
                <a:gridCol w="1916778"/>
                <a:gridCol w="19167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Chordata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Chordata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Chordata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Mammalia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Mammalia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Mammalia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Carnivora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Carniovora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Felidae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Canidae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Hominidae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Domesticus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Sapien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Varieties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 Shepard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- 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157171" cy="4402275"/>
          </a:xfrm>
        </p:spPr>
        <p:txBody>
          <a:bodyPr/>
          <a:lstStyle/>
          <a:p>
            <a:r>
              <a:rPr lang="en-US" sz="4000" dirty="0" smtClean="0"/>
              <a:t>12. The most accepted system of classification includes </a:t>
            </a:r>
            <a:r>
              <a:rPr lang="en-US" sz="4000" dirty="0" smtClean="0">
                <a:solidFill>
                  <a:srgbClr val="0000FF"/>
                </a:solidFill>
              </a:rPr>
              <a:t>6</a:t>
            </a:r>
            <a:r>
              <a:rPr lang="en-US" sz="4000" dirty="0" smtClean="0"/>
              <a:t> kingdoms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Content Placeholder 3" descr="keys_to_kingdom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343" r="-41343"/>
          <a:stretch>
            <a:fillRect/>
          </a:stretch>
        </p:blipFill>
        <p:spPr>
          <a:xfrm>
            <a:off x="623888" y="2148541"/>
            <a:ext cx="7948612" cy="4308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649" r="-20649"/>
          <a:stretch>
            <a:fillRect/>
          </a:stretch>
        </p:blipFill>
        <p:spPr>
          <a:xfrm>
            <a:off x="585788" y="2133600"/>
            <a:ext cx="7986712" cy="4233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Systematics</a:t>
            </a:r>
            <a:r>
              <a:rPr lang="en-US" dirty="0" smtClean="0"/>
              <a:t> (pgs. 341-345)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12471"/>
            <a:ext cx="8381719" cy="458694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Modern biologists consider not only visible similarities but also similarities in embryos, chromosomes, proteins and DNA.</a:t>
            </a:r>
          </a:p>
          <a:p>
            <a:r>
              <a:rPr lang="en-US" sz="4000" dirty="0" err="1" smtClean="0">
                <a:solidFill>
                  <a:srgbClr val="FF6600"/>
                </a:solidFill>
              </a:rPr>
              <a:t>Systematics</a:t>
            </a:r>
            <a:r>
              <a:rPr lang="en-US" sz="4000" dirty="0" smtClean="0"/>
              <a:t> – the goal is to classify organisms in terms of their natural relationships.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Phylogenetics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03" y="1927412"/>
            <a:ext cx="7885438" cy="437776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>
                <a:solidFill>
                  <a:srgbClr val="800000"/>
                </a:solidFill>
              </a:rPr>
              <a:t>Phylogenetics</a:t>
            </a:r>
            <a:r>
              <a:rPr lang="en-US" sz="4000" dirty="0" smtClean="0"/>
              <a:t> – the analysis of the evolutionary or ancestral relationships among </a:t>
            </a:r>
            <a:r>
              <a:rPr lang="en-US" sz="4000" dirty="0" err="1" smtClean="0"/>
              <a:t>taxa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Systematists</a:t>
            </a:r>
            <a:r>
              <a:rPr lang="en-US" sz="4000" dirty="0" smtClean="0"/>
              <a:t> often represent their hypothesis in the form of a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Phylogenetic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Diagram</a:t>
            </a:r>
            <a:r>
              <a:rPr lang="en-US" sz="4000" dirty="0" smtClean="0"/>
              <a:t> or tree.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457200" indent="-457200">
              <a:buNone/>
            </a:pPr>
            <a:r>
              <a:rPr lang="en-US" sz="3600" dirty="0" smtClean="0"/>
              <a:t>3.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ARISTOTLE</a:t>
            </a:r>
            <a:r>
              <a:rPr lang="en-US" sz="3600" dirty="0" smtClean="0"/>
              <a:t> was the first person to offer a system for classifying living things more than 2000 yrs ago.  He grouped all organisms into two Kingdoms</a:t>
            </a:r>
            <a:r>
              <a:rPr lang="en-US" sz="3600" dirty="0" smtClean="0">
                <a:solidFill>
                  <a:srgbClr val="FF0000"/>
                </a:solidFill>
              </a:rPr>
              <a:t>: ANIMALS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chemeClr val="accent2"/>
                </a:solidFill>
              </a:rPr>
              <a:t>PLANTS</a:t>
            </a:r>
            <a:r>
              <a:rPr lang="en-US" sz="3600" dirty="0" smtClean="0"/>
              <a:t>.</a:t>
            </a:r>
          </a:p>
          <a:p>
            <a:pPr marL="457200" indent="-457200">
              <a:buNone/>
            </a:pP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Phylogenetic</a:t>
            </a:r>
            <a:r>
              <a:rPr lang="en-US" dirty="0" smtClean="0"/>
              <a:t> Tree of Life</a:t>
            </a:r>
            <a:endParaRPr lang="en-US" dirty="0"/>
          </a:p>
        </p:txBody>
      </p:sp>
      <p:pic>
        <p:nvPicPr>
          <p:cNvPr id="4" name="Picture 3" descr="tree_of_li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941" y="1942353"/>
            <a:ext cx="4288118" cy="428811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Shared Ancestry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85" y="1912471"/>
            <a:ext cx="8602615" cy="3992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Biologist use fossils as important clues for the timing of evolutionary changes and divergence.</a:t>
            </a:r>
          </a:p>
          <a:p>
            <a:r>
              <a:rPr lang="en-US" sz="3600" dirty="0" smtClean="0"/>
              <a:t>However, fossils can not be used for soft bodies organisms, so additional evidence is needed.</a:t>
            </a:r>
          </a:p>
          <a:p>
            <a:r>
              <a:rPr lang="en-US" sz="3600" dirty="0" err="1" smtClean="0"/>
              <a:t>Systematists</a:t>
            </a:r>
            <a:r>
              <a:rPr lang="en-US" sz="3600" dirty="0" smtClean="0"/>
              <a:t> compare homologous structures (share a common ancestor).  </a:t>
            </a:r>
          </a:p>
          <a:p>
            <a:r>
              <a:rPr lang="en-US" sz="3600" dirty="0" smtClean="0"/>
              <a:t>The greater the number of homologous features shared, the more closely related they are.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448235"/>
            <a:ext cx="8574087" cy="967840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867647"/>
            <a:ext cx="8574088" cy="4781177"/>
          </a:xfrm>
        </p:spPr>
        <p:txBody>
          <a:bodyPr>
            <a:noAutofit/>
          </a:bodyPr>
          <a:lstStyle/>
          <a:p>
            <a:r>
              <a:rPr lang="en-US" sz="2700" dirty="0" smtClean="0"/>
              <a:t>In 1966, a German biologist  </a:t>
            </a:r>
            <a:r>
              <a:rPr lang="en-US" sz="2700" dirty="0" err="1" smtClean="0"/>
              <a:t>Willi</a:t>
            </a:r>
            <a:r>
              <a:rPr lang="en-US" sz="2700" dirty="0" smtClean="0"/>
              <a:t> </a:t>
            </a:r>
            <a:r>
              <a:rPr lang="en-US" sz="2700" dirty="0" err="1" smtClean="0"/>
              <a:t>Hennig</a:t>
            </a:r>
            <a:r>
              <a:rPr lang="en-US" sz="2700" dirty="0" smtClean="0"/>
              <a:t> developed </a:t>
            </a:r>
            <a:r>
              <a:rPr lang="en-US" sz="2700" dirty="0" err="1" smtClean="0"/>
              <a:t>Cladistics</a:t>
            </a:r>
            <a:r>
              <a:rPr lang="en-US" sz="2700" dirty="0" smtClean="0"/>
              <a:t>.  A system of </a:t>
            </a:r>
            <a:r>
              <a:rPr lang="en-US" sz="2700" dirty="0" err="1" smtClean="0"/>
              <a:t>phylogenetic</a:t>
            </a:r>
            <a:r>
              <a:rPr lang="en-US" sz="2700" dirty="0" smtClean="0"/>
              <a:t> analysis that uses shared and derived characters as the only criteria for grouping </a:t>
            </a:r>
            <a:r>
              <a:rPr lang="en-US" sz="2700" dirty="0" err="1" smtClean="0"/>
              <a:t>taxa</a:t>
            </a:r>
            <a:r>
              <a:rPr lang="en-US" sz="2700" dirty="0" smtClean="0"/>
              <a:t>.</a:t>
            </a:r>
          </a:p>
          <a:p>
            <a:r>
              <a:rPr lang="en-US" sz="2700" dirty="0" smtClean="0"/>
              <a:t>A </a:t>
            </a:r>
            <a:r>
              <a:rPr lang="en-US" sz="2700" dirty="0" smtClean="0">
                <a:solidFill>
                  <a:srgbClr val="660066"/>
                </a:solidFill>
              </a:rPr>
              <a:t>shared character </a:t>
            </a:r>
            <a:r>
              <a:rPr lang="en-US" sz="2700" dirty="0" smtClean="0"/>
              <a:t>is a feature that all members of a group have in common, such as hair in mammals.</a:t>
            </a:r>
          </a:p>
          <a:p>
            <a:r>
              <a:rPr lang="en-US" sz="2700" dirty="0" smtClean="0"/>
              <a:t>A </a:t>
            </a:r>
            <a:r>
              <a:rPr lang="en-US" sz="2700" dirty="0" smtClean="0">
                <a:solidFill>
                  <a:srgbClr val="FF0000"/>
                </a:solidFill>
              </a:rPr>
              <a:t>derived character </a:t>
            </a:r>
            <a:r>
              <a:rPr lang="en-US" sz="2700" dirty="0" smtClean="0"/>
              <a:t>is a feature that evolved only </a:t>
            </a:r>
            <a:r>
              <a:rPr lang="en-US" sz="2700" dirty="0" err="1" smtClean="0"/>
              <a:t>withn</a:t>
            </a:r>
            <a:r>
              <a:rPr lang="en-US" sz="2700" dirty="0" smtClean="0"/>
              <a:t> the group under consideration. Example – feathers in birds.</a:t>
            </a:r>
          </a:p>
          <a:p>
            <a:r>
              <a:rPr lang="en-US" sz="2700" dirty="0" err="1" smtClean="0">
                <a:solidFill>
                  <a:srgbClr val="0000FF"/>
                </a:solidFill>
              </a:rPr>
              <a:t>Cladogram</a:t>
            </a:r>
            <a:r>
              <a:rPr lang="en-US" sz="2700" dirty="0" smtClean="0"/>
              <a:t> – is a similar to a </a:t>
            </a:r>
            <a:r>
              <a:rPr lang="en-US" sz="2700" dirty="0" err="1" smtClean="0"/>
              <a:t>phylogenetic</a:t>
            </a:r>
            <a:r>
              <a:rPr lang="en-US" sz="2700" dirty="0" smtClean="0"/>
              <a:t> tree.</a:t>
            </a:r>
            <a:endParaRPr lang="en-US" sz="27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Cladogram</a:t>
            </a:r>
            <a:endParaRPr lang="en-US" dirty="0"/>
          </a:p>
        </p:txBody>
      </p:sp>
      <p:pic>
        <p:nvPicPr>
          <p:cNvPr id="4" name="Picture 3" descr="cladogr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720" y="2051422"/>
            <a:ext cx="6351867" cy="433925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</a:t>
            </a:r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05215"/>
            <a:ext cx="8859837" cy="4569419"/>
          </a:xfrm>
        </p:spPr>
        <p:txBody>
          <a:bodyPr>
            <a:noAutofit/>
          </a:bodyPr>
          <a:lstStyle/>
          <a:p>
            <a:r>
              <a:rPr lang="en-US" sz="2800" dirty="0" smtClean="0"/>
              <a:t>A biologist can count the shared, derived amino acids at each position in a protein and from analysis construct a tree that hypothesizes relationships between various species.</a:t>
            </a:r>
          </a:p>
          <a:p>
            <a:r>
              <a:rPr lang="en-US" sz="2800" dirty="0" smtClean="0"/>
              <a:t>Biologist used evolutionary changes in the sequences of macromolecules, such as DNA and RNA, and proteins as a form of molecular clock, a tool for estimating the sequence of past evolutionary events.</a:t>
            </a:r>
          </a:p>
          <a:p>
            <a:r>
              <a:rPr lang="en-US" sz="2800" dirty="0" smtClean="0"/>
              <a:t>Analyzing chromosomes can also help with information on evolutionary relationships.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Diversity of Living Things - The End</a:t>
            </a:r>
            <a:endParaRPr lang="en-US" dirty="0"/>
          </a:p>
        </p:txBody>
      </p:sp>
      <p:pic>
        <p:nvPicPr>
          <p:cNvPr id="4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882" y="1598222"/>
            <a:ext cx="5160309" cy="52597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4. Our current system is based on a system developed in the 1700’s </a:t>
            </a:r>
            <a:r>
              <a:rPr lang="en-US" sz="3600" dirty="0" smtClean="0">
                <a:solidFill>
                  <a:schemeClr val="tx1"/>
                </a:solidFill>
              </a:rPr>
              <a:t>by </a:t>
            </a:r>
            <a:r>
              <a:rPr lang="en-US" sz="3600" dirty="0" smtClean="0">
                <a:solidFill>
                  <a:schemeClr val="accent4"/>
                </a:solidFill>
              </a:rPr>
              <a:t>CAROLUS LINNAEUS</a:t>
            </a:r>
            <a:r>
              <a:rPr lang="en-US" sz="3600" dirty="0" smtClean="0"/>
              <a:t>.  He gave each organism a scientific naming using a system called </a:t>
            </a:r>
            <a:r>
              <a:rPr lang="en-US" sz="3600" dirty="0" smtClean="0">
                <a:solidFill>
                  <a:srgbClr val="FF0000"/>
                </a:solidFill>
              </a:rPr>
              <a:t>BINOMIAL NOMENCLATURE</a:t>
            </a:r>
            <a:r>
              <a:rPr lang="en-US" sz="3600" dirty="0" smtClean="0"/>
              <a:t>.  Each organism is identified with a two word name written in the language of LATIN.  His system grouped organisms based on their </a:t>
            </a:r>
            <a:r>
              <a:rPr lang="en-US" sz="3600" dirty="0" smtClean="0">
                <a:solidFill>
                  <a:schemeClr val="accent2"/>
                </a:solidFill>
              </a:rPr>
              <a:t>STRUCTUAL SIMILARITIES.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Linnaeus the Father of Taxonomy</a:t>
            </a:r>
            <a:endParaRPr lang="en-US" dirty="0"/>
          </a:p>
        </p:txBody>
      </p:sp>
      <p:pic>
        <p:nvPicPr>
          <p:cNvPr id="4" name="Picture 3" descr="linnaeus_m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17" y="2121676"/>
            <a:ext cx="3121211" cy="3807877"/>
          </a:xfrm>
          <a:prstGeom prst="rect">
            <a:avLst/>
          </a:prstGeom>
        </p:spPr>
      </p:pic>
      <p:pic>
        <p:nvPicPr>
          <p:cNvPr id="5" name="Picture 4" descr="latinnames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412" y="1968500"/>
            <a:ext cx="3810000" cy="444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859837" cy="436492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5. The scientific name written in proper form for human beings is </a:t>
            </a:r>
            <a:r>
              <a:rPr lang="en-US" sz="3600" dirty="0" smtClean="0">
                <a:solidFill>
                  <a:schemeClr val="accent4"/>
                </a:solidFill>
              </a:rPr>
              <a:t>HOMO SAPIAN</a:t>
            </a:r>
            <a:r>
              <a:rPr lang="en-US" sz="3600" dirty="0" smtClean="0"/>
              <a:t>.  The first word is our </a:t>
            </a:r>
            <a:r>
              <a:rPr lang="en-US" sz="3600" dirty="0" smtClean="0">
                <a:solidFill>
                  <a:srgbClr val="FF0000"/>
                </a:solidFill>
              </a:rPr>
              <a:t>GENIUS</a:t>
            </a:r>
            <a:r>
              <a:rPr lang="en-US" sz="3600" dirty="0" smtClean="0"/>
              <a:t>; the first and second word together is our </a:t>
            </a:r>
            <a:r>
              <a:rPr lang="en-US" sz="3600" dirty="0" smtClean="0">
                <a:solidFill>
                  <a:schemeClr val="accent2"/>
                </a:solidFill>
              </a:rPr>
              <a:t>SPECIES</a:t>
            </a:r>
            <a:r>
              <a:rPr lang="en-US" sz="3600" dirty="0" smtClean="0"/>
              <a:t>, the smallest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Taxon</a:t>
            </a:r>
            <a:r>
              <a:rPr lang="en-US" sz="3600" dirty="0" smtClean="0"/>
              <a:t> -which is any particular group within a taxonomic system. 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Subspecies</a:t>
            </a:r>
            <a:r>
              <a:rPr lang="en-US" sz="3600" dirty="0" smtClean="0"/>
              <a:t> – variations in species that live in different geographic areas.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inomial nomencl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57150"/>
            <a:ext cx="8978900" cy="6743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68" y="2133600"/>
            <a:ext cx="8632432" cy="3992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 Define a species – </a:t>
            </a:r>
            <a:r>
              <a:rPr lang="en-US" sz="3600" dirty="0" smtClean="0">
                <a:solidFill>
                  <a:schemeClr val="accent4"/>
                </a:solidFill>
              </a:rPr>
              <a:t>A GROUP OF ORGANISMS THAT LIVE TOGETHER IN A NATURAL HABITAT, THEY CAN MATE AND PRODUCE FERTILE OFFSPRING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7. List the levels of classification from the most general to the most specific: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KINGDOM, PHYLUM, CLASS, ORDER, FAMILY, GENUS, SPECIES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" name="Picture 3" descr="kin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1917700"/>
            <a:ext cx="4546600" cy="4546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191</TotalTime>
  <Words>723</Words>
  <Application>Microsoft Macintosh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Spectrum</vt:lpstr>
      <vt:lpstr>Classification</vt:lpstr>
      <vt:lpstr>Classification</vt:lpstr>
      <vt:lpstr>Classification</vt:lpstr>
      <vt:lpstr>Linnaeus the Father of Taxonomy</vt:lpstr>
      <vt:lpstr>Classification</vt:lpstr>
      <vt:lpstr>Slide 6</vt:lpstr>
      <vt:lpstr>Classification</vt:lpstr>
      <vt:lpstr>Classification</vt:lpstr>
      <vt:lpstr>Classification</vt:lpstr>
      <vt:lpstr>Classification</vt:lpstr>
      <vt:lpstr>Classification</vt:lpstr>
      <vt:lpstr>Dichotomous Key</vt:lpstr>
      <vt:lpstr>Classification</vt:lpstr>
      <vt:lpstr>Classification</vt:lpstr>
      <vt:lpstr>Classification - Kingdoms</vt:lpstr>
      <vt:lpstr>Classification</vt:lpstr>
      <vt:lpstr>Classification</vt:lpstr>
      <vt:lpstr>Systematics (pgs. 341-345)</vt:lpstr>
      <vt:lpstr>Phylogenetics</vt:lpstr>
      <vt:lpstr>Phylogenetic Tree of Life</vt:lpstr>
      <vt:lpstr>Evidence of Shared Ancestry</vt:lpstr>
      <vt:lpstr>Cladistics</vt:lpstr>
      <vt:lpstr>Cladogram</vt:lpstr>
      <vt:lpstr>Molecular Cladistics</vt:lpstr>
      <vt:lpstr>The Diversity of Living Things - The End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DASD</dc:creator>
  <cp:lastModifiedBy>DASD</cp:lastModifiedBy>
  <cp:revision>8</cp:revision>
  <dcterms:created xsi:type="dcterms:W3CDTF">2014-10-05T16:39:32Z</dcterms:created>
  <dcterms:modified xsi:type="dcterms:W3CDTF">2014-10-05T18:28:33Z</dcterms:modified>
</cp:coreProperties>
</file>