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5" r:id="rId8"/>
    <p:sldId id="275" r:id="rId9"/>
    <p:sldId id="276" r:id="rId10"/>
    <p:sldId id="264" r:id="rId11"/>
    <p:sldId id="263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82" r:id="rId23"/>
    <p:sldId id="283" r:id="rId24"/>
    <p:sldId id="279" r:id="rId25"/>
    <p:sldId id="280" r:id="rId26"/>
    <p:sldId id="285" r:id="rId27"/>
    <p:sldId id="286" r:id="rId28"/>
    <p:sldId id="289" r:id="rId29"/>
    <p:sldId id="281" r:id="rId30"/>
    <p:sldId id="288" r:id="rId31"/>
    <p:sldId id="287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FA7004-82ED-7544-9EAE-12D31601AE2C}" type="datetimeFigureOut">
              <a:rPr lang="en-US" smtClean="0"/>
              <a:pPr/>
              <a:t>3/29/15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3098AA8-4FA0-BE46-88FC-0D695D7E5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BLrY_nXU_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www.youtube.com/watch?v=QlkbGSFyNY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+nQ3Rjh661X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Inheritance Patterns and 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sz="4000" dirty="0" err="1" smtClean="0"/>
              <a:t>A.Genetic</a:t>
            </a:r>
            <a:r>
              <a:rPr lang="en-US" sz="4000" dirty="0" smtClean="0"/>
              <a:t> Disorders Caused by Abnormal Numbers of Sex chromosomes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0" y="1733176"/>
            <a:ext cx="7988953" cy="4558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 Turner Syndrome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Femal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XO (45 chromosomes) 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in 2,000 females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Delayed puberty, Infertility due to nonfunctional ovaries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Short stature (under 5 feet)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Webbed neck and Low-set ears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Lack secondary sex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charateristics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 Syndrome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1492624"/>
            <a:ext cx="3408363" cy="345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718" y="1628507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Turner syndrome (TS) is a chromosomal disorder that is not generally inherited.  It affects one in 2,000 female births and is therefore considered a rare disease.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94" y="433294"/>
            <a:ext cx="8262471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 Poly X Females – XXX (47 to 48 chromosomes)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in a 1000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Triple X syndrome usually results from an error in the formation of a mother's egg cell or a father's sperm cell.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Many females do not have any symptoms but symptoms may include;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Tall and thin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Delayed development of speech and language skills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Weak muscle tone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Behavior and mental health problems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Premature ovarian failure or ovary abnormalities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58" y="433294"/>
            <a:ext cx="6451601" cy="569258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Klinefelter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Syndrome – XXY – (47 chromosomes)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in 1000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Slow motor development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Taller than average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delayed or incomplete puberty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Undeveloped testes/sterile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Some learning difficulties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Enlarged breast tissue 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06" y="1344705"/>
            <a:ext cx="4213691" cy="3333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35" y="403411"/>
            <a:ext cx="8453718" cy="588682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4. Jacobs Syndrome – Male 47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chromosmes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(XYY) -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in 1000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Taller than average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attention difficulties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delayed motor skill development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delayed or absent puberty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emotional or behavioral issues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weak muscle tone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learning disabilities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558" y="1075764"/>
            <a:ext cx="3834271" cy="40938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82" y="228601"/>
            <a:ext cx="8860118" cy="126402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B. Genetic Disorders caused by Abnormal Numbers of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Autosomes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Non-disjunction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 is the failure of homologous chromosomes to separate properly during cell division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82" y="1837765"/>
            <a:ext cx="8516471" cy="53653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Trisomy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21 – Downs Syndrome (47 chromosomes)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Intellectual disability (mild to severe)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Autistic behavior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Delayed speech and motor skills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Heart trouble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flat face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small broad nose, abnormally shaped ears, a large tongue, and upward-slanting 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6" y="328706"/>
            <a:ext cx="8073464" cy="399838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 Polyploidy – multiple sets of chromosomes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Common in plants but lethal in humans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Triploidy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- 3N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C. Genetic disorders caused by a deletion or lost of a chromosome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1. Down Syndrome 14/21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Robertsonian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Translocation)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Part of the #21 chromosome trans-locates to a normal #14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766" y="4548617"/>
            <a:ext cx="860504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translocation is balanced, the person with it is called a </a:t>
            </a:r>
            <a:r>
              <a:rPr lang="en-US" dirty="0" err="1" smtClean="0"/>
              <a:t>Robertsonian</a:t>
            </a:r>
            <a:endParaRPr lang="en-US" dirty="0" smtClean="0"/>
          </a:p>
          <a:p>
            <a:r>
              <a:rPr lang="en-US" dirty="0" smtClean="0"/>
              <a:t>translocation carrier. As carriers are healthy and have a normal lifespan, many </a:t>
            </a:r>
          </a:p>
          <a:p>
            <a:r>
              <a:rPr lang="en-US" dirty="0" smtClean="0"/>
              <a:t>never discover about their unusual chromosome rearrangement. In fact, the </a:t>
            </a:r>
          </a:p>
          <a:p>
            <a:r>
              <a:rPr lang="en-US" dirty="0" smtClean="0"/>
              <a:t>translocation can be passed down in families for many generations without anyone </a:t>
            </a:r>
          </a:p>
          <a:p>
            <a:r>
              <a:rPr lang="en-US" dirty="0" smtClean="0"/>
              <a:t>discovering. 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unbalancedRobertsonian</a:t>
            </a:r>
            <a:r>
              <a:rPr lang="en-US" dirty="0" smtClean="0"/>
              <a:t> translocation may come to light </a:t>
            </a:r>
            <a:r>
              <a:rPr lang="en-US" dirty="0" err="1" smtClean="0"/>
              <a:t>aftera</a:t>
            </a:r>
            <a:r>
              <a:rPr lang="en-US" dirty="0" smtClean="0"/>
              <a:t> baby is born </a:t>
            </a:r>
          </a:p>
          <a:p>
            <a:r>
              <a:rPr lang="en-US" dirty="0" smtClean="0"/>
              <a:t>with a chromosome disorder. Most babies with unbalanced </a:t>
            </a:r>
            <a:r>
              <a:rPr lang="en-US" dirty="0" err="1" smtClean="0"/>
              <a:t>Robertsonian</a:t>
            </a:r>
            <a:r>
              <a:rPr lang="en-US" dirty="0" smtClean="0"/>
              <a:t> translocations have parents with normal chromosomes. A minority of babies have one parent who is a </a:t>
            </a:r>
            <a:r>
              <a:rPr lang="en-US" dirty="0" err="1" smtClean="0"/>
              <a:t>Robertsonian</a:t>
            </a:r>
            <a:r>
              <a:rPr lang="en-US" dirty="0" smtClean="0"/>
              <a:t> translocation carrier.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Robertsonian</a:t>
            </a:r>
            <a:r>
              <a:rPr lang="en-US" dirty="0" smtClean="0"/>
              <a:t> Translocation 14/21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75" y="1919871"/>
            <a:ext cx="5739230" cy="49381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Robertsonian</a:t>
            </a:r>
            <a:r>
              <a:rPr lang="en-US" dirty="0" smtClean="0"/>
              <a:t> Translocation 14/21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50" y="1492625"/>
            <a:ext cx="8047606" cy="494632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the translocation is balanced, the person with it is called a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Robertsoniantranslocation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carrier. As carriers are healthy and have a normal lifespan, many never discover about their unusual chromosome rearrangement. In fact, the translocation can be passed down in families for many generations without anyone discovering. 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unbalancedRobertsonian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translocation may come to light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aftera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baby is born with a chromosome disorder. Most babies with unbalanced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Robertsonian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translocations have parents with normal chromosomes. A minority of babies have one parent who is a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Robertsonian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translocation carrier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Cri-du-chat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Piece of #5 chromosome is deleted, amount of breakage varies and will determine defect.</a:t>
            </a:r>
          </a:p>
          <a:p>
            <a:r>
              <a:rPr lang="en-US" dirty="0" smtClean="0"/>
              <a:t>Small head, altered facial features</a:t>
            </a:r>
          </a:p>
          <a:p>
            <a:r>
              <a:rPr lang="en-US" dirty="0" smtClean="0"/>
              <a:t>Mental disability</a:t>
            </a:r>
          </a:p>
          <a:p>
            <a:r>
              <a:rPr lang="en-US" dirty="0" smtClean="0"/>
              <a:t>Cry that sounds like a kitten</a:t>
            </a:r>
          </a:p>
          <a:p>
            <a:r>
              <a:rPr lang="en-US" dirty="0" smtClean="0"/>
              <a:t>Death at infancy many times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8740142" cy="1264024"/>
          </a:xfrm>
        </p:spPr>
        <p:txBody>
          <a:bodyPr/>
          <a:lstStyle/>
          <a:p>
            <a:r>
              <a:rPr lang="en-US" dirty="0" smtClean="0"/>
              <a:t>How are human disorders caused by a single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are recessive </a:t>
            </a:r>
          </a:p>
          <a:p>
            <a:pPr lvl="1"/>
            <a:r>
              <a:rPr lang="en-US" dirty="0" smtClean="0"/>
              <a:t>must have both recessive alleles</a:t>
            </a:r>
          </a:p>
          <a:p>
            <a:pPr lvl="1"/>
            <a:r>
              <a:rPr lang="en-US" dirty="0" smtClean="0"/>
              <a:t>Heter0zygous </a:t>
            </a:r>
            <a:r>
              <a:rPr lang="en-US" dirty="0" smtClean="0"/>
              <a:t>individuals are normal</a:t>
            </a:r>
          </a:p>
          <a:p>
            <a:r>
              <a:rPr lang="en-US" dirty="0" smtClean="0"/>
              <a:t>Some dominant</a:t>
            </a:r>
          </a:p>
          <a:p>
            <a:r>
              <a:rPr lang="en-US" dirty="0" smtClean="0"/>
              <a:t>Some are sex-linked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Cri-du chat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4" y="1851781"/>
            <a:ext cx="5715000" cy="3378200"/>
          </a:xfrm>
          <a:prstGeom prst="rect">
            <a:avLst/>
          </a:prstGeom>
        </p:spPr>
      </p:pic>
      <p:pic>
        <p:nvPicPr>
          <p:cNvPr id="5" name="Picture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20" y="1492625"/>
            <a:ext cx="2560320" cy="2048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24" y="1747838"/>
            <a:ext cx="8113058" cy="47515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Chromosome #7 looses a piece</a:t>
            </a:r>
          </a:p>
          <a:p>
            <a:r>
              <a:rPr lang="en-US" dirty="0" smtClean="0"/>
              <a:t>1 in 10,000</a:t>
            </a:r>
            <a:endParaRPr lang="en-US" dirty="0" smtClean="0"/>
          </a:p>
          <a:p>
            <a:r>
              <a:rPr lang="en-US" dirty="0" smtClean="0"/>
              <a:t>All affected individuals look like “pixies”</a:t>
            </a:r>
          </a:p>
          <a:p>
            <a:r>
              <a:rPr lang="en-US" dirty="0" smtClean="0"/>
              <a:t>Small turned up nose, </a:t>
            </a:r>
            <a:r>
              <a:rPr lang="en-US" dirty="0" smtClean="0"/>
              <a:t>wide mouths, small chin, large eyes</a:t>
            </a:r>
          </a:p>
          <a:p>
            <a:r>
              <a:rPr lang="en-US" dirty="0" smtClean="0"/>
              <a:t>Poor academic skills, developmental delays and learning disabilities</a:t>
            </a:r>
          </a:p>
          <a:p>
            <a:r>
              <a:rPr lang="en-US" dirty="0" smtClean="0"/>
              <a:t>Excel in verbal and musical abilities. Highly social personalities</a:t>
            </a:r>
          </a:p>
          <a:p>
            <a:r>
              <a:rPr lang="en-US" dirty="0" smtClean="0"/>
              <a:t>Many have heart problems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41" y="0"/>
            <a:ext cx="3287059" cy="3538154"/>
          </a:xfrm>
          <a:prstGeom prst="rect">
            <a:avLst/>
          </a:prstGeom>
        </p:spPr>
      </p:pic>
      <p:pic>
        <p:nvPicPr>
          <p:cNvPr id="6" name="Picture 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20" y="0"/>
            <a:ext cx="3901141" cy="4058445"/>
          </a:xfrm>
          <a:prstGeom prst="rect">
            <a:avLst/>
          </a:prstGeom>
        </p:spPr>
      </p:pic>
      <p:pic>
        <p:nvPicPr>
          <p:cNvPr id="7" name="Picture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20" y="4068409"/>
            <a:ext cx="4965080" cy="2789591"/>
          </a:xfrm>
          <a:prstGeom prst="rect">
            <a:avLst/>
          </a:prstGeom>
        </p:spPr>
      </p:pic>
      <p:pic>
        <p:nvPicPr>
          <p:cNvPr id="8" name="Picture 7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3784600"/>
            <a:ext cx="36830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76" y="0"/>
            <a:ext cx="7313613" cy="1264024"/>
          </a:xfrm>
        </p:spPr>
        <p:txBody>
          <a:bodyPr/>
          <a:lstStyle/>
          <a:p>
            <a:r>
              <a:rPr lang="en-US" dirty="0" smtClean="0"/>
              <a:t>Fragile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77" y="1240118"/>
            <a:ext cx="6974542" cy="3406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 of the X chromosome breaks and hangs by a thin thread</a:t>
            </a:r>
          </a:p>
          <a:p>
            <a:r>
              <a:rPr lang="en-US" dirty="0" smtClean="0"/>
              <a:t>1 in 2000 males, 1 in 4000 females</a:t>
            </a:r>
          </a:p>
          <a:p>
            <a:r>
              <a:rPr lang="en-US" dirty="0" smtClean="0"/>
              <a:t>Affects range from mild learning and attention disorders to severe mental impairment in males</a:t>
            </a:r>
          </a:p>
          <a:p>
            <a:r>
              <a:rPr lang="en-US" dirty="0" smtClean="0"/>
              <a:t>Females with fragile X, usual normal intelligence to borderline impairment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52" y="4164853"/>
            <a:ext cx="2654673" cy="26931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53" y="1492625"/>
            <a:ext cx="8423835" cy="2033493"/>
          </a:xfrm>
        </p:spPr>
        <p:txBody>
          <a:bodyPr/>
          <a:lstStyle/>
          <a:p>
            <a:r>
              <a:rPr lang="en-US" dirty="0" smtClean="0"/>
              <a:t>Amniocentesis</a:t>
            </a:r>
          </a:p>
          <a:p>
            <a:pPr lvl="1"/>
            <a:r>
              <a:rPr lang="en-US" dirty="0" smtClean="0"/>
              <a:t>Removal of a small amount of amniotic fluid surrounding the embryo – 16 weeks</a:t>
            </a:r>
          </a:p>
          <a:p>
            <a:r>
              <a:rPr lang="en-US" dirty="0" smtClean="0"/>
              <a:t>Dangers include – possible miscarriage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3" y="3526119"/>
            <a:ext cx="3821953" cy="2883646"/>
          </a:xfrm>
          <a:prstGeom prst="rect">
            <a:avLst/>
          </a:prstGeom>
        </p:spPr>
      </p:pic>
      <p:pic>
        <p:nvPicPr>
          <p:cNvPr id="6" name="Picture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60" y="3346824"/>
            <a:ext cx="4954540" cy="30629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" y="1180353"/>
            <a:ext cx="7313613" cy="2286280"/>
          </a:xfrm>
        </p:spPr>
        <p:txBody>
          <a:bodyPr/>
          <a:lstStyle/>
          <a:p>
            <a:r>
              <a:rPr lang="en-US" dirty="0" smtClean="0"/>
              <a:t>Chorionic </a:t>
            </a:r>
            <a:r>
              <a:rPr lang="en-US" dirty="0" err="1" smtClean="0"/>
              <a:t>villus</a:t>
            </a:r>
            <a:r>
              <a:rPr lang="en-US" dirty="0" smtClean="0"/>
              <a:t> sampling</a:t>
            </a:r>
          </a:p>
          <a:p>
            <a:pPr lvl="1"/>
            <a:r>
              <a:rPr lang="en-US" dirty="0" smtClean="0"/>
              <a:t>A sample of embryonic cells from the membrane surrounding the embryo is removed and tested. 10-11 weeks</a:t>
            </a:r>
          </a:p>
          <a:p>
            <a:r>
              <a:rPr lang="en-US" dirty="0" smtClean="0"/>
              <a:t>Possible miscarriage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17" y="2746001"/>
            <a:ext cx="4447895" cy="38363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Fetoscopy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– insert a tiny microscope into womb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small (3–4 mm) incision is made in the abdomen, and an endoscope is inserted through the abdominal wall and uterus into the amniotic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cavity.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Fetoscopy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is a technique that utilizes a small camera or scope to examine and perform procedures on the fetus during pregnancy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Fetoscopy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87" y="1492624"/>
            <a:ext cx="5059083" cy="4953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Allele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93" y="1492625"/>
            <a:ext cx="8228013" cy="4558551"/>
          </a:xfrm>
        </p:spPr>
        <p:txBody>
          <a:bodyPr/>
          <a:lstStyle/>
          <a:p>
            <a:r>
              <a:rPr lang="en-US" dirty="0" smtClean="0"/>
              <a:t>Albinism – defective enzyme used to produce melanin</a:t>
            </a:r>
          </a:p>
          <a:p>
            <a:pPr lvl="1"/>
            <a:r>
              <a:rPr lang="en-US" dirty="0" smtClean="0"/>
              <a:t>White skin and hair, pink eyes due to blood vessels in the eyes are visible due to lack of pigment.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7738"/>
            <a:ext cx="3327400" cy="2438400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73" y="2622550"/>
            <a:ext cx="3492500" cy="2324100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3784600"/>
            <a:ext cx="26416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64024"/>
          </a:xfrm>
        </p:spPr>
        <p:txBody>
          <a:bodyPr/>
          <a:lstStyle/>
          <a:p>
            <a:r>
              <a:rPr lang="en-US" dirty="0" smtClean="0"/>
              <a:t>Prenatal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30" y="1105647"/>
            <a:ext cx="6899836" cy="2599765"/>
          </a:xfrm>
        </p:spPr>
        <p:txBody>
          <a:bodyPr/>
          <a:lstStyle/>
          <a:p>
            <a:r>
              <a:rPr lang="en-US" dirty="0" smtClean="0"/>
              <a:t>Biochemical and DNA Test on embryonic cells</a:t>
            </a:r>
          </a:p>
          <a:p>
            <a:r>
              <a:rPr lang="en-US" dirty="0" smtClean="0"/>
              <a:t>Ultrasound – sending high frequency sound waves through the mothers abdomen. </a:t>
            </a:r>
          </a:p>
          <a:p>
            <a:r>
              <a:rPr lang="en-US" dirty="0" smtClean="0"/>
              <a:t>Produces and image of fetuses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0" y="3376706"/>
            <a:ext cx="3844928" cy="3036887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99" y="3376706"/>
            <a:ext cx="4571989" cy="34430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Births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165412"/>
            <a:ext cx="7691718" cy="2883647"/>
          </a:xfrm>
        </p:spPr>
        <p:txBody>
          <a:bodyPr/>
          <a:lstStyle/>
          <a:p>
            <a:r>
              <a:rPr lang="en-US" dirty="0" smtClean="0"/>
              <a:t>Twins</a:t>
            </a:r>
          </a:p>
          <a:p>
            <a:pPr lvl="1"/>
            <a:r>
              <a:rPr lang="en-US" dirty="0" smtClean="0"/>
              <a:t>Identical Twins – one fertilized egg and one sperm.  After fertilization, splits producing 2 zygotes, must me same sex.  Genetically identical.</a:t>
            </a:r>
          </a:p>
          <a:p>
            <a:pPr lvl="1"/>
            <a:r>
              <a:rPr lang="en-US" dirty="0" smtClean="0"/>
              <a:t>Fraternal Twins – 2 eggs, 2 sperms, make 2 zygotes, genetically different</a:t>
            </a:r>
          </a:p>
          <a:p>
            <a:pPr lvl="1"/>
            <a:r>
              <a:rPr lang="en-US" dirty="0" smtClean="0"/>
              <a:t>Conjoined Twins – identical twins that fail to separate.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8353"/>
            <a:ext cx="3015206" cy="2151529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206" y="4228353"/>
            <a:ext cx="2857500" cy="2385492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706" y="4228354"/>
            <a:ext cx="2972887" cy="23854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Births</a:t>
            </a:r>
            <a:endParaRPr lang="en-US" dirty="0"/>
          </a:p>
        </p:txBody>
      </p:sp>
      <p:pic>
        <p:nvPicPr>
          <p:cNvPr id="6" name="Picture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7" y="1492624"/>
            <a:ext cx="7806391" cy="508238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17270"/>
            <a:ext cx="7313613" cy="1264024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Allele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63" y="1277331"/>
            <a:ext cx="7313613" cy="4303338"/>
          </a:xfrm>
        </p:spPr>
        <p:txBody>
          <a:bodyPr/>
          <a:lstStyle/>
          <a:p>
            <a:r>
              <a:rPr lang="en-US" dirty="0" smtClean="0"/>
              <a:t>Sickle-cell Anemia</a:t>
            </a:r>
          </a:p>
          <a:p>
            <a:pPr lvl="1"/>
            <a:r>
              <a:rPr lang="en-US" dirty="0" smtClean="0"/>
              <a:t>Defective hemoglobin</a:t>
            </a:r>
          </a:p>
          <a:p>
            <a:pPr lvl="1"/>
            <a:r>
              <a:rPr lang="en-US" dirty="0" smtClean="0"/>
              <a:t>Causes clumping of red blood cells and sickle-cell shape of cells</a:t>
            </a:r>
          </a:p>
          <a:p>
            <a:pPr lvl="1"/>
            <a:r>
              <a:rPr lang="en-US" dirty="0" smtClean="0"/>
              <a:t>Pain in joints</a:t>
            </a:r>
          </a:p>
          <a:p>
            <a:pPr lvl="1"/>
            <a:r>
              <a:rPr lang="en-US" dirty="0" smtClean="0"/>
              <a:t>8% of African Americans are carries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Other examples </a:t>
            </a:r>
            <a:r>
              <a:rPr lang="en-US" dirty="0" err="1" smtClean="0"/>
              <a:t>includes:Tay</a:t>
            </a:r>
            <a:r>
              <a:rPr lang="en-US" dirty="0" smtClean="0"/>
              <a:t>-Sachs</a:t>
            </a:r>
          </a:p>
          <a:p>
            <a:pPr lvl="1">
              <a:buNone/>
            </a:pPr>
            <a:r>
              <a:rPr lang="en-US" dirty="0" smtClean="0"/>
              <a:t> and Cystic Fibrosis</a:t>
            </a:r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87" y="3429000"/>
            <a:ext cx="353961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Allele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2640535"/>
          </a:xfrm>
        </p:spPr>
        <p:txBody>
          <a:bodyPr/>
          <a:lstStyle/>
          <a:p>
            <a:r>
              <a:rPr lang="en-US" dirty="0" err="1" smtClean="0"/>
              <a:t>Huntingtons</a:t>
            </a:r>
            <a:r>
              <a:rPr lang="en-US" dirty="0" smtClean="0"/>
              <a:t> Disorder</a:t>
            </a:r>
          </a:p>
          <a:p>
            <a:pPr lvl="1"/>
            <a:r>
              <a:rPr lang="en-US" dirty="0" smtClean="0"/>
              <a:t>Slow progressive deterioration of parts of the brain</a:t>
            </a:r>
          </a:p>
          <a:p>
            <a:pPr lvl="1"/>
            <a:r>
              <a:rPr lang="en-US" dirty="0" smtClean="0"/>
              <a:t>Loss of motor coordination</a:t>
            </a:r>
          </a:p>
          <a:p>
            <a:pPr lvl="1"/>
            <a:r>
              <a:rPr lang="en-US" dirty="0" smtClean="0"/>
              <a:t>Personality changes</a:t>
            </a:r>
          </a:p>
          <a:p>
            <a:pPr lvl="1"/>
            <a:r>
              <a:rPr lang="en-US" dirty="0" smtClean="0"/>
              <a:t>Strikes during your 30’s and 40’s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9738" y="4668482"/>
            <a:ext cx="505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www.youtube.com/watch?v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HBLrY_nXU_U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Hemophilia – defective blood clotting</a:t>
            </a:r>
          </a:p>
          <a:p>
            <a:r>
              <a:rPr lang="en-US" dirty="0" smtClean="0"/>
              <a:t>Color Blindness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7221" y="4220308"/>
            <a:ext cx="50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www.youtube.com/watch?v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QlkbGSFyNYo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814"/>
            <a:ext cx="9144000" cy="1264024"/>
          </a:xfrm>
        </p:spPr>
        <p:txBody>
          <a:bodyPr/>
          <a:lstStyle/>
          <a:p>
            <a:r>
              <a:rPr lang="en-US" dirty="0" smtClean="0"/>
              <a:t>How do errors in chromosome numbers affect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10" y="1990696"/>
            <a:ext cx="8313754" cy="3574134"/>
          </a:xfrm>
        </p:spPr>
        <p:txBody>
          <a:bodyPr/>
          <a:lstStyle/>
          <a:p>
            <a:r>
              <a:rPr lang="en-US" dirty="0" smtClean="0"/>
              <a:t>Mutations – change in genetic material (may occur in any </a:t>
            </a:r>
            <a:r>
              <a:rPr lang="en-US" dirty="0" err="1" smtClean="0"/>
              <a:t>cel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Germ Mutation: Affects gametes and inherited by the next generation</a:t>
            </a:r>
          </a:p>
          <a:p>
            <a:r>
              <a:rPr lang="en-US" dirty="0" smtClean="0"/>
              <a:t>Somatic Mutation: Affects body cell, so are not inherited. (many cancers)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334" y="6051176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https://</a:t>
            </a:r>
            <a:r>
              <a:rPr lang="en-US" dirty="0" err="1" smtClean="0">
                <a:hlinkClick r:id="rId2" action="ppaction://hlinkfile"/>
              </a:rPr>
              <a:t>www.youtube.com/watch?v</a:t>
            </a:r>
            <a:r>
              <a:rPr lang="en-US" dirty="0" smtClean="0">
                <a:hlinkClick r:id="rId2" action="ppaction://hlinkfile"/>
              </a:rPr>
              <a:t>=8s4he3wLgkM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They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7" y="1492625"/>
            <a:ext cx="8372463" cy="4946326"/>
          </a:xfrm>
        </p:spPr>
        <p:txBody>
          <a:bodyPr/>
          <a:lstStyle/>
          <a:p>
            <a:r>
              <a:rPr lang="en-US" dirty="0" smtClean="0"/>
              <a:t>Chromosomal Level </a:t>
            </a:r>
          </a:p>
          <a:p>
            <a:pPr lvl="1"/>
            <a:r>
              <a:rPr lang="en-US" dirty="0" smtClean="0"/>
              <a:t>Involve whole chromosomes, sets of chromosomes or segments of  chromosomes</a:t>
            </a:r>
          </a:p>
          <a:p>
            <a:r>
              <a:rPr lang="en-US" dirty="0" smtClean="0"/>
              <a:t>Gene Level</a:t>
            </a:r>
          </a:p>
          <a:p>
            <a:pPr lvl="1"/>
            <a:r>
              <a:rPr lang="en-US" dirty="0" smtClean="0"/>
              <a:t>Involve individual genes</a:t>
            </a:r>
          </a:p>
          <a:p>
            <a:pPr lvl="1"/>
            <a:r>
              <a:rPr lang="en-US" dirty="0" smtClean="0"/>
              <a:t>Chemical change in the DNA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716" y="1284837"/>
            <a:ext cx="7578298" cy="47663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Non-disjunction</a:t>
            </a:r>
          </a:p>
          <a:p>
            <a:pPr lvl="1"/>
            <a:r>
              <a:rPr lang="en-US" dirty="0" smtClean="0"/>
              <a:t>Can affect both sex chromosomes and </a:t>
            </a:r>
            <a:r>
              <a:rPr lang="en-US" dirty="0" err="1" smtClean="0"/>
              <a:t>autosomes</a:t>
            </a:r>
            <a:endParaRPr lang="en-US" dirty="0" smtClean="0"/>
          </a:p>
          <a:p>
            <a:pPr lvl="1"/>
            <a:r>
              <a:rPr lang="en-US" dirty="0" smtClean="0"/>
              <a:t>Failure of chromosomes to separate properly during meiosis.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https://www.youtube.com/watch?v=nQ3Rjh661X8</a:t>
            </a:r>
            <a:endParaRPr lang="en-US" dirty="0" smtClean="0"/>
          </a:p>
          <a:p>
            <a:r>
              <a:rPr lang="en-US" dirty="0" smtClean="0"/>
              <a:t>Translocation or Deletion, Inversion and Duplications</a:t>
            </a:r>
          </a:p>
          <a:p>
            <a:pPr lvl="1"/>
            <a:r>
              <a:rPr lang="en-US" dirty="0" smtClean="0"/>
              <a:t>Part of or an entire chromosome trans-locates onto another chromosome</a:t>
            </a:r>
          </a:p>
          <a:p>
            <a:pPr lvl="1"/>
            <a:r>
              <a:rPr lang="en-US" dirty="0" smtClean="0"/>
              <a:t>Deletion – loss of a piece of chromosome</a:t>
            </a:r>
          </a:p>
          <a:p>
            <a:pPr lvl="1"/>
            <a:r>
              <a:rPr lang="en-US" dirty="0" smtClean="0"/>
              <a:t>Inversion – inverts</a:t>
            </a:r>
          </a:p>
          <a:p>
            <a:pPr lvl="1"/>
            <a:r>
              <a:rPr lang="en-US" dirty="0" smtClean="0"/>
              <a:t>Duplication – area duplicates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http://highered.mheducation.com/sites/9834092339/student_view0/chapter15/changes_in_chromosome_structure.html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446</TotalTime>
  <Words>1245</Words>
  <Application>Microsoft Macintosh PowerPoint</Application>
  <PresentationFormat>On-screen Show (4:3)</PresentationFormat>
  <Paragraphs>158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Studio</vt:lpstr>
      <vt:lpstr>Inheritance Patterns and Human Genetics</vt:lpstr>
      <vt:lpstr>How are human disorders caused by a single gene</vt:lpstr>
      <vt:lpstr>Recessive Allele Disorders</vt:lpstr>
      <vt:lpstr>Recessive Allele Disorders</vt:lpstr>
      <vt:lpstr>Dominant Allele Disorder</vt:lpstr>
      <vt:lpstr>Sex-linked Disorders</vt:lpstr>
      <vt:lpstr>How do errors in chromosome numbers affect humans</vt:lpstr>
      <vt:lpstr>Where They Occur</vt:lpstr>
      <vt:lpstr>Types of Mutations</vt:lpstr>
      <vt:lpstr>A.Genetic Disorders Caused by Abnormal Numbers of Sex chromosomes</vt:lpstr>
      <vt:lpstr>Turner Syndrome</vt:lpstr>
      <vt:lpstr>Slide 12</vt:lpstr>
      <vt:lpstr>Slide 13</vt:lpstr>
      <vt:lpstr>Slide 14</vt:lpstr>
      <vt:lpstr>B. Genetic Disorders caused by Abnormal Numbers of Autosomes Non-disjunction - is the failure of homologous chromosomes to separate properly during cell division </vt:lpstr>
      <vt:lpstr>Slide 16</vt:lpstr>
      <vt:lpstr>Robertsonian Translocation 14/21</vt:lpstr>
      <vt:lpstr>Robertsonian Translocation 14/21</vt:lpstr>
      <vt:lpstr>Cri-du-chat Syndrome</vt:lpstr>
      <vt:lpstr>Cri-du chat</vt:lpstr>
      <vt:lpstr>Williams Syndrome</vt:lpstr>
      <vt:lpstr>Slide 22</vt:lpstr>
      <vt:lpstr>Fragile X</vt:lpstr>
      <vt:lpstr>Slide 24</vt:lpstr>
      <vt:lpstr>Prenatal Diagnostics</vt:lpstr>
      <vt:lpstr>Slide 26</vt:lpstr>
      <vt:lpstr>Prenatal Diagnostics</vt:lpstr>
      <vt:lpstr>Prenatal Diagnostics</vt:lpstr>
      <vt:lpstr>Fetoscopy</vt:lpstr>
      <vt:lpstr>Prenatal Diagnostics</vt:lpstr>
      <vt:lpstr>Multiple Births</vt:lpstr>
      <vt:lpstr>Multiple Births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Patterns and Human Genetics</dc:title>
  <dc:creator>DASD</dc:creator>
  <cp:lastModifiedBy>DASD</cp:lastModifiedBy>
  <cp:revision>8</cp:revision>
  <dcterms:created xsi:type="dcterms:W3CDTF">2015-03-29T23:44:56Z</dcterms:created>
  <dcterms:modified xsi:type="dcterms:W3CDTF">2015-03-30T01:05:17Z</dcterms:modified>
</cp:coreProperties>
</file>