
<file path=[Content_Types].xml><?xml version="1.0" encoding="utf-8"?>
<Types xmlns="http://schemas.openxmlformats.org/package/2006/content-types">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s/slide69.xml" ContentType="application/vnd.openxmlformats-officedocument.presentationml.slide+xml"/>
  <Override PartName="/ppt/slides/slide14.xml" ContentType="application/vnd.openxmlformats-officedocument.presentationml.slide+xml"/>
  <Default Extension="rels" ContentType="application/vnd.openxmlformats-package.relationships+xml"/>
  <Override PartName="/ppt/slides/slide62.xml" ContentType="application/vnd.openxmlformats-officedocument.presentationml.slide+xml"/>
  <Override PartName="/ppt/slides/slide78.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85.xml" ContentType="application/vnd.openxmlformats-officedocument.presentationml.slide+xml"/>
  <Override PartName="/ppt/slides/slide68.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61.xml" ContentType="application/vnd.openxmlformats-officedocument.presentationml.slide+xml"/>
  <Override PartName="/ppt/slides/slide77.xml" ContentType="application/vnd.openxmlformats-officedocument.presentationml.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s/slide84.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67.xml" ContentType="application/vnd.openxmlformats-officedocument.presentationml.slide+xml"/>
  <Override PartName="/ppt/slides/slide12.xml" ContentType="application/vnd.openxmlformats-officedocument.presentationml.slide+xml"/>
  <Override PartName="/ppt/slides/slide60.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s/slide83.xml" ContentType="application/vnd.openxmlformats-officedocument.presentationml.slide+xml"/>
  <Override PartName="/ppt/slideLayouts/slideLayout3.xml" ContentType="application/vnd.openxmlformats-officedocument.presentationml.slideLayout+xml"/>
  <Override PartName="/ppt/slides/slide66.xml" ContentType="application/vnd.openxmlformats-officedocument.presentationml.slide+xml"/>
  <Override PartName="/ppt/slides/slide11.xml" ContentType="application/vnd.openxmlformats-officedocument.presentationml.slide+xml"/>
  <Override PartName="/ppt/slides/slide49.xml" ContentType="application/vnd.openxmlformats-officedocument.presentationml.slide+xml"/>
  <Override PartName="/ppt/slides/slide75.xml" ContentType="application/vnd.openxmlformats-officedocument.presentationml.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s/slide17.xml" ContentType="application/vnd.openxmlformats-officedocument.presentationml.slide+xml"/>
  <Override PartName="/ppt/slides/slide82.xml" ContentType="application/vnd.openxmlformats-officedocument.presentationml.slide+xml"/>
  <Override PartName="/ppt/slideLayouts/slideLayout2.xml" ContentType="application/vnd.openxmlformats-officedocument.presentationml.slideLayout+xml"/>
  <Override PartName="/ppt/slides/slide65.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slides/slide74.xml" ContentType="application/vnd.openxmlformats-officedocument.presentationml.slide+xml"/>
  <Override PartName="/ppt/slides/slide41.xml" ContentType="application/vnd.openxmlformats-officedocument.presentationml.slide+xml"/>
  <Override PartName="/ppt/slides/slide57.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s/slide81.xml" ContentType="application/vnd.openxmlformats-officedocument.presentationml.slide+xml"/>
  <Override PartName="/ppt/slideLayouts/slideLayout1.xml" ContentType="application/vnd.openxmlformats-officedocument.presentationml.slideLayout+xml"/>
  <Override PartName="/ppt/viewProps.xml" ContentType="application/vnd.openxmlformats-officedocument.presentationml.viewProps+xml"/>
  <Override PartName="/ppt/slides/slide64.xml" ContentType="application/vnd.openxmlformats-officedocument.presentationml.slide+xml"/>
  <Default Extension="jpeg" ContentType="image/jpeg"/>
  <Override PartName="/ppt/slides/slide47.xml" ContentType="application/vnd.openxmlformats-officedocument.presentationml.slide+xml"/>
  <Override PartName="/ppt/slides/slide73.xml" ContentType="application/vnd.openxmlformats-officedocument.presentationml.slide+xml"/>
  <Override PartName="/ppt/slides/slide40.xml" ContentType="application/vnd.openxmlformats-officedocument.presentationml.slide+xml"/>
  <Override PartName="/ppt/slides/slide56.xml" ContentType="application/vnd.openxmlformats-officedocument.presentationml.slide+xml"/>
  <Override PartName="/ppt/theme/theme2.xml" ContentType="application/vnd.openxmlformats-officedocument.theme+xml"/>
  <Override PartName="/ppt/slides/slide23.xml" ContentType="application/vnd.openxmlformats-officedocument.presentationml.slide+xml"/>
  <Override PartName="/ppt/slides/slide39.xml" ContentType="application/vnd.openxmlformats-officedocument.presentationml.slide+xml"/>
  <Override PartName="/ppt/slideLayouts/slideLayout11.xml" ContentType="application/vnd.openxmlformats-officedocument.presentationml.slideLayout+xml"/>
  <Override PartName="/ppt/slides/slide7.xml" ContentType="application/vnd.openxmlformats-officedocument.presentationml.slide+xml"/>
  <Override PartName="/ppt/slides/slide71.xml" ContentType="application/vnd.openxmlformats-officedocument.presentationml.slide+xml"/>
  <Override PartName="/ppt/slides/slide32.xml" ContentType="application/vnd.openxmlformats-officedocument.presentationml.slide+xml"/>
  <Override PartName="/ppt/slideLayouts/slideLayout7.xml" ContentType="application/vnd.openxmlformats-officedocument.presentationml.slideLayout+xml"/>
  <Override PartName="/ppt/notesMasters/notesMaster1.xml" ContentType="application/vnd.openxmlformats-officedocument.presentationml.notesMaster+xml"/>
  <Override PartName="/ppt/slides/slide15.xml" ContentType="application/vnd.openxmlformats-officedocument.presentationml.slide+xml"/>
  <Override PartName="/ppt/slides/slide80.xml" ContentType="application/vnd.openxmlformats-officedocument.presentationml.slide+xml"/>
  <Override PartName="/ppt/slides/slide63.xml" ContentType="application/vnd.openxmlformats-officedocument.presentationml.slide+xml"/>
  <Override PartName="/ppt/slides/slide79.xml" ContentType="application/vnd.openxmlformats-officedocument.presentationml.slide+xml"/>
  <Override PartName="/ppt/slides/slide46.xml" ContentType="application/vnd.openxmlformats-officedocument.presentationml.slide+xml"/>
  <Override PartName="/ppt/slides/slide72.xml" ContentType="application/vnd.openxmlformats-officedocument.presentationml.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Default Extension="bin" ContentType="application/vnd.openxmlformats-officedocument.presentationml.printerSettings"/>
  <Override PartName="/ppt/slides/slide70.xml" ContentType="application/vnd.openxmlformats-officedocument.presentationml.slide+xml"/>
  <Override PartName="/ppt/slides/slide31.xml" ContentType="application/vnd.openxmlformats-officedocument.presentationml.slide+xml"/>
  <Override PartName="/ppt/slides/slide86.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88"/>
  </p:notesMasterIdLst>
  <p:handoutMasterIdLst>
    <p:handoutMasterId r:id="rId89"/>
  </p:handoutMasterIdLst>
  <p:sldIdLst>
    <p:sldId id="256" r:id="rId2"/>
    <p:sldId id="279" r:id="rId3"/>
    <p:sldId id="298" r:id="rId4"/>
    <p:sldId id="257" r:id="rId5"/>
    <p:sldId id="258" r:id="rId6"/>
    <p:sldId id="340" r:id="rId7"/>
    <p:sldId id="341" r:id="rId8"/>
    <p:sldId id="284" r:id="rId9"/>
    <p:sldId id="285" r:id="rId10"/>
    <p:sldId id="306" r:id="rId11"/>
    <p:sldId id="307" r:id="rId12"/>
    <p:sldId id="299" r:id="rId13"/>
    <p:sldId id="310" r:id="rId14"/>
    <p:sldId id="311" r:id="rId15"/>
    <p:sldId id="261" r:id="rId16"/>
    <p:sldId id="262" r:id="rId17"/>
    <p:sldId id="263" r:id="rId18"/>
    <p:sldId id="264" r:id="rId19"/>
    <p:sldId id="270" r:id="rId20"/>
    <p:sldId id="271" r:id="rId21"/>
    <p:sldId id="275" r:id="rId22"/>
    <p:sldId id="276" r:id="rId23"/>
    <p:sldId id="300" r:id="rId24"/>
    <p:sldId id="265" r:id="rId25"/>
    <p:sldId id="272" r:id="rId26"/>
    <p:sldId id="308" r:id="rId27"/>
    <p:sldId id="309" r:id="rId28"/>
    <p:sldId id="312" r:id="rId29"/>
    <p:sldId id="333" r:id="rId30"/>
    <p:sldId id="301" r:id="rId31"/>
    <p:sldId id="259" r:id="rId32"/>
    <p:sldId id="260" r:id="rId33"/>
    <p:sldId id="273" r:id="rId34"/>
    <p:sldId id="274" r:id="rId35"/>
    <p:sldId id="266" r:id="rId36"/>
    <p:sldId id="267" r:id="rId37"/>
    <p:sldId id="268" r:id="rId38"/>
    <p:sldId id="269" r:id="rId39"/>
    <p:sldId id="302" r:id="rId40"/>
    <p:sldId id="277" r:id="rId41"/>
    <p:sldId id="278" r:id="rId42"/>
    <p:sldId id="280" r:id="rId43"/>
    <p:sldId id="281" r:id="rId44"/>
    <p:sldId id="313" r:id="rId45"/>
    <p:sldId id="314" r:id="rId46"/>
    <p:sldId id="334" r:id="rId47"/>
    <p:sldId id="335" r:id="rId48"/>
    <p:sldId id="303" r:id="rId49"/>
    <p:sldId id="325" r:id="rId50"/>
    <p:sldId id="326" r:id="rId51"/>
    <p:sldId id="336" r:id="rId52"/>
    <p:sldId id="337" r:id="rId53"/>
    <p:sldId id="327" r:id="rId54"/>
    <p:sldId id="328" r:id="rId55"/>
    <p:sldId id="329" r:id="rId56"/>
    <p:sldId id="330" r:id="rId57"/>
    <p:sldId id="331" r:id="rId58"/>
    <p:sldId id="332" r:id="rId59"/>
    <p:sldId id="315" r:id="rId60"/>
    <p:sldId id="316" r:id="rId61"/>
    <p:sldId id="338" r:id="rId62"/>
    <p:sldId id="339" r:id="rId63"/>
    <p:sldId id="286" r:id="rId64"/>
    <p:sldId id="287" r:id="rId65"/>
    <p:sldId id="288" r:id="rId66"/>
    <p:sldId id="289" r:id="rId67"/>
    <p:sldId id="282" r:id="rId68"/>
    <p:sldId id="283" r:id="rId69"/>
    <p:sldId id="317" r:id="rId70"/>
    <p:sldId id="318" r:id="rId71"/>
    <p:sldId id="304" r:id="rId72"/>
    <p:sldId id="319" r:id="rId73"/>
    <p:sldId id="320" r:id="rId74"/>
    <p:sldId id="321" r:id="rId75"/>
    <p:sldId id="322" r:id="rId76"/>
    <p:sldId id="290" r:id="rId77"/>
    <p:sldId id="291" r:id="rId78"/>
    <p:sldId id="323" r:id="rId79"/>
    <p:sldId id="324" r:id="rId80"/>
    <p:sldId id="305" r:id="rId81"/>
    <p:sldId id="292" r:id="rId82"/>
    <p:sldId id="293" r:id="rId83"/>
    <p:sldId id="294" r:id="rId84"/>
    <p:sldId id="295" r:id="rId85"/>
    <p:sldId id="296" r:id="rId86"/>
    <p:sldId id="297" r:id="rId8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588" autoAdjust="0"/>
    <p:restoredTop sz="94624" autoAdjust="0"/>
  </p:normalViewPr>
  <p:slideViewPr>
    <p:cSldViewPr snapToGrid="0" snapToObjects="1">
      <p:cViewPr varScale="1">
        <p:scale>
          <a:sx n="87" d="100"/>
          <a:sy n="87" d="100"/>
        </p:scale>
        <p:origin x="-96" y="-160"/>
      </p:cViewPr>
      <p:guideLst>
        <p:guide orient="horz" pos="2160"/>
        <p:guide pos="2880"/>
      </p:guideLst>
    </p:cSldViewPr>
  </p:slideViewPr>
  <p:outlineViewPr>
    <p:cViewPr>
      <p:scale>
        <a:sx n="33" d="100"/>
        <a:sy n="33" d="100"/>
      </p:scale>
      <p:origin x="0" y="36612"/>
    </p:cViewPr>
  </p:outlineViewPr>
  <p:notesTextViewPr>
    <p:cViewPr>
      <p:scale>
        <a:sx n="100" d="100"/>
        <a:sy n="100" d="100"/>
      </p:scale>
      <p:origin x="0" y="0"/>
    </p:cViewPr>
  </p:notesTextViewPr>
  <p:sorterViewPr>
    <p:cViewPr>
      <p:scale>
        <a:sx n="80" d="100"/>
        <a:sy n="80" d="100"/>
      </p:scale>
      <p:origin x="0" y="7584"/>
    </p:cViewPr>
  </p:sorter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90" Type="http://schemas.openxmlformats.org/officeDocument/2006/relationships/printerSettings" Target="printerSettings/printerSettings1.bin"/><Relationship Id="rId91" Type="http://schemas.openxmlformats.org/officeDocument/2006/relationships/presProps" Target="presProps.xml"/><Relationship Id="rId92" Type="http://schemas.openxmlformats.org/officeDocument/2006/relationships/viewProps" Target="viewProps.xml"/><Relationship Id="rId93" Type="http://schemas.openxmlformats.org/officeDocument/2006/relationships/theme" Target="theme/theme1.xml"/><Relationship Id="rId94"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notesMaster" Target="notesMasters/notesMaster1.xml"/><Relationship Id="rId8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99A8D12-F645-4F69-A23F-E9CB48432ED8}" type="datetimeFigureOut">
              <a:rPr lang="en-US" smtClean="0"/>
              <a:pPr/>
              <a:t>4/25/13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A26400-BCB2-4F38-9570-A2362D672AA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522707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200EE8-D7BC-F84E-97E1-D6EFEA20AF6D}" type="datetimeFigureOut">
              <a:rPr lang="en-US" smtClean="0"/>
              <a:pPr/>
              <a:t>4/25/13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DD40FF-25F2-CB4C-971E-3539218E2FC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340097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DD40FF-25F2-CB4C-971E-3539218E2FC2}" type="slidenum">
              <a:rPr lang="en-US" smtClean="0"/>
              <a:pPr/>
              <a:t>40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589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67EE3A-31F9-1347-950A-400751ABECD8}" type="datetimeFigureOut">
              <a:rPr lang="en-US" smtClean="0"/>
              <a:pPr/>
              <a:t>4/25/13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15BD4-F042-B443-B5C8-84843CAD530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6178430"/>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7EE3A-31F9-1347-950A-400751ABECD8}" type="datetimeFigureOut">
              <a:rPr lang="en-US" smtClean="0"/>
              <a:pPr/>
              <a:t>4/25/13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15BD4-F042-B443-B5C8-84843CAD530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63456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7EE3A-31F9-1347-950A-400751ABECD8}" type="datetimeFigureOut">
              <a:rPr lang="en-US" smtClean="0"/>
              <a:pPr/>
              <a:t>4/25/13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15BD4-F042-B443-B5C8-84843CAD530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9230129"/>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67EE3A-31F9-1347-950A-400751ABECD8}" type="datetimeFigureOut">
              <a:rPr lang="en-US" smtClean="0"/>
              <a:pPr/>
              <a:t>4/25/13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15BD4-F042-B443-B5C8-84843CAD530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41757593"/>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67EE3A-31F9-1347-950A-400751ABECD8}" type="datetimeFigureOut">
              <a:rPr lang="en-US" smtClean="0"/>
              <a:pPr/>
              <a:t>4/25/13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15BD4-F042-B443-B5C8-84843CAD530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57675524"/>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67EE3A-31F9-1347-950A-400751ABECD8}" type="datetimeFigureOut">
              <a:rPr lang="en-US" smtClean="0"/>
              <a:pPr/>
              <a:t>4/25/13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15BD4-F042-B443-B5C8-84843CAD530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8851774"/>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67EE3A-31F9-1347-950A-400751ABECD8}" type="datetimeFigureOut">
              <a:rPr lang="en-US" smtClean="0"/>
              <a:pPr/>
              <a:t>4/25/13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315BD4-F042-B443-B5C8-84843CAD530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7351535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67EE3A-31F9-1347-950A-400751ABECD8}" type="datetimeFigureOut">
              <a:rPr lang="en-US" smtClean="0"/>
              <a:pPr/>
              <a:t>4/25/13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315BD4-F042-B443-B5C8-84843CAD530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0662012"/>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67EE3A-31F9-1347-950A-400751ABECD8}" type="datetimeFigureOut">
              <a:rPr lang="en-US" smtClean="0"/>
              <a:pPr/>
              <a:t>4/25/13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315BD4-F042-B443-B5C8-84843CAD530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78938075"/>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67EE3A-31F9-1347-950A-400751ABECD8}" type="datetimeFigureOut">
              <a:rPr lang="en-US" smtClean="0"/>
              <a:pPr/>
              <a:t>4/25/13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15BD4-F042-B443-B5C8-84843CAD530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19217761"/>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67EE3A-31F9-1347-950A-400751ABECD8}" type="datetimeFigureOut">
              <a:rPr lang="en-US" smtClean="0"/>
              <a:pPr/>
              <a:t>4/25/13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15BD4-F042-B443-B5C8-84843CAD530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745448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lumMod val="40000"/>
            <a:lumOff val="60000"/>
            <a:alpha val="54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67EE3A-31F9-1347-950A-400751ABECD8}" type="datetimeFigureOut">
              <a:rPr lang="en-US" smtClean="0"/>
              <a:pPr/>
              <a:t>4/25/13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15BD4-F042-B443-B5C8-84843CAD530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09707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8.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Keystone Biology </a:t>
            </a:r>
            <a:endParaRPr lang="en-US" dirty="0"/>
          </a:p>
        </p:txBody>
      </p:sp>
      <p:sp>
        <p:nvSpPr>
          <p:cNvPr id="3" name="Subtitle 2"/>
          <p:cNvSpPr>
            <a:spLocks noGrp="1"/>
          </p:cNvSpPr>
          <p:nvPr>
            <p:ph type="subTitle" idx="1"/>
          </p:nvPr>
        </p:nvSpPr>
        <p:spPr/>
        <p:txBody>
          <a:bodyPr/>
          <a:lstStyle/>
          <a:p>
            <a:r>
              <a:rPr lang="en-US" dirty="0" smtClean="0"/>
              <a:t>Practice questions</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4119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rmAutofit/>
          </a:bodyPr>
          <a:lstStyle/>
          <a:p>
            <a:pPr algn="l"/>
            <a:r>
              <a:rPr lang="en-US" sz="3600" dirty="0" smtClean="0"/>
              <a:t>4. Match the statement with organelles.</a:t>
            </a:r>
            <a:endParaRPr lang="en-US" sz="3600" dirty="0"/>
          </a:p>
        </p:txBody>
      </p:sp>
      <p:sp>
        <p:nvSpPr>
          <p:cNvPr id="3" name="Content Placeholder 2"/>
          <p:cNvSpPr>
            <a:spLocks noGrp="1"/>
          </p:cNvSpPr>
          <p:nvPr>
            <p:ph sz="half" idx="1"/>
          </p:nvPr>
        </p:nvSpPr>
        <p:spPr>
          <a:xfrm>
            <a:off x="457200" y="1600200"/>
            <a:ext cx="3241964" cy="4525963"/>
          </a:xfrm>
        </p:spPr>
        <p:txBody>
          <a:bodyPr>
            <a:normAutofit fontScale="85000" lnSpcReduction="10000"/>
          </a:bodyPr>
          <a:lstStyle/>
          <a:p>
            <a:pPr>
              <a:buNone/>
            </a:pPr>
            <a:r>
              <a:rPr lang="en-US" dirty="0" smtClean="0"/>
              <a:t>A. Cell membrane</a:t>
            </a:r>
          </a:p>
          <a:p>
            <a:pPr>
              <a:buNone/>
            </a:pPr>
            <a:r>
              <a:rPr lang="en-US" dirty="0" smtClean="0"/>
              <a:t>B. Chloroplast</a:t>
            </a:r>
          </a:p>
          <a:p>
            <a:pPr>
              <a:buNone/>
            </a:pPr>
            <a:r>
              <a:rPr lang="en-US" dirty="0" smtClean="0"/>
              <a:t>C. Chromosomes</a:t>
            </a:r>
          </a:p>
          <a:p>
            <a:pPr>
              <a:buNone/>
            </a:pPr>
            <a:r>
              <a:rPr lang="en-US" dirty="0" smtClean="0"/>
              <a:t>D. Endoplasmic reticulum    </a:t>
            </a:r>
          </a:p>
          <a:p>
            <a:pPr>
              <a:buNone/>
            </a:pPr>
            <a:r>
              <a:rPr lang="en-US" dirty="0" smtClean="0"/>
              <a:t>E. Golgi Apparatus</a:t>
            </a:r>
          </a:p>
          <a:p>
            <a:pPr>
              <a:buNone/>
            </a:pPr>
            <a:r>
              <a:rPr lang="en-US" dirty="0" smtClean="0"/>
              <a:t>F. Mitochondria</a:t>
            </a:r>
          </a:p>
          <a:p>
            <a:pPr>
              <a:buNone/>
            </a:pPr>
            <a:r>
              <a:rPr lang="en-US" dirty="0" smtClean="0"/>
              <a:t>G. Ribosome</a:t>
            </a:r>
          </a:p>
          <a:p>
            <a:pPr>
              <a:buNone/>
            </a:pPr>
            <a:r>
              <a:rPr lang="en-US" dirty="0" smtClean="0"/>
              <a:t>H.  Contractile Vacuole</a:t>
            </a:r>
          </a:p>
          <a:p>
            <a:endParaRPr lang="en-US" dirty="0"/>
          </a:p>
        </p:txBody>
      </p:sp>
      <p:sp>
        <p:nvSpPr>
          <p:cNvPr id="4" name="Content Placeholder 3"/>
          <p:cNvSpPr>
            <a:spLocks noGrp="1"/>
          </p:cNvSpPr>
          <p:nvPr>
            <p:ph sz="half" idx="2"/>
          </p:nvPr>
        </p:nvSpPr>
        <p:spPr>
          <a:xfrm>
            <a:off x="3699164" y="1600200"/>
            <a:ext cx="4987636" cy="4525963"/>
          </a:xfrm>
        </p:spPr>
        <p:txBody>
          <a:bodyPr>
            <a:normAutofit fontScale="85000" lnSpcReduction="10000"/>
          </a:bodyPr>
          <a:lstStyle/>
          <a:p>
            <a:pPr>
              <a:buNone/>
            </a:pPr>
            <a:r>
              <a:rPr lang="en-US" dirty="0" smtClean="0"/>
              <a:t>1. Site of protein synthesis</a:t>
            </a:r>
          </a:p>
          <a:p>
            <a:pPr>
              <a:buNone/>
            </a:pPr>
            <a:r>
              <a:rPr lang="en-US" dirty="0" smtClean="0"/>
              <a:t>2. Contains chemicals that convert light energy into chemical bond energy.</a:t>
            </a:r>
          </a:p>
          <a:p>
            <a:pPr>
              <a:buNone/>
            </a:pPr>
            <a:r>
              <a:rPr lang="en-US" dirty="0" smtClean="0"/>
              <a:t>3. For regulation and acts as a barrier</a:t>
            </a:r>
          </a:p>
          <a:p>
            <a:pPr>
              <a:buNone/>
            </a:pPr>
            <a:r>
              <a:rPr lang="en-US" dirty="0" smtClean="0"/>
              <a:t>4. Illustrates active transport/</a:t>
            </a:r>
            <a:r>
              <a:rPr lang="en-US" dirty="0" err="1" smtClean="0"/>
              <a:t>exocytosis</a:t>
            </a:r>
            <a:r>
              <a:rPr lang="en-US" dirty="0" smtClean="0"/>
              <a:t>.</a:t>
            </a:r>
          </a:p>
          <a:p>
            <a:pPr>
              <a:buNone/>
            </a:pPr>
            <a:r>
              <a:rPr lang="en-US" dirty="0" smtClean="0"/>
              <a:t>5. Contains alleles of genes</a:t>
            </a:r>
          </a:p>
          <a:p>
            <a:pPr>
              <a:buNone/>
            </a:pPr>
            <a:r>
              <a:rPr lang="en-US" dirty="0" smtClean="0"/>
              <a:t>6. Produces energy for cell processes.</a:t>
            </a:r>
          </a:p>
          <a:p>
            <a:pPr>
              <a:buNone/>
            </a:pPr>
            <a:r>
              <a:rPr lang="en-US" dirty="0" smtClean="0"/>
              <a:t>7.  Used in intracellular transport</a:t>
            </a:r>
          </a:p>
          <a:p>
            <a:pPr>
              <a:buNone/>
            </a:pPr>
            <a:r>
              <a:rPr lang="en-US" dirty="0" smtClean="0"/>
              <a:t>8. Packages materials to be used.</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678873"/>
            <a:ext cx="4038600" cy="5447290"/>
          </a:xfrm>
        </p:spPr>
        <p:txBody>
          <a:bodyPr>
            <a:normAutofit fontScale="92500" lnSpcReduction="20000"/>
          </a:bodyPr>
          <a:lstStyle/>
          <a:p>
            <a:pPr>
              <a:buNone/>
            </a:pPr>
            <a:r>
              <a:rPr lang="en-US" dirty="0" smtClean="0"/>
              <a:t>4. Matching:</a:t>
            </a:r>
          </a:p>
          <a:p>
            <a:pPr>
              <a:buNone/>
            </a:pPr>
            <a:endParaRPr lang="en-US" dirty="0" smtClean="0"/>
          </a:p>
          <a:p>
            <a:pPr>
              <a:buNone/>
            </a:pPr>
            <a:r>
              <a:rPr lang="en-US" dirty="0" smtClean="0"/>
              <a:t>G. Ribosome			</a:t>
            </a:r>
          </a:p>
          <a:p>
            <a:pPr>
              <a:buNone/>
            </a:pPr>
            <a:r>
              <a:rPr lang="en-US" dirty="0" smtClean="0"/>
              <a:t>B. Chloroplast		</a:t>
            </a:r>
          </a:p>
          <a:p>
            <a:pPr>
              <a:buNone/>
            </a:pPr>
            <a:r>
              <a:rPr lang="en-US" dirty="0" smtClean="0"/>
              <a:t>A. Cell membrane	</a:t>
            </a:r>
          </a:p>
          <a:p>
            <a:pPr>
              <a:buNone/>
            </a:pPr>
            <a:r>
              <a:rPr lang="en-US" dirty="0" smtClean="0"/>
              <a:t>H. Contractile Vacuole	</a:t>
            </a:r>
          </a:p>
          <a:p>
            <a:pPr>
              <a:buNone/>
            </a:pPr>
            <a:r>
              <a:rPr lang="en-US" dirty="0" smtClean="0"/>
              <a:t>C. Chromosomes			</a:t>
            </a:r>
          </a:p>
          <a:p>
            <a:pPr>
              <a:buNone/>
            </a:pPr>
            <a:r>
              <a:rPr lang="en-US" dirty="0" smtClean="0"/>
              <a:t>F. Mitochondria			</a:t>
            </a:r>
          </a:p>
          <a:p>
            <a:pPr>
              <a:buNone/>
            </a:pPr>
            <a:r>
              <a:rPr lang="en-US" dirty="0" smtClean="0"/>
              <a:t>D. Endoplasmic reticulum    		</a:t>
            </a:r>
          </a:p>
          <a:p>
            <a:pPr>
              <a:buNone/>
            </a:pPr>
            <a:r>
              <a:rPr lang="en-US" dirty="0" smtClean="0"/>
              <a:t>E. Golgi Apparatus			</a:t>
            </a:r>
          </a:p>
          <a:p>
            <a:endParaRPr lang="en-US" dirty="0"/>
          </a:p>
        </p:txBody>
      </p:sp>
      <p:sp>
        <p:nvSpPr>
          <p:cNvPr id="6" name="Content Placeholder 5"/>
          <p:cNvSpPr>
            <a:spLocks noGrp="1"/>
          </p:cNvSpPr>
          <p:nvPr>
            <p:ph sz="half" idx="2"/>
          </p:nvPr>
        </p:nvSpPr>
        <p:spPr>
          <a:xfrm>
            <a:off x="4495800" y="678873"/>
            <a:ext cx="4191000" cy="5447290"/>
          </a:xfrm>
        </p:spPr>
        <p:txBody>
          <a:bodyPr>
            <a:normAutofit fontScale="92500" lnSpcReduction="20000"/>
          </a:bodyPr>
          <a:lstStyle/>
          <a:p>
            <a:pPr>
              <a:buNone/>
            </a:pPr>
            <a:r>
              <a:rPr lang="en-US" dirty="0" smtClean="0"/>
              <a:t>1. Site of protein synthesis</a:t>
            </a:r>
          </a:p>
          <a:p>
            <a:pPr>
              <a:buNone/>
            </a:pPr>
            <a:r>
              <a:rPr lang="en-US" dirty="0" smtClean="0"/>
              <a:t>2. Contains chemicals that convert light energy into chemical bond energy.</a:t>
            </a:r>
          </a:p>
          <a:p>
            <a:pPr>
              <a:buNone/>
            </a:pPr>
            <a:r>
              <a:rPr lang="en-US" dirty="0" smtClean="0"/>
              <a:t>3. For regulation and acts as a barrier</a:t>
            </a:r>
          </a:p>
          <a:p>
            <a:pPr>
              <a:buNone/>
            </a:pPr>
            <a:r>
              <a:rPr lang="en-US" dirty="0" smtClean="0"/>
              <a:t>4. Illustrates active transport/</a:t>
            </a:r>
            <a:r>
              <a:rPr lang="en-US" dirty="0" err="1" smtClean="0"/>
              <a:t>exocytosis</a:t>
            </a:r>
            <a:r>
              <a:rPr lang="en-US" dirty="0" smtClean="0"/>
              <a:t>.</a:t>
            </a:r>
          </a:p>
          <a:p>
            <a:pPr>
              <a:buNone/>
            </a:pPr>
            <a:r>
              <a:rPr lang="en-US" dirty="0" smtClean="0"/>
              <a:t>5. Contains alleles of genes</a:t>
            </a:r>
          </a:p>
          <a:p>
            <a:pPr>
              <a:buNone/>
            </a:pPr>
            <a:r>
              <a:rPr lang="en-US" dirty="0" smtClean="0"/>
              <a:t>6. Produces energy for cell processes.</a:t>
            </a:r>
          </a:p>
          <a:p>
            <a:pPr>
              <a:buNone/>
            </a:pPr>
            <a:r>
              <a:rPr lang="en-US" dirty="0" smtClean="0"/>
              <a:t>7.  Used in intracellular transport</a:t>
            </a:r>
          </a:p>
          <a:p>
            <a:pPr>
              <a:buNone/>
            </a:pPr>
            <a:r>
              <a:rPr lang="en-US" dirty="0" smtClean="0"/>
              <a:t>8. Packages materials to be used.</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510"/>
            <a:ext cx="8229600" cy="5793654"/>
          </a:xfrm>
        </p:spPr>
        <p:txBody>
          <a:bodyPr/>
          <a:lstStyle/>
          <a:p>
            <a:pPr lvl="0">
              <a:buNone/>
            </a:pPr>
            <a:r>
              <a:rPr lang="en-US" dirty="0" smtClean="0"/>
              <a:t>2. Chemical Basis for Life  </a:t>
            </a:r>
          </a:p>
          <a:p>
            <a:r>
              <a:rPr lang="en-US" dirty="0" smtClean="0"/>
              <a:t>Evaluate relationships between structure and function at various levels of biochemical organization. </a:t>
            </a:r>
          </a:p>
          <a:p>
            <a:r>
              <a:rPr lang="en-US" dirty="0" smtClean="0"/>
              <a:t>Analyze and predict how enzymes can regulate biochemical reactions within a cell.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5. Match theses Organic compounds  with the examples:</a:t>
            </a:r>
          </a:p>
        </p:txBody>
      </p:sp>
      <p:sp>
        <p:nvSpPr>
          <p:cNvPr id="3" name="Content Placeholder 2"/>
          <p:cNvSpPr>
            <a:spLocks noGrp="1"/>
          </p:cNvSpPr>
          <p:nvPr>
            <p:ph sz="half" idx="1"/>
          </p:nvPr>
        </p:nvSpPr>
        <p:spPr/>
        <p:txBody>
          <a:bodyPr/>
          <a:lstStyle/>
          <a:p>
            <a:pPr>
              <a:buNone/>
            </a:pPr>
            <a:r>
              <a:rPr lang="en-US" dirty="0" smtClean="0"/>
              <a:t>A. Carbohydrates</a:t>
            </a:r>
          </a:p>
          <a:p>
            <a:pPr>
              <a:buNone/>
            </a:pPr>
            <a:r>
              <a:rPr lang="en-US" dirty="0" smtClean="0"/>
              <a:t>B. Lipids</a:t>
            </a:r>
          </a:p>
          <a:p>
            <a:pPr>
              <a:buNone/>
            </a:pPr>
            <a:r>
              <a:rPr lang="en-US" dirty="0" smtClean="0"/>
              <a:t>C. Protein</a:t>
            </a:r>
          </a:p>
          <a:p>
            <a:pPr>
              <a:buNone/>
            </a:pPr>
            <a:r>
              <a:rPr lang="en-US" dirty="0" smtClean="0"/>
              <a:t>D.  Nucleic Acids</a:t>
            </a:r>
          </a:p>
          <a:p>
            <a:pPr>
              <a:buNone/>
            </a:pPr>
            <a:endParaRPr lang="en-US" dirty="0"/>
          </a:p>
        </p:txBody>
      </p:sp>
      <p:sp>
        <p:nvSpPr>
          <p:cNvPr id="4" name="Content Placeholder 3"/>
          <p:cNvSpPr>
            <a:spLocks noGrp="1"/>
          </p:cNvSpPr>
          <p:nvPr>
            <p:ph sz="half" idx="2"/>
          </p:nvPr>
        </p:nvSpPr>
        <p:spPr/>
        <p:txBody>
          <a:bodyPr/>
          <a:lstStyle/>
          <a:p>
            <a:pPr>
              <a:buNone/>
            </a:pPr>
            <a:r>
              <a:rPr lang="en-US" dirty="0" smtClean="0"/>
              <a:t>1. Fats, oils and waxes</a:t>
            </a:r>
          </a:p>
          <a:p>
            <a:pPr>
              <a:buNone/>
            </a:pPr>
            <a:r>
              <a:rPr lang="en-US" dirty="0" smtClean="0"/>
              <a:t>2. Peptide bonds between amino acids</a:t>
            </a:r>
          </a:p>
          <a:p>
            <a:pPr>
              <a:buNone/>
            </a:pPr>
            <a:r>
              <a:rPr lang="en-US" dirty="0" smtClean="0"/>
              <a:t>3. Glycerol and 3 fatty acids</a:t>
            </a:r>
          </a:p>
          <a:p>
            <a:pPr>
              <a:buNone/>
            </a:pPr>
            <a:r>
              <a:rPr lang="en-US" dirty="0" smtClean="0"/>
              <a:t>4. Nucleotides</a:t>
            </a:r>
          </a:p>
          <a:p>
            <a:pPr>
              <a:buNone/>
            </a:pPr>
            <a:r>
              <a:rPr lang="en-US" dirty="0" smtClean="0"/>
              <a:t>5. Glucose, sucrose and cellulose</a:t>
            </a:r>
          </a:p>
          <a:p>
            <a:pPr>
              <a:buNone/>
            </a:pPr>
            <a:r>
              <a:rPr lang="en-US" dirty="0" smtClean="0"/>
              <a:t>6. DNA and RNA</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600" dirty="0" smtClean="0"/>
              <a:t>5. Match theses Organic compounds  with the examples:</a:t>
            </a:r>
            <a:endParaRPr lang="en-US" sz="3600" dirty="0"/>
          </a:p>
        </p:txBody>
      </p:sp>
      <p:sp>
        <p:nvSpPr>
          <p:cNvPr id="3" name="Content Placeholder 2"/>
          <p:cNvSpPr>
            <a:spLocks noGrp="1"/>
          </p:cNvSpPr>
          <p:nvPr>
            <p:ph sz="half" idx="1"/>
          </p:nvPr>
        </p:nvSpPr>
        <p:spPr/>
        <p:txBody>
          <a:bodyPr/>
          <a:lstStyle/>
          <a:p>
            <a:pPr>
              <a:buNone/>
            </a:pPr>
            <a:r>
              <a:rPr lang="en-US" dirty="0" smtClean="0"/>
              <a:t>1. B. Lipids</a:t>
            </a:r>
          </a:p>
          <a:p>
            <a:pPr>
              <a:buNone/>
            </a:pPr>
            <a:r>
              <a:rPr lang="en-US" dirty="0" smtClean="0"/>
              <a:t>2. C. Protein</a:t>
            </a:r>
          </a:p>
          <a:p>
            <a:pPr>
              <a:buNone/>
            </a:pPr>
            <a:r>
              <a:rPr lang="en-US" dirty="0" smtClean="0"/>
              <a:t>3. B. Lipids</a:t>
            </a:r>
          </a:p>
          <a:p>
            <a:pPr>
              <a:buNone/>
            </a:pPr>
            <a:r>
              <a:rPr lang="en-US" dirty="0" smtClean="0"/>
              <a:t>4. D. Nucleic Acids</a:t>
            </a:r>
          </a:p>
          <a:p>
            <a:pPr>
              <a:buNone/>
            </a:pPr>
            <a:r>
              <a:rPr lang="en-US" dirty="0" smtClean="0"/>
              <a:t>5. A. Carbohydrates</a:t>
            </a:r>
          </a:p>
          <a:p>
            <a:pPr>
              <a:buNone/>
            </a:pPr>
            <a:r>
              <a:rPr lang="en-US" dirty="0" smtClean="0"/>
              <a:t>6. D. Nucleic Acids</a:t>
            </a:r>
          </a:p>
          <a:p>
            <a:endParaRPr lang="en-US" dirty="0" smtClean="0"/>
          </a:p>
          <a:p>
            <a:endParaRPr lang="en-US" dirty="0"/>
          </a:p>
        </p:txBody>
      </p:sp>
      <p:sp>
        <p:nvSpPr>
          <p:cNvPr id="4" name="Content Placeholder 3"/>
          <p:cNvSpPr>
            <a:spLocks noGrp="1"/>
          </p:cNvSpPr>
          <p:nvPr>
            <p:ph sz="half" idx="2"/>
          </p:nvPr>
        </p:nvSpPr>
        <p:spPr/>
        <p:txBody>
          <a:bodyPr/>
          <a:lstStyle/>
          <a:p>
            <a:pPr>
              <a:buNone/>
            </a:pPr>
            <a:r>
              <a:rPr lang="en-US" dirty="0" smtClean="0"/>
              <a:t>1. Fats, oils and waxes</a:t>
            </a:r>
          </a:p>
          <a:p>
            <a:pPr>
              <a:buNone/>
            </a:pPr>
            <a:r>
              <a:rPr lang="en-US" dirty="0" smtClean="0"/>
              <a:t>2. Peptide bonds between amino acids</a:t>
            </a:r>
          </a:p>
          <a:p>
            <a:pPr>
              <a:buNone/>
            </a:pPr>
            <a:r>
              <a:rPr lang="en-US" dirty="0" smtClean="0"/>
              <a:t>3. Glycerol and 3 fatty acids</a:t>
            </a:r>
          </a:p>
          <a:p>
            <a:pPr>
              <a:buNone/>
            </a:pPr>
            <a:r>
              <a:rPr lang="en-US" dirty="0" smtClean="0"/>
              <a:t>4. Nucleotides</a:t>
            </a:r>
          </a:p>
          <a:p>
            <a:pPr>
              <a:buNone/>
            </a:pPr>
            <a:r>
              <a:rPr lang="en-US" dirty="0" smtClean="0"/>
              <a:t>5. Glucose, sucrose and cellulose</a:t>
            </a:r>
          </a:p>
          <a:p>
            <a:pPr>
              <a:buNone/>
            </a:pPr>
            <a:r>
              <a:rPr lang="en-US" dirty="0" smtClean="0"/>
              <a:t>6. DNA and RNA</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93053"/>
            <a:ext cx="8229600" cy="3933110"/>
          </a:xfrm>
        </p:spPr>
        <p:txBody>
          <a:bodyPr>
            <a:normAutofit fontScale="92500" lnSpcReduction="20000"/>
          </a:bodyPr>
          <a:lstStyle/>
          <a:p>
            <a:pPr marL="0" indent="0">
              <a:buNone/>
            </a:pPr>
            <a:r>
              <a:rPr lang="en-US" dirty="0"/>
              <a:t>Use the diagram </a:t>
            </a:r>
            <a:r>
              <a:rPr lang="en-US" dirty="0" smtClean="0"/>
              <a:t>to </a:t>
            </a:r>
            <a:r>
              <a:rPr lang="en-US" dirty="0"/>
              <a:t>answer question </a:t>
            </a:r>
            <a:r>
              <a:rPr lang="en-US" dirty="0" smtClean="0"/>
              <a:t>6.</a:t>
            </a:r>
            <a:endParaRPr lang="en-US" dirty="0"/>
          </a:p>
          <a:p>
            <a:pPr marL="0" indent="0">
              <a:buNone/>
            </a:pPr>
            <a:r>
              <a:rPr lang="en-US" dirty="0" smtClean="0"/>
              <a:t>6. </a:t>
            </a:r>
            <a:r>
              <a:rPr lang="en-US" dirty="0"/>
              <a:t>The diagram models how a poison bonds to the active site of an enzyme. </a:t>
            </a:r>
            <a:r>
              <a:rPr lang="en-US" dirty="0" smtClean="0"/>
              <a:t>Which function </a:t>
            </a:r>
            <a:r>
              <a:rPr lang="en-US" dirty="0"/>
              <a:t>is the enzyme </a:t>
            </a:r>
            <a:r>
              <a:rPr lang="en-US" b="1" dirty="0"/>
              <a:t>most likely </a:t>
            </a:r>
            <a:r>
              <a:rPr lang="en-US" dirty="0"/>
              <a:t>unable to perform because of the attachment </a:t>
            </a:r>
            <a:r>
              <a:rPr lang="en-US" dirty="0" smtClean="0"/>
              <a:t>of the </a:t>
            </a:r>
            <a:r>
              <a:rPr lang="en-US" dirty="0"/>
              <a:t>poison molecule?</a:t>
            </a:r>
          </a:p>
          <a:p>
            <a:pPr marL="0" indent="0">
              <a:buNone/>
            </a:pPr>
            <a:r>
              <a:rPr lang="en-US" dirty="0"/>
              <a:t>A. the release of stored chemical energy</a:t>
            </a:r>
          </a:p>
          <a:p>
            <a:pPr marL="0" indent="0">
              <a:buNone/>
            </a:pPr>
            <a:r>
              <a:rPr lang="en-US" dirty="0"/>
              <a:t>B. the donation of electrons to the substrate</a:t>
            </a:r>
          </a:p>
          <a:p>
            <a:pPr marL="0" indent="0">
              <a:buNone/>
            </a:pPr>
            <a:r>
              <a:rPr lang="en-US" dirty="0"/>
              <a:t>C. the supply of activation energy for a reaction</a:t>
            </a:r>
          </a:p>
          <a:p>
            <a:pPr marL="0" indent="0">
              <a:buNone/>
            </a:pPr>
            <a:r>
              <a:rPr lang="en-US" dirty="0"/>
              <a:t>D. the catalysis of the reaction with the substrate</a:t>
            </a:r>
          </a:p>
        </p:txBody>
      </p:sp>
      <p:pic>
        <p:nvPicPr>
          <p:cNvPr id="4" name="Picture 3"/>
          <p:cNvPicPr>
            <a:picLocks noChangeAspect="1"/>
          </p:cNvPicPr>
          <p:nvPr/>
        </p:nvPicPr>
        <p:blipFill>
          <a:blip r:embed="rId2"/>
          <a:stretch>
            <a:fillRect/>
          </a:stretch>
        </p:blipFill>
        <p:spPr>
          <a:xfrm>
            <a:off x="4090331" y="211853"/>
            <a:ext cx="4838700" cy="19812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925230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000" dirty="0" smtClean="0"/>
              <a:t>6. The diagram models how a poison bonds to the active site of an enzyme. Which function is the enzyme most likely unable to perform because of the attachment of the poison molecule?</a:t>
            </a:r>
            <a:br>
              <a:rPr lang="en-US" sz="2000" dirty="0" smtClean="0"/>
            </a:br>
            <a:endParaRPr lang="en-US" sz="2000"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A. Release of any chemical energy comes from the substrate and not from the enzyme.</a:t>
            </a:r>
          </a:p>
          <a:p>
            <a:pPr marL="0" indent="0">
              <a:buNone/>
            </a:pPr>
            <a:r>
              <a:rPr lang="en-US" dirty="0"/>
              <a:t>B. Enzymes do not donate electrons to the substrate.</a:t>
            </a:r>
          </a:p>
          <a:p>
            <a:pPr marL="0" indent="0">
              <a:buNone/>
            </a:pPr>
            <a:r>
              <a:rPr lang="en-US" dirty="0"/>
              <a:t>C. Enzymes lower the </a:t>
            </a:r>
            <a:r>
              <a:rPr lang="en-US" dirty="0" smtClean="0"/>
              <a:t>activation </a:t>
            </a:r>
            <a:r>
              <a:rPr lang="en-US" dirty="0"/>
              <a:t>energy needed for the chemical </a:t>
            </a:r>
            <a:r>
              <a:rPr lang="en-US" dirty="0" smtClean="0"/>
              <a:t>reaction </a:t>
            </a:r>
            <a:r>
              <a:rPr lang="en-US" dirty="0"/>
              <a:t>to occur.</a:t>
            </a:r>
          </a:p>
          <a:p>
            <a:pPr marL="0" indent="0">
              <a:buNone/>
            </a:pPr>
            <a:r>
              <a:rPr lang="en-US" b="1" dirty="0"/>
              <a:t>D. Key: Most enzymes react with only one reactant, so when a poison blocks the </a:t>
            </a:r>
            <a:r>
              <a:rPr lang="en-US" b="1" dirty="0" smtClean="0"/>
              <a:t>active </a:t>
            </a:r>
            <a:r>
              <a:rPr lang="en-US" b="1" dirty="0"/>
              <a:t>site, the </a:t>
            </a:r>
            <a:r>
              <a:rPr lang="en-US" b="1" dirty="0" smtClean="0"/>
              <a:t>enzyme can </a:t>
            </a:r>
            <a:r>
              <a:rPr lang="en-US" b="1" dirty="0"/>
              <a:t>no longer bond with the substrate, causing the chemical </a:t>
            </a:r>
            <a:r>
              <a:rPr lang="en-US" b="1" dirty="0" smtClean="0"/>
              <a:t>reaction </a:t>
            </a:r>
            <a:r>
              <a:rPr lang="en-US" b="1" dirty="0"/>
              <a:t>to stop.</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925377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rcRect l="-18670" r="-18670"/>
          <a:stretch>
            <a:fillRect/>
          </a:stretch>
        </p:blipFill>
        <p:spPr>
          <a:xfrm>
            <a:off x="0" y="264474"/>
            <a:ext cx="4857530" cy="2671454"/>
          </a:xfrm>
        </p:spPr>
      </p:pic>
      <p:sp>
        <p:nvSpPr>
          <p:cNvPr id="7" name="Rectangle 6"/>
          <p:cNvSpPr/>
          <p:nvPr/>
        </p:nvSpPr>
        <p:spPr>
          <a:xfrm>
            <a:off x="4857530" y="264475"/>
            <a:ext cx="3890608" cy="6524862"/>
          </a:xfrm>
          <a:prstGeom prst="rect">
            <a:avLst/>
          </a:prstGeom>
        </p:spPr>
        <p:txBody>
          <a:bodyPr wrap="square">
            <a:spAutoFit/>
          </a:bodyPr>
          <a:lstStyle/>
          <a:p>
            <a:r>
              <a:rPr lang="en-US" sz="2200" dirty="0" smtClean="0"/>
              <a:t>7. </a:t>
            </a:r>
            <a:r>
              <a:rPr lang="en-US" sz="2200" dirty="0"/>
              <a:t>The graph shows how the activity of an enzyme changes at different temperatures.</a:t>
            </a:r>
          </a:p>
          <a:p>
            <a:r>
              <a:rPr lang="en-US" sz="2200" dirty="0"/>
              <a:t>Which statement best describes what happens to the enzyme when the temperature</a:t>
            </a:r>
          </a:p>
          <a:p>
            <a:r>
              <a:rPr lang="en-US" sz="2200" dirty="0"/>
              <a:t>of the reaction increases to 63°C?</a:t>
            </a:r>
          </a:p>
          <a:p>
            <a:r>
              <a:rPr lang="en-US" sz="2200" dirty="0"/>
              <a:t>A. The enzyme is used up and the reaction stops.</a:t>
            </a:r>
          </a:p>
          <a:p>
            <a:r>
              <a:rPr lang="en-US" sz="2200" dirty="0"/>
              <a:t>B. The enzyme begins to decrease the rate of the reaction.</a:t>
            </a:r>
          </a:p>
          <a:p>
            <a:r>
              <a:rPr lang="en-US" sz="2200" dirty="0"/>
              <a:t>C. The enzyme continues to increase the rate of the reaction.</a:t>
            </a:r>
          </a:p>
          <a:p>
            <a:r>
              <a:rPr lang="en-US" sz="2200" dirty="0"/>
              <a:t>D. The enzyme changes shape and can no longer speed up the reaction.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788229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000" dirty="0" smtClean="0"/>
              <a:t>7. The graph shows how the activity of an enzyme changes at different temperatures. Which statement best describes what happens to the enzyme when the temperature of the reaction increases to 63°C?</a:t>
            </a:r>
            <a:br>
              <a:rPr lang="en-US" sz="2000" dirty="0" smtClean="0"/>
            </a:b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 An enzyme is not consumed during the chemical </a:t>
            </a:r>
            <a:r>
              <a:rPr lang="en-US" dirty="0" smtClean="0"/>
              <a:t>reaction</a:t>
            </a:r>
            <a:r>
              <a:rPr lang="en-US" dirty="0"/>
              <a:t>.</a:t>
            </a:r>
          </a:p>
          <a:p>
            <a:pPr marL="0" indent="0">
              <a:buNone/>
            </a:pPr>
            <a:r>
              <a:rPr lang="en-US" dirty="0"/>
              <a:t>B. The enzyme does not have the ability to decrease the rate of a </a:t>
            </a:r>
            <a:r>
              <a:rPr lang="en-US" dirty="0" smtClean="0"/>
              <a:t>reaction</a:t>
            </a:r>
            <a:r>
              <a:rPr lang="en-US" dirty="0"/>
              <a:t>; the rate of </a:t>
            </a:r>
            <a:r>
              <a:rPr lang="en-US" dirty="0" smtClean="0"/>
              <a:t>reaction </a:t>
            </a:r>
            <a:r>
              <a:rPr lang="en-US" dirty="0"/>
              <a:t>is </a:t>
            </a:r>
            <a:r>
              <a:rPr lang="en-US" dirty="0" smtClean="0"/>
              <a:t>affected</a:t>
            </a:r>
            <a:endParaRPr lang="en-US" dirty="0"/>
          </a:p>
          <a:p>
            <a:pPr marL="0" indent="0">
              <a:buNone/>
            </a:pPr>
            <a:r>
              <a:rPr lang="en-US" dirty="0"/>
              <a:t>by temperature, pH, </a:t>
            </a:r>
            <a:r>
              <a:rPr lang="en-US" dirty="0" smtClean="0"/>
              <a:t>concentration </a:t>
            </a:r>
            <a:r>
              <a:rPr lang="en-US" dirty="0"/>
              <a:t>of substrate, etc.</a:t>
            </a:r>
          </a:p>
          <a:p>
            <a:pPr marL="0" indent="0">
              <a:buNone/>
            </a:pPr>
            <a:r>
              <a:rPr lang="en-US" dirty="0"/>
              <a:t>C. The graph illustrates that enzyme </a:t>
            </a:r>
            <a:r>
              <a:rPr lang="en-US" dirty="0" smtClean="0"/>
              <a:t>activity </a:t>
            </a:r>
            <a:r>
              <a:rPr lang="en-US" dirty="0"/>
              <a:t>decreases as the temperature increases beyond 40°C. A</a:t>
            </a:r>
          </a:p>
          <a:p>
            <a:pPr marL="0" indent="0">
              <a:buNone/>
            </a:pPr>
            <a:r>
              <a:rPr lang="en-US" dirty="0"/>
              <a:t>temperature of 63°C would cause the rate of the </a:t>
            </a:r>
            <a:r>
              <a:rPr lang="en-US" dirty="0" smtClean="0"/>
              <a:t>reaction </a:t>
            </a:r>
            <a:r>
              <a:rPr lang="en-US" dirty="0"/>
              <a:t>to decrease, not increase.</a:t>
            </a:r>
          </a:p>
          <a:p>
            <a:pPr marL="0" indent="0">
              <a:buNone/>
            </a:pPr>
            <a:r>
              <a:rPr lang="en-US" b="1" dirty="0"/>
              <a:t>D. Key: Enzymes have an </a:t>
            </a:r>
            <a:r>
              <a:rPr lang="en-US" b="1" dirty="0" smtClean="0"/>
              <a:t>optimal </a:t>
            </a:r>
            <a:r>
              <a:rPr lang="en-US" b="1" dirty="0"/>
              <a:t>temperature range at which they </a:t>
            </a:r>
            <a:r>
              <a:rPr lang="en-US" b="1" dirty="0" smtClean="0"/>
              <a:t>function</a:t>
            </a:r>
            <a:r>
              <a:rPr lang="en-US" b="1" dirty="0"/>
              <a:t>; when the </a:t>
            </a:r>
            <a:r>
              <a:rPr lang="en-US" b="1" dirty="0" smtClean="0"/>
              <a:t>temperature exceeds </a:t>
            </a:r>
            <a:r>
              <a:rPr lang="en-US" b="1" dirty="0"/>
              <a:t>that range, the enzyme will denature, causing it to change its shape and no longer be able </a:t>
            </a:r>
            <a:r>
              <a:rPr lang="en-US" b="1" dirty="0" smtClean="0"/>
              <a:t>to bind </a:t>
            </a:r>
            <a:r>
              <a:rPr lang="en-US" b="1" dirty="0"/>
              <a:t>with the substrate.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071632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2239"/>
            <a:ext cx="3397348" cy="2559435"/>
          </a:xfrm>
        </p:spPr>
        <p:txBody>
          <a:bodyPr>
            <a:noAutofit/>
          </a:bodyPr>
          <a:lstStyle/>
          <a:p>
            <a:pPr algn="l"/>
            <a:r>
              <a:rPr lang="en-US" sz="1800" dirty="0" smtClean="0"/>
              <a:t>Use the information below about a chemical discovery to answer </a:t>
            </a:r>
            <a:r>
              <a:rPr lang="en-US" sz="1800" b="1" dirty="0" smtClean="0"/>
              <a:t>questions 8 and 9. </a:t>
            </a:r>
            <a:r>
              <a:rPr lang="en-US" sz="1800" dirty="0" smtClean="0"/>
              <a:t>A scientist formed Chemical X in a laboratory. The material was then analyzed by other scientists.</a:t>
            </a:r>
            <a:br>
              <a:rPr lang="en-US" sz="1800" dirty="0" smtClean="0"/>
            </a:br>
            <a:r>
              <a:rPr lang="en-US" sz="1800" dirty="0" smtClean="0"/>
              <a:t>Analysis showed that the chemical was composed of long chains of repeated copies of CH2 molecules</a:t>
            </a:r>
            <a:r>
              <a:rPr lang="en-US" sz="2000" dirty="0" smtClean="0"/>
              <a:t>.</a:t>
            </a:r>
            <a:endParaRPr lang="en-US" sz="2000" dirty="0"/>
          </a:p>
        </p:txBody>
      </p:sp>
      <p:sp>
        <p:nvSpPr>
          <p:cNvPr id="3" name="Content Placeholder 2"/>
          <p:cNvSpPr>
            <a:spLocks noGrp="1"/>
          </p:cNvSpPr>
          <p:nvPr>
            <p:ph idx="1"/>
          </p:nvPr>
        </p:nvSpPr>
        <p:spPr>
          <a:xfrm>
            <a:off x="457200" y="3123029"/>
            <a:ext cx="8229600" cy="3360898"/>
          </a:xfrm>
        </p:spPr>
        <p:txBody>
          <a:bodyPr>
            <a:normAutofit fontScale="70000" lnSpcReduction="20000"/>
          </a:bodyPr>
          <a:lstStyle/>
          <a:p>
            <a:pPr marL="0" indent="0">
              <a:buNone/>
            </a:pPr>
            <a:r>
              <a:rPr lang="en-US" dirty="0" smtClean="0"/>
              <a:t>8. </a:t>
            </a:r>
            <a:r>
              <a:rPr lang="en-US" dirty="0"/>
              <a:t>A researcher noticed that a similar CH</a:t>
            </a:r>
            <a:r>
              <a:rPr lang="en-US" baseline="-25000" dirty="0"/>
              <a:t>2</a:t>
            </a:r>
            <a:r>
              <a:rPr lang="en-US" dirty="0"/>
              <a:t> molecular structure was also located </a:t>
            </a:r>
            <a:r>
              <a:rPr lang="en-US" dirty="0" smtClean="0"/>
              <a:t>in the </a:t>
            </a:r>
            <a:r>
              <a:rPr lang="en-US" dirty="0"/>
              <a:t>plasma membrane of an animal cell. This CH</a:t>
            </a:r>
            <a:r>
              <a:rPr lang="en-US" baseline="-25000" dirty="0"/>
              <a:t>2</a:t>
            </a:r>
            <a:r>
              <a:rPr lang="en-US" dirty="0"/>
              <a:t> molecular structure contained </a:t>
            </a:r>
            <a:r>
              <a:rPr lang="en-US" dirty="0" smtClean="0"/>
              <a:t>a negatively </a:t>
            </a:r>
            <a:r>
              <a:rPr lang="en-US" dirty="0"/>
              <a:t>charged phosphate group. Which statement </a:t>
            </a:r>
            <a:r>
              <a:rPr lang="en-US" b="1" dirty="0"/>
              <a:t>best</a:t>
            </a:r>
            <a:r>
              <a:rPr lang="en-US" dirty="0"/>
              <a:t> describes the </a:t>
            </a:r>
            <a:r>
              <a:rPr lang="en-US" dirty="0" smtClean="0"/>
              <a:t>primary function </a:t>
            </a:r>
            <a:r>
              <a:rPr lang="en-US" dirty="0"/>
              <a:t>of the CH</a:t>
            </a:r>
            <a:r>
              <a:rPr lang="en-US" baseline="-25000" dirty="0"/>
              <a:t>2</a:t>
            </a:r>
            <a:r>
              <a:rPr lang="en-US" dirty="0"/>
              <a:t> and phosphate molecular structure located in the </a:t>
            </a:r>
            <a:r>
              <a:rPr lang="en-US" dirty="0" smtClean="0"/>
              <a:t>plasma membrane</a:t>
            </a:r>
            <a:r>
              <a:rPr lang="en-US" dirty="0"/>
              <a:t>?</a:t>
            </a:r>
          </a:p>
          <a:p>
            <a:pPr marL="0" indent="0">
              <a:buNone/>
            </a:pPr>
            <a:r>
              <a:rPr lang="en-US" dirty="0"/>
              <a:t>A. It contains the genetic information needed for protein production.</a:t>
            </a:r>
          </a:p>
          <a:p>
            <a:pPr marL="0" indent="0">
              <a:buNone/>
            </a:pPr>
            <a:r>
              <a:rPr lang="en-US" dirty="0"/>
              <a:t>B. It catalyzes </a:t>
            </a:r>
            <a:r>
              <a:rPr lang="en-US" dirty="0" smtClean="0"/>
              <a:t>specific </a:t>
            </a:r>
            <a:r>
              <a:rPr lang="en-US" dirty="0"/>
              <a:t>chemical reactions in the cytoplasm of a cell.</a:t>
            </a:r>
          </a:p>
          <a:p>
            <a:pPr marL="0" indent="0">
              <a:buNone/>
            </a:pPr>
            <a:r>
              <a:rPr lang="en-US" dirty="0"/>
              <a:t>C. It stores the energy that a cell needs to perform various life processes.</a:t>
            </a:r>
          </a:p>
          <a:p>
            <a:pPr marL="0" indent="0">
              <a:buNone/>
            </a:pPr>
            <a:r>
              <a:rPr lang="en-US" dirty="0"/>
              <a:t>D. It allows a cell to regulate the movement of materials into and out of a cell.</a:t>
            </a:r>
          </a:p>
        </p:txBody>
      </p:sp>
      <p:pic>
        <p:nvPicPr>
          <p:cNvPr id="4" name="Picture 3" descr="Screen shot 2012-10-08 at 2.07.58 PM.png"/>
          <p:cNvPicPr>
            <a:picLocks noChangeAspect="1"/>
          </p:cNvPicPr>
          <p:nvPr/>
        </p:nvPicPr>
        <p:blipFill>
          <a:blip r:embed="rId2"/>
          <a:stretch>
            <a:fillRect/>
          </a:stretch>
        </p:blipFill>
        <p:spPr>
          <a:xfrm>
            <a:off x="3953964" y="689317"/>
            <a:ext cx="4936819" cy="159377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419572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1. Prokaryote/Eukaryote</a:t>
            </a:r>
          </a:p>
          <a:p>
            <a:r>
              <a:rPr lang="en-US" dirty="0" smtClean="0"/>
              <a:t>2. Biochemistry</a:t>
            </a:r>
          </a:p>
          <a:p>
            <a:pPr lvl="1"/>
            <a:r>
              <a:rPr lang="en-US" dirty="0" smtClean="0"/>
              <a:t>Enzymes</a:t>
            </a:r>
          </a:p>
          <a:p>
            <a:r>
              <a:rPr lang="en-US" dirty="0" smtClean="0"/>
              <a:t>3. Bioenergetics</a:t>
            </a:r>
          </a:p>
          <a:p>
            <a:r>
              <a:rPr lang="en-US" dirty="0" smtClean="0"/>
              <a:t>4. Movement across membrane</a:t>
            </a:r>
          </a:p>
          <a:p>
            <a:r>
              <a:rPr lang="en-US" dirty="0" smtClean="0"/>
              <a:t>5. Cell Division</a:t>
            </a:r>
          </a:p>
          <a:p>
            <a:r>
              <a:rPr lang="en-US" dirty="0" smtClean="0"/>
              <a:t>6. Genetics</a:t>
            </a:r>
          </a:p>
          <a:p>
            <a:r>
              <a:rPr lang="en-US" dirty="0" smtClean="0"/>
              <a:t>7. Evolution</a:t>
            </a:r>
          </a:p>
          <a:p>
            <a:r>
              <a:rPr lang="en-US" dirty="0" smtClean="0"/>
              <a:t>8. Ecology</a:t>
            </a:r>
          </a:p>
          <a:p>
            <a:pPr lvl="1"/>
            <a:r>
              <a:rPr lang="en-US" dirty="0" smtClean="0"/>
              <a:t>Graphing/Population graphs</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818727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1800" dirty="0" smtClean="0"/>
              <a:t>8. A researcher noticed that a similar </a:t>
            </a:r>
            <a:r>
              <a:rPr lang="en-US" sz="1800" dirty="0" err="1" smtClean="0"/>
              <a:t>CH</a:t>
            </a:r>
            <a:r>
              <a:rPr lang="en-US" sz="1800" baseline="-25000" dirty="0" err="1" smtClean="0"/>
              <a:t>2</a:t>
            </a:r>
            <a:r>
              <a:rPr lang="en-US" sz="1800" baseline="-25000" dirty="0" smtClean="0"/>
              <a:t> </a:t>
            </a:r>
            <a:r>
              <a:rPr lang="en-US" sz="1800" dirty="0" smtClean="0"/>
              <a:t>molecular structure was also located in the plasma membrane of an animal cell. This </a:t>
            </a:r>
            <a:r>
              <a:rPr lang="en-US" sz="1800" dirty="0" err="1" smtClean="0"/>
              <a:t>CH</a:t>
            </a:r>
            <a:r>
              <a:rPr lang="en-US" sz="1800" baseline="-25000" dirty="0" err="1" smtClean="0"/>
              <a:t>2</a:t>
            </a:r>
            <a:r>
              <a:rPr lang="en-US" sz="1800" baseline="-25000" dirty="0" smtClean="0"/>
              <a:t> </a:t>
            </a:r>
            <a:r>
              <a:rPr lang="en-US" sz="1800" dirty="0" smtClean="0"/>
              <a:t>molecular structure contained a negatively charged phosphate group. Which statement best describes the primary function of the CH2 and phosphate molecular structure located in the plasma membrane?</a:t>
            </a:r>
            <a:r>
              <a:rPr lang="en-US" sz="1800" dirty="0"/>
              <a:t/>
            </a:r>
            <a:br>
              <a:rPr lang="en-US" sz="1800" dirty="0"/>
            </a:br>
            <a:endParaRPr lang="en-US" sz="18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 The molecule described does not indicate it is DNA, and it would not be located in the plasma</a:t>
            </a:r>
          </a:p>
          <a:p>
            <a:pPr marL="0" indent="0">
              <a:buNone/>
            </a:pPr>
            <a:r>
              <a:rPr lang="en-US" dirty="0"/>
              <a:t>membrane.</a:t>
            </a:r>
          </a:p>
          <a:p>
            <a:pPr marL="0" indent="0">
              <a:buNone/>
            </a:pPr>
            <a:r>
              <a:rPr lang="en-US" dirty="0"/>
              <a:t>B. The molecule described does not indicate it is an enzyme, and it would not be located in the plasma</a:t>
            </a:r>
          </a:p>
          <a:p>
            <a:pPr marL="0" indent="0">
              <a:buNone/>
            </a:pPr>
            <a:r>
              <a:rPr lang="en-US" dirty="0"/>
              <a:t>membrane.</a:t>
            </a:r>
          </a:p>
          <a:p>
            <a:pPr marL="0" indent="0">
              <a:buNone/>
            </a:pPr>
            <a:r>
              <a:rPr lang="en-US" dirty="0"/>
              <a:t>C. The molecule described does not indicate it is an ATP molecule, and it would not be located in the</a:t>
            </a:r>
          </a:p>
          <a:p>
            <a:pPr marL="0" indent="0">
              <a:buNone/>
            </a:pPr>
            <a:r>
              <a:rPr lang="en-US" dirty="0"/>
              <a:t>plasma membrane.</a:t>
            </a:r>
          </a:p>
          <a:p>
            <a:pPr marL="0" indent="0">
              <a:buNone/>
            </a:pPr>
            <a:r>
              <a:rPr lang="en-US" b="1" dirty="0"/>
              <a:t>D. Key: The molecule described is a phospholipid located in the plasma membrane that helps </a:t>
            </a:r>
            <a:r>
              <a:rPr lang="en-US" b="1" dirty="0" smtClean="0"/>
              <a:t>regulate the </a:t>
            </a:r>
            <a:r>
              <a:rPr lang="en-US" b="1" dirty="0"/>
              <a:t>movement of materials into and out of a cell.</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264646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4792"/>
            <a:ext cx="8229600" cy="4321371"/>
          </a:xfrm>
        </p:spPr>
        <p:txBody>
          <a:bodyPr/>
          <a:lstStyle/>
          <a:p>
            <a:pPr marL="0" indent="0">
              <a:buNone/>
            </a:pPr>
            <a:r>
              <a:rPr lang="en-US" dirty="0" smtClean="0"/>
              <a:t>9. </a:t>
            </a:r>
            <a:r>
              <a:rPr lang="en-US" dirty="0"/>
              <a:t>Which type of organic molecule was </a:t>
            </a:r>
            <a:r>
              <a:rPr lang="en-US" b="1" dirty="0"/>
              <a:t>most likely</a:t>
            </a:r>
            <a:r>
              <a:rPr lang="en-US" dirty="0"/>
              <a:t> formed by the scientist in </a:t>
            </a:r>
            <a:r>
              <a:rPr lang="en-US" dirty="0" smtClean="0"/>
              <a:t>the laboratory</a:t>
            </a:r>
            <a:r>
              <a:rPr lang="en-US" dirty="0"/>
              <a:t>?</a:t>
            </a:r>
          </a:p>
          <a:p>
            <a:pPr marL="0" indent="0">
              <a:buNone/>
            </a:pPr>
            <a:r>
              <a:rPr lang="en-US" dirty="0"/>
              <a:t>A. lipid </a:t>
            </a:r>
          </a:p>
          <a:p>
            <a:pPr marL="0" indent="0">
              <a:buNone/>
            </a:pPr>
            <a:r>
              <a:rPr lang="en-US" dirty="0"/>
              <a:t>B. protein</a:t>
            </a:r>
          </a:p>
          <a:p>
            <a:pPr marL="0" indent="0">
              <a:buNone/>
            </a:pPr>
            <a:r>
              <a:rPr lang="en-US" dirty="0"/>
              <a:t>C. nucleic acid</a:t>
            </a:r>
          </a:p>
          <a:p>
            <a:pPr marL="0" indent="0">
              <a:buNone/>
            </a:pPr>
            <a:r>
              <a:rPr lang="en-US" dirty="0"/>
              <a:t>D. carbohydrate</a:t>
            </a:r>
          </a:p>
        </p:txBody>
      </p:sp>
      <p:pic>
        <p:nvPicPr>
          <p:cNvPr id="4" name="Picture 3" descr="Screen shot 2012-10-08 at 2.07.58 PM.png"/>
          <p:cNvPicPr>
            <a:picLocks noChangeAspect="1"/>
          </p:cNvPicPr>
          <p:nvPr/>
        </p:nvPicPr>
        <p:blipFill>
          <a:blip r:embed="rId2"/>
          <a:stretch>
            <a:fillRect/>
          </a:stretch>
        </p:blipFill>
        <p:spPr>
          <a:xfrm>
            <a:off x="2167367" y="211015"/>
            <a:ext cx="4936819" cy="1593777"/>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515235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9. Which type of organic molecule was most likely formed by the scientist in the laboratory?</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a:bodyPr>
          <a:lstStyle/>
          <a:p>
            <a:pPr marL="0" indent="0">
              <a:buNone/>
            </a:pPr>
            <a:r>
              <a:rPr lang="en-US" b="1" dirty="0"/>
              <a:t>A. Key: Most lipid molecules have long hydrocarbon chains as the main component of their </a:t>
            </a:r>
            <a:r>
              <a:rPr lang="en-US" b="1" dirty="0" smtClean="0"/>
              <a:t>structures. The </a:t>
            </a:r>
            <a:r>
              <a:rPr lang="en-US" b="1" dirty="0"/>
              <a:t>molecule described has a long hydrocarbon chain with a phosphate group, which is </a:t>
            </a:r>
            <a:r>
              <a:rPr lang="en-US" b="1" dirty="0" smtClean="0"/>
              <a:t>a phospholipid</a:t>
            </a:r>
            <a:r>
              <a:rPr lang="en-US" b="1" dirty="0"/>
              <a:t>.</a:t>
            </a:r>
          </a:p>
          <a:p>
            <a:pPr marL="0" indent="0">
              <a:buNone/>
            </a:pPr>
            <a:r>
              <a:rPr lang="en-US" dirty="0"/>
              <a:t>B. Protein molecules are made of amino acids.</a:t>
            </a:r>
          </a:p>
          <a:p>
            <a:pPr marL="0" indent="0">
              <a:buNone/>
            </a:pPr>
            <a:r>
              <a:rPr lang="en-US" dirty="0"/>
              <a:t>C. Nucleic acid molecules are made of </a:t>
            </a:r>
            <a:r>
              <a:rPr lang="en-US" dirty="0" smtClean="0"/>
              <a:t>nucleotides</a:t>
            </a:r>
            <a:r>
              <a:rPr lang="en-US" dirty="0"/>
              <a:t>.</a:t>
            </a:r>
          </a:p>
          <a:p>
            <a:pPr marL="0" indent="0">
              <a:buNone/>
            </a:pPr>
            <a:r>
              <a:rPr lang="en-US" dirty="0"/>
              <a:t>D. Carbohydrate molecules are made of carbon, oxygen, and hydrogen atoms in a </a:t>
            </a:r>
            <a:r>
              <a:rPr lang="en-US" dirty="0" smtClean="0"/>
              <a:t>specific ratio</a:t>
            </a:r>
            <a:r>
              <a:rPr lang="en-US" dirty="0"/>
              <a:t>.</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604844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buNone/>
            </a:pPr>
            <a:r>
              <a:rPr lang="en-US" dirty="0" smtClean="0"/>
              <a:t>3. Bioenergetics </a:t>
            </a:r>
          </a:p>
          <a:p>
            <a:r>
              <a:rPr lang="en-US" dirty="0" smtClean="0"/>
              <a:t>Analyze cell structures and processes that transform energy in living systems. </a:t>
            </a:r>
          </a:p>
          <a:p>
            <a:pPr>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41099" y="274638"/>
            <a:ext cx="8779494" cy="1143000"/>
          </a:xfrm>
        </p:spPr>
        <p:txBody>
          <a:bodyPr>
            <a:normAutofit fontScale="90000"/>
          </a:bodyPr>
          <a:lstStyle/>
          <a:p>
            <a:pPr marL="0" indent="0" algn="l">
              <a:lnSpc>
                <a:spcPct val="70000"/>
              </a:lnSpc>
            </a:pPr>
            <a:r>
              <a:rPr lang="en-US" sz="3100" dirty="0" smtClean="0"/>
              <a:t>10. Which statement </a:t>
            </a:r>
            <a:r>
              <a:rPr lang="en-US" sz="3100" b="1" dirty="0" smtClean="0"/>
              <a:t>best</a:t>
            </a:r>
            <a:r>
              <a:rPr lang="en-US" sz="3100" dirty="0" smtClean="0"/>
              <a:t> compares the energy transformations of photosynthesis and cellular respiration?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a:t>
            </a:r>
            <a:r>
              <a:rPr lang="en-US" dirty="0"/>
              <a:t>. Only photosynthesis uses oxygen to create energy.</a:t>
            </a:r>
          </a:p>
          <a:p>
            <a:pPr marL="0" indent="0">
              <a:buNone/>
            </a:pPr>
            <a:r>
              <a:rPr lang="en-US" dirty="0"/>
              <a:t>B. Only photosynthesis causes an increase in kinetic energy.</a:t>
            </a:r>
          </a:p>
          <a:p>
            <a:pPr marL="0" indent="0">
              <a:buNone/>
            </a:pPr>
            <a:r>
              <a:rPr lang="en-US" dirty="0"/>
              <a:t>C. Photosynthesis and cellular respiration both store energy in chemical bonds. </a:t>
            </a:r>
          </a:p>
          <a:p>
            <a:pPr marL="0" indent="0">
              <a:buNone/>
            </a:pPr>
            <a:r>
              <a:rPr lang="en-US" dirty="0"/>
              <a:t>D. Photosynthesis and cellular respiration both require chemical energy to make food.</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873771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dirty="0" smtClean="0"/>
              <a:t>10. Which statement best compares the energy transformations of photosynthesis and cellular respiration?</a:t>
            </a:r>
            <a:endParaRPr lang="en-US" sz="2400" dirty="0"/>
          </a:p>
        </p:txBody>
      </p:sp>
      <p:sp>
        <p:nvSpPr>
          <p:cNvPr id="3" name="Content Placeholder 2"/>
          <p:cNvSpPr>
            <a:spLocks noGrp="1"/>
          </p:cNvSpPr>
          <p:nvPr>
            <p:ph idx="1"/>
          </p:nvPr>
        </p:nvSpPr>
        <p:spPr>
          <a:xfrm>
            <a:off x="125421" y="1600200"/>
            <a:ext cx="8561379" cy="4525963"/>
          </a:xfrm>
        </p:spPr>
        <p:txBody>
          <a:bodyPr>
            <a:normAutofit fontScale="92500" lnSpcReduction="20000"/>
          </a:bodyPr>
          <a:lstStyle/>
          <a:p>
            <a:pPr marL="0" indent="0">
              <a:buNone/>
            </a:pPr>
            <a:r>
              <a:rPr lang="en-US" dirty="0"/>
              <a:t>A. Photosynthesis uses the energy from sunlight to convert carbon dioxide and water into sugars </a:t>
            </a:r>
            <a:r>
              <a:rPr lang="en-US" dirty="0" smtClean="0"/>
              <a:t>and oxygen</a:t>
            </a:r>
            <a:r>
              <a:rPr lang="en-US" dirty="0"/>
              <a:t>.</a:t>
            </a:r>
          </a:p>
          <a:p>
            <a:pPr marL="0" indent="0">
              <a:buNone/>
            </a:pPr>
            <a:r>
              <a:rPr lang="en-US" dirty="0"/>
              <a:t>B. Photosynthesis causes </a:t>
            </a:r>
            <a:r>
              <a:rPr lang="en-US" dirty="0" smtClean="0"/>
              <a:t>electromagnetic </a:t>
            </a:r>
            <a:r>
              <a:rPr lang="en-US" dirty="0"/>
              <a:t>energy from sunlight to be transformed into chemical energy</a:t>
            </a:r>
          </a:p>
          <a:p>
            <a:pPr marL="0" indent="0">
              <a:buNone/>
            </a:pPr>
            <a:r>
              <a:rPr lang="en-US" dirty="0"/>
              <a:t>in sugars.</a:t>
            </a:r>
          </a:p>
          <a:p>
            <a:pPr marL="0" indent="0">
              <a:buNone/>
            </a:pPr>
            <a:r>
              <a:rPr lang="en-US" b="1" dirty="0"/>
              <a:t>C. Key: Both photosynthesis and cellular </a:t>
            </a:r>
            <a:r>
              <a:rPr lang="en-US" b="1" dirty="0" smtClean="0"/>
              <a:t>respiration </a:t>
            </a:r>
            <a:r>
              <a:rPr lang="en-US" b="1" dirty="0"/>
              <a:t>store energy within the bonds of sugar and/or </a:t>
            </a:r>
            <a:r>
              <a:rPr lang="en-US" b="1" dirty="0" smtClean="0"/>
              <a:t>ATP molecules</a:t>
            </a:r>
            <a:r>
              <a:rPr lang="en-US" b="1" dirty="0"/>
              <a:t>.</a:t>
            </a:r>
          </a:p>
          <a:p>
            <a:pPr marL="0" indent="0">
              <a:buNone/>
            </a:pPr>
            <a:r>
              <a:rPr lang="en-US" dirty="0"/>
              <a:t>D. Photosynthesis uses energy from sunlight to produce sugars.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162188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smtClean="0"/>
              <a:t>11. Which process is represented by this equation?</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pPr>
              <a:buNone/>
            </a:pPr>
            <a:r>
              <a:rPr lang="en-US" dirty="0" err="1" smtClean="0"/>
              <a:t>6CO</a:t>
            </a:r>
            <a:r>
              <a:rPr lang="en-US" baseline="-25000" dirty="0" err="1" smtClean="0"/>
              <a:t>2</a:t>
            </a:r>
            <a:r>
              <a:rPr lang="en-US" baseline="-25000" dirty="0" smtClean="0"/>
              <a:t>  </a:t>
            </a:r>
            <a:r>
              <a:rPr lang="en-US" dirty="0" smtClean="0"/>
              <a:t> + 12 </a:t>
            </a:r>
            <a:r>
              <a:rPr lang="en-US" dirty="0" err="1" smtClean="0"/>
              <a:t>H</a:t>
            </a:r>
            <a:r>
              <a:rPr lang="en-US" baseline="-25000" dirty="0" err="1" smtClean="0"/>
              <a:t>2</a:t>
            </a:r>
            <a:r>
              <a:rPr lang="en-US" dirty="0" err="1" smtClean="0"/>
              <a:t>O</a:t>
            </a:r>
            <a:r>
              <a:rPr lang="en-US" dirty="0" smtClean="0"/>
              <a:t> </a:t>
            </a:r>
            <a:r>
              <a:rPr lang="en-US" dirty="0" smtClean="0">
                <a:sym typeface="Wingdings"/>
              </a:rPr>
              <a:t></a:t>
            </a:r>
            <a:r>
              <a:rPr lang="en-US" dirty="0" smtClean="0"/>
              <a:t>   </a:t>
            </a:r>
            <a:r>
              <a:rPr lang="en-US" dirty="0" err="1" smtClean="0"/>
              <a:t>C</a:t>
            </a:r>
            <a:r>
              <a:rPr lang="en-US" baseline="-25000" dirty="0" err="1" smtClean="0"/>
              <a:t>6</a:t>
            </a:r>
            <a:r>
              <a:rPr lang="en-US" dirty="0" err="1" smtClean="0"/>
              <a:t>H</a:t>
            </a:r>
            <a:r>
              <a:rPr lang="en-US" baseline="-25000" dirty="0" err="1" smtClean="0"/>
              <a:t>12</a:t>
            </a:r>
            <a:r>
              <a:rPr lang="en-US" dirty="0" err="1" smtClean="0"/>
              <a:t>O</a:t>
            </a:r>
            <a:r>
              <a:rPr lang="en-US" baseline="-25000" dirty="0" err="1" smtClean="0"/>
              <a:t>6</a:t>
            </a:r>
            <a:r>
              <a:rPr lang="en-US" baseline="-25000" dirty="0" smtClean="0"/>
              <a:t> </a:t>
            </a:r>
            <a:r>
              <a:rPr lang="en-US" dirty="0" smtClean="0"/>
              <a:t> +  </a:t>
            </a:r>
            <a:r>
              <a:rPr lang="en-US" dirty="0" err="1" smtClean="0"/>
              <a:t>6O</a:t>
            </a:r>
            <a:r>
              <a:rPr lang="en-US" baseline="-25000" dirty="0" err="1" smtClean="0"/>
              <a:t>2</a:t>
            </a:r>
            <a:r>
              <a:rPr lang="en-US" baseline="-25000" dirty="0" smtClean="0"/>
              <a:t>    </a:t>
            </a:r>
            <a:r>
              <a:rPr lang="en-US" dirty="0" smtClean="0"/>
              <a:t>+  </a:t>
            </a:r>
            <a:r>
              <a:rPr lang="en-US" dirty="0" err="1" smtClean="0"/>
              <a:t>6H</a:t>
            </a:r>
            <a:r>
              <a:rPr lang="en-US" baseline="-25000" dirty="0" err="1" smtClean="0"/>
              <a:t>2</a:t>
            </a:r>
            <a:r>
              <a:rPr lang="en-US" dirty="0" err="1" smtClean="0"/>
              <a:t>O</a:t>
            </a:r>
            <a:endParaRPr lang="en-US" dirty="0" smtClean="0"/>
          </a:p>
          <a:p>
            <a:pPr>
              <a:buNone/>
            </a:pPr>
            <a:r>
              <a:rPr lang="en-US" dirty="0" smtClean="0"/>
              <a:t> </a:t>
            </a:r>
          </a:p>
          <a:p>
            <a:pPr>
              <a:buNone/>
            </a:pPr>
            <a:r>
              <a:rPr lang="en-US" dirty="0" smtClean="0"/>
              <a:t>A. Fermentation</a:t>
            </a:r>
          </a:p>
          <a:p>
            <a:pPr>
              <a:buNone/>
            </a:pPr>
            <a:r>
              <a:rPr lang="en-US" dirty="0" smtClean="0"/>
              <a:t>B. Photosynthesis</a:t>
            </a:r>
          </a:p>
          <a:p>
            <a:pPr>
              <a:buNone/>
            </a:pPr>
            <a:r>
              <a:rPr lang="en-US" dirty="0" smtClean="0"/>
              <a:t>C. Anaerobic respiration</a:t>
            </a:r>
          </a:p>
          <a:p>
            <a:pPr>
              <a:buNone/>
            </a:pPr>
            <a:r>
              <a:rPr lang="en-US" dirty="0" smtClean="0"/>
              <a:t>D. Aerobic respiration</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11. Which process is represented by this equation?</a:t>
            </a:r>
            <a:endParaRPr lang="en-US" dirty="0"/>
          </a:p>
        </p:txBody>
      </p:sp>
      <p:sp>
        <p:nvSpPr>
          <p:cNvPr id="3" name="Content Placeholder 2"/>
          <p:cNvSpPr>
            <a:spLocks noGrp="1"/>
          </p:cNvSpPr>
          <p:nvPr>
            <p:ph idx="1"/>
          </p:nvPr>
        </p:nvSpPr>
        <p:spPr/>
        <p:txBody>
          <a:bodyPr>
            <a:normAutofit/>
          </a:bodyPr>
          <a:lstStyle/>
          <a:p>
            <a:pPr>
              <a:buNone/>
            </a:pPr>
            <a:r>
              <a:rPr lang="en-US" dirty="0" err="1" smtClean="0"/>
              <a:t>6CO</a:t>
            </a:r>
            <a:r>
              <a:rPr lang="en-US" baseline="-25000" dirty="0" err="1" smtClean="0"/>
              <a:t>2</a:t>
            </a:r>
            <a:r>
              <a:rPr lang="en-US" baseline="-25000" dirty="0" smtClean="0"/>
              <a:t>  </a:t>
            </a:r>
            <a:r>
              <a:rPr lang="en-US" dirty="0" smtClean="0"/>
              <a:t> + 12 </a:t>
            </a:r>
            <a:r>
              <a:rPr lang="en-US" dirty="0" err="1" smtClean="0"/>
              <a:t>H</a:t>
            </a:r>
            <a:r>
              <a:rPr lang="en-US" baseline="-25000" dirty="0" err="1" smtClean="0"/>
              <a:t>2</a:t>
            </a:r>
            <a:r>
              <a:rPr lang="en-US" dirty="0" err="1" smtClean="0"/>
              <a:t>O</a:t>
            </a:r>
            <a:r>
              <a:rPr lang="en-US" dirty="0" smtClean="0"/>
              <a:t> </a:t>
            </a:r>
            <a:r>
              <a:rPr lang="en-US" dirty="0" smtClean="0">
                <a:sym typeface="Wingdings"/>
              </a:rPr>
              <a:t></a:t>
            </a:r>
            <a:r>
              <a:rPr lang="en-US" dirty="0" smtClean="0"/>
              <a:t>   </a:t>
            </a:r>
            <a:r>
              <a:rPr lang="en-US" dirty="0" err="1" smtClean="0"/>
              <a:t>C</a:t>
            </a:r>
            <a:r>
              <a:rPr lang="en-US" baseline="-25000" dirty="0" err="1" smtClean="0"/>
              <a:t>6</a:t>
            </a:r>
            <a:r>
              <a:rPr lang="en-US" dirty="0" err="1" smtClean="0"/>
              <a:t>H</a:t>
            </a:r>
            <a:r>
              <a:rPr lang="en-US" baseline="-25000" dirty="0" err="1" smtClean="0"/>
              <a:t>12</a:t>
            </a:r>
            <a:r>
              <a:rPr lang="en-US" dirty="0" err="1" smtClean="0"/>
              <a:t>O</a:t>
            </a:r>
            <a:r>
              <a:rPr lang="en-US" baseline="-25000" dirty="0" err="1" smtClean="0"/>
              <a:t>6</a:t>
            </a:r>
            <a:r>
              <a:rPr lang="en-US" baseline="-25000" dirty="0" smtClean="0"/>
              <a:t> </a:t>
            </a:r>
            <a:r>
              <a:rPr lang="en-US" dirty="0" smtClean="0"/>
              <a:t> +  </a:t>
            </a:r>
            <a:r>
              <a:rPr lang="en-US" dirty="0" err="1" smtClean="0"/>
              <a:t>6O</a:t>
            </a:r>
            <a:r>
              <a:rPr lang="en-US" baseline="-25000" dirty="0" err="1" smtClean="0"/>
              <a:t>2</a:t>
            </a:r>
            <a:r>
              <a:rPr lang="en-US" baseline="-25000" dirty="0" smtClean="0"/>
              <a:t>    </a:t>
            </a:r>
            <a:r>
              <a:rPr lang="en-US" dirty="0" smtClean="0"/>
              <a:t>+  </a:t>
            </a:r>
            <a:r>
              <a:rPr lang="en-US" dirty="0" err="1" smtClean="0"/>
              <a:t>6H</a:t>
            </a:r>
            <a:r>
              <a:rPr lang="en-US" baseline="-25000" dirty="0" err="1" smtClean="0"/>
              <a:t>2</a:t>
            </a:r>
            <a:r>
              <a:rPr lang="en-US" dirty="0" err="1" smtClean="0"/>
              <a:t>O</a:t>
            </a:r>
            <a:endParaRPr lang="en-US" dirty="0" smtClean="0"/>
          </a:p>
          <a:p>
            <a:endParaRPr lang="en-US" dirty="0" smtClean="0"/>
          </a:p>
          <a:p>
            <a:endParaRPr lang="en-US" dirty="0" smtClean="0"/>
          </a:p>
          <a:p>
            <a:pPr>
              <a:buNone/>
            </a:pPr>
            <a:r>
              <a:rPr lang="en-US" dirty="0" smtClean="0"/>
              <a:t>A. Fermentation</a:t>
            </a:r>
          </a:p>
          <a:p>
            <a:pPr>
              <a:buNone/>
            </a:pPr>
            <a:r>
              <a:rPr lang="en-US" dirty="0" smtClean="0"/>
              <a:t>B.</a:t>
            </a:r>
            <a:r>
              <a:rPr lang="en-US" b="1" dirty="0" smtClean="0"/>
              <a:t> Photosynthesis</a:t>
            </a:r>
          </a:p>
          <a:p>
            <a:pPr>
              <a:buNone/>
            </a:pPr>
            <a:r>
              <a:rPr lang="en-US" dirty="0" smtClean="0"/>
              <a:t>C. Anaerobic respiration</a:t>
            </a:r>
          </a:p>
          <a:p>
            <a:pPr>
              <a:buNone/>
            </a:pPr>
            <a:r>
              <a:rPr lang="en-US" dirty="0" smtClean="0"/>
              <a:t>D. Aerobic respiration</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12. Which of these </a:t>
            </a:r>
            <a:r>
              <a:rPr lang="en-US" sz="2800" b="1" i="1" dirty="0" smtClean="0"/>
              <a:t>best </a:t>
            </a:r>
            <a:r>
              <a:rPr lang="en-US" sz="2800" b="1" dirty="0" smtClean="0"/>
              <a:t>completes this concept map? </a:t>
            </a:r>
            <a:r>
              <a:rPr lang="en-US" sz="2800" dirty="0" smtClean="0"/>
              <a:t/>
            </a:r>
            <a:br>
              <a:rPr lang="en-US" sz="2800" dirty="0" smtClean="0"/>
            </a:br>
            <a:r>
              <a:rPr lang="en-US" sz="2800" b="1" dirty="0" smtClean="0"/>
              <a:t>A </a:t>
            </a:r>
            <a:r>
              <a:rPr lang="en-US" sz="2800" dirty="0" smtClean="0"/>
              <a:t>an animal cell   </a:t>
            </a:r>
            <a:r>
              <a:rPr lang="en-US" sz="2800" b="1" dirty="0" smtClean="0"/>
              <a:t>B </a:t>
            </a:r>
            <a:r>
              <a:rPr lang="en-US" sz="2800" dirty="0" smtClean="0"/>
              <a:t>a prokaryotic cell   </a:t>
            </a:r>
            <a:br>
              <a:rPr lang="en-US" sz="2800" dirty="0" smtClean="0"/>
            </a:br>
            <a:r>
              <a:rPr lang="en-US" sz="2800" b="1" dirty="0" smtClean="0"/>
              <a:t>C </a:t>
            </a:r>
            <a:r>
              <a:rPr lang="en-US" sz="2800" dirty="0" smtClean="0"/>
              <a:t>a virus   </a:t>
            </a:r>
            <a:r>
              <a:rPr lang="en-US" sz="2800" b="1" dirty="0" smtClean="0"/>
              <a:t>D </a:t>
            </a:r>
            <a:r>
              <a:rPr lang="en-US" sz="2800" dirty="0" smtClean="0"/>
              <a:t>a plant cell</a:t>
            </a:r>
            <a:endParaRPr lang="en-US" sz="2800" dirty="0"/>
          </a:p>
        </p:txBody>
      </p:sp>
      <p:pic>
        <p:nvPicPr>
          <p:cNvPr id="4" name="Content Placeholder 3" descr="Macintosh HD:Users:lwalsleben:Desktop:Screen shot 2013-03-15 at 1.29.42 PM.png"/>
          <p:cNvPicPr>
            <a:picLocks noGrp="1"/>
          </p:cNvPicPr>
          <p:nvPr>
            <p:ph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57200" y="1717964"/>
            <a:ext cx="8229600" cy="4668981"/>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12. Which of these </a:t>
            </a:r>
            <a:r>
              <a:rPr lang="en-US" sz="2800" i="1" dirty="0" smtClean="0"/>
              <a:t>best </a:t>
            </a:r>
            <a:r>
              <a:rPr lang="en-US" sz="2800" dirty="0" smtClean="0"/>
              <a:t>completes this concept map? </a:t>
            </a:r>
            <a:br>
              <a:rPr lang="en-US" sz="2800" dirty="0" smtClean="0"/>
            </a:br>
            <a:r>
              <a:rPr lang="en-US" sz="2800" dirty="0" smtClean="0"/>
              <a:t>A an animal cell   B a prokaryotic cell   </a:t>
            </a:r>
            <a:br>
              <a:rPr lang="en-US" sz="2800" dirty="0" smtClean="0"/>
            </a:br>
            <a:r>
              <a:rPr lang="en-US" sz="2800" dirty="0" smtClean="0"/>
              <a:t>C a virus   </a:t>
            </a:r>
            <a:r>
              <a:rPr lang="en-US" sz="2800" b="1" dirty="0" smtClean="0"/>
              <a:t>D a plant cell</a:t>
            </a:r>
            <a:endParaRPr lang="en-US" sz="2800" b="1" dirty="0"/>
          </a:p>
        </p:txBody>
      </p:sp>
      <p:pic>
        <p:nvPicPr>
          <p:cNvPr id="4" name="Content Placeholder 3" descr="Macintosh HD:Users:lwalsleben:Desktop:Screen shot 2013-03-15 at 1.29.42 PM.png"/>
          <p:cNvPicPr>
            <a:picLocks noGrp="1"/>
          </p:cNvPicPr>
          <p:nvPr>
            <p:ph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457200" y="1745673"/>
            <a:ext cx="8229600" cy="464127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382"/>
            <a:ext cx="8229600" cy="5876781"/>
          </a:xfrm>
        </p:spPr>
        <p:txBody>
          <a:bodyPr>
            <a:normAutofit fontScale="92500" lnSpcReduction="20000"/>
          </a:bodyPr>
          <a:lstStyle/>
          <a:p>
            <a:pPr lvl="0">
              <a:buNone/>
            </a:pPr>
            <a:r>
              <a:rPr lang="en-US" dirty="0" smtClean="0"/>
              <a:t>1. Basic Biological Principles</a:t>
            </a:r>
          </a:p>
          <a:p>
            <a:r>
              <a:rPr lang="en-US" dirty="0" smtClean="0"/>
              <a:t>Evaluate the application of scientific reasoning, inventions, tools, and new technologies in the study of biology. </a:t>
            </a:r>
          </a:p>
          <a:p>
            <a:r>
              <a:rPr lang="en-US" dirty="0" smtClean="0"/>
              <a:t>Apply the scientific concepts of hypothesis, inference, law, theory, principle, fact, and observation. </a:t>
            </a:r>
          </a:p>
          <a:p>
            <a:r>
              <a:rPr lang="en-US" dirty="0" smtClean="0"/>
              <a:t>Analyze structural and functional similarities and differences between prokaryotes and eukaryotes. </a:t>
            </a:r>
          </a:p>
          <a:p>
            <a:r>
              <a:rPr lang="en-US" dirty="0" smtClean="0"/>
              <a:t>Evaluate relationships between structures and functions at various levels of biological organization. </a:t>
            </a:r>
          </a:p>
          <a:p>
            <a:r>
              <a:rPr lang="en-US" dirty="0" smtClean="0"/>
              <a:t>Analyze the unique properties of water and explains how they support life on Earth. </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6364"/>
            <a:ext cx="8229600" cy="5779799"/>
          </a:xfrm>
        </p:spPr>
        <p:txBody>
          <a:bodyPr/>
          <a:lstStyle/>
          <a:p>
            <a:pPr lvl="0">
              <a:buNone/>
            </a:pPr>
            <a:r>
              <a:rPr lang="en-US" dirty="0" smtClean="0"/>
              <a:t>4. Homeostasis and Transport</a:t>
            </a:r>
          </a:p>
          <a:p>
            <a:r>
              <a:rPr lang="en-US" dirty="0" smtClean="0"/>
              <a:t>Analyze and predict how cell structures transport material into, out of, and within a cell. </a:t>
            </a:r>
          </a:p>
          <a:p>
            <a:r>
              <a:rPr lang="en-US" dirty="0" smtClean="0"/>
              <a:t>Analyze how organisms use feedback and response mechanisms to maintain homeostasis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199" y="266558"/>
            <a:ext cx="8494749" cy="5859605"/>
          </a:xfrm>
        </p:spPr>
        <p:txBody>
          <a:bodyPr>
            <a:normAutofit fontScale="92500" lnSpcReduction="10000"/>
          </a:bodyPr>
          <a:lstStyle/>
          <a:p>
            <a:pPr marL="0" indent="0">
              <a:buNone/>
            </a:pPr>
            <a:r>
              <a:rPr lang="en-US" dirty="0" smtClean="0"/>
              <a:t>13. </a:t>
            </a:r>
            <a:r>
              <a:rPr lang="en-US" dirty="0"/>
              <a:t>Alveoli are microscopic air sacs in the lungs of mammals. Which statement </a:t>
            </a:r>
            <a:r>
              <a:rPr lang="en-US" b="1" dirty="0" smtClean="0"/>
              <a:t>best</a:t>
            </a:r>
            <a:r>
              <a:rPr lang="en-US" dirty="0" smtClean="0"/>
              <a:t> describes </a:t>
            </a:r>
            <a:r>
              <a:rPr lang="en-US" dirty="0"/>
              <a:t>how the structure of the alveoli allows the lungs to function properly?</a:t>
            </a:r>
          </a:p>
          <a:p>
            <a:pPr marL="0" indent="0">
              <a:buNone/>
            </a:pPr>
            <a:r>
              <a:rPr lang="en-US" dirty="0"/>
              <a:t>A. They increase the amount of energy transferred from the lungs to the blood.</a:t>
            </a:r>
          </a:p>
          <a:p>
            <a:pPr marL="0" indent="0">
              <a:buNone/>
            </a:pPr>
            <a:r>
              <a:rPr lang="en-US" dirty="0"/>
              <a:t>B. They increase the </a:t>
            </a:r>
            <a:r>
              <a:rPr lang="en-US" dirty="0" smtClean="0"/>
              <a:t>flexibility </a:t>
            </a:r>
            <a:r>
              <a:rPr lang="en-US" dirty="0"/>
              <a:t>of the lungs as they expand during inhalation.</a:t>
            </a:r>
          </a:p>
          <a:p>
            <a:pPr marL="0" indent="0">
              <a:buNone/>
            </a:pPr>
            <a:r>
              <a:rPr lang="en-US" dirty="0"/>
              <a:t>C. They increase the volume of the lungs, allowing more oxygen to be inhaled.</a:t>
            </a:r>
          </a:p>
          <a:p>
            <a:pPr marL="0" indent="0">
              <a:buNone/>
            </a:pPr>
            <a:r>
              <a:rPr lang="en-US" dirty="0"/>
              <a:t>D. They increase the surface area of the lungs, allowing  </a:t>
            </a:r>
            <a:r>
              <a:rPr lang="en-US" dirty="0" smtClean="0"/>
              <a:t>efficient </a:t>
            </a:r>
            <a:r>
              <a:rPr lang="en-US" dirty="0"/>
              <a:t>gas exchange.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923793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t>13. Alveoli are microscopic air sacs in the lungs of mammals. Which statement best describes how the structure of the alveoli allows the lungs to function properly?</a:t>
            </a:r>
            <a:br>
              <a:rPr lang="en-US" sz="2400" dirty="0" smtClean="0"/>
            </a:br>
            <a:endParaRPr lang="en-US" sz="2400"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A. The structure of the alveoli has </a:t>
            </a:r>
            <a:r>
              <a:rPr lang="en-US" dirty="0" smtClean="0"/>
              <a:t>little </a:t>
            </a:r>
            <a:r>
              <a:rPr lang="en-US" dirty="0"/>
              <a:t>impact on the lung’s ability to transfer energy.</a:t>
            </a:r>
          </a:p>
          <a:p>
            <a:pPr marL="0" indent="0">
              <a:buNone/>
            </a:pPr>
            <a:r>
              <a:rPr lang="en-US" dirty="0"/>
              <a:t>B. The structure and </a:t>
            </a:r>
            <a:r>
              <a:rPr lang="en-US" dirty="0" smtClean="0"/>
              <a:t>function </a:t>
            </a:r>
            <a:r>
              <a:rPr lang="en-US" dirty="0"/>
              <a:t>of the alveoli has </a:t>
            </a:r>
            <a:r>
              <a:rPr lang="en-US" dirty="0" smtClean="0"/>
              <a:t>little </a:t>
            </a:r>
            <a:r>
              <a:rPr lang="en-US" dirty="0"/>
              <a:t>impact on the </a:t>
            </a:r>
            <a:r>
              <a:rPr lang="en-US" dirty="0" smtClean="0"/>
              <a:t>flexibility </a:t>
            </a:r>
            <a:r>
              <a:rPr lang="en-US" dirty="0"/>
              <a:t>of lung </a:t>
            </a:r>
            <a:r>
              <a:rPr lang="en-US" dirty="0" smtClean="0"/>
              <a:t>tissue</a:t>
            </a:r>
            <a:r>
              <a:rPr lang="en-US" dirty="0"/>
              <a:t>.</a:t>
            </a:r>
          </a:p>
          <a:p>
            <a:pPr marL="0" indent="0">
              <a:buNone/>
            </a:pPr>
            <a:r>
              <a:rPr lang="en-US" dirty="0"/>
              <a:t>C. The millions of alveoli in the lungs of mammals decrease the total volume of the lungs.</a:t>
            </a:r>
          </a:p>
          <a:p>
            <a:pPr marL="0" indent="0">
              <a:buNone/>
            </a:pPr>
            <a:r>
              <a:rPr lang="en-US" b="1" dirty="0"/>
              <a:t>D. Key: The millions of alveoli in mammals greatly increase the surface area of the lungs, thereby</a:t>
            </a:r>
          </a:p>
          <a:p>
            <a:pPr marL="0" indent="0">
              <a:buNone/>
            </a:pPr>
            <a:r>
              <a:rPr lang="en-US" b="1" dirty="0"/>
              <a:t>providing a larger surface area for gas exchange.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939548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rcRect t="-5507" b="-5507"/>
          <a:stretch>
            <a:fillRect/>
          </a:stretch>
        </p:blipFill>
        <p:spPr>
          <a:xfrm>
            <a:off x="457200" y="273096"/>
            <a:ext cx="4826174" cy="2654210"/>
          </a:xfrm>
        </p:spPr>
      </p:pic>
      <p:sp>
        <p:nvSpPr>
          <p:cNvPr id="5" name="Rectangle 4"/>
          <p:cNvSpPr/>
          <p:nvPr/>
        </p:nvSpPr>
        <p:spPr>
          <a:xfrm>
            <a:off x="457200" y="2931177"/>
            <a:ext cx="8447716" cy="3046988"/>
          </a:xfrm>
          <a:prstGeom prst="rect">
            <a:avLst/>
          </a:prstGeom>
        </p:spPr>
        <p:txBody>
          <a:bodyPr wrap="square">
            <a:spAutoFit/>
          </a:bodyPr>
          <a:lstStyle/>
          <a:p>
            <a:r>
              <a:rPr lang="en-US" sz="2400" dirty="0" smtClean="0"/>
              <a:t>14. </a:t>
            </a:r>
            <a:r>
              <a:rPr lang="en-US" sz="2400" dirty="0"/>
              <a:t>The diagram shows the movement of ions against a concentration gradient to an area </a:t>
            </a:r>
            <a:r>
              <a:rPr lang="en-US" sz="2400" dirty="0" smtClean="0"/>
              <a:t>of higher </a:t>
            </a:r>
            <a:r>
              <a:rPr lang="en-US" sz="2400" dirty="0"/>
              <a:t>concentration. Which molecule provides the energy needed for this movement</a:t>
            </a:r>
          </a:p>
          <a:p>
            <a:r>
              <a:rPr lang="en-US" sz="2400" dirty="0"/>
              <a:t>to occur in a cell?</a:t>
            </a:r>
          </a:p>
          <a:p>
            <a:pPr marL="457200" indent="-457200">
              <a:buAutoNum type="alphaUcPeriod"/>
            </a:pPr>
            <a:r>
              <a:rPr lang="en-US" sz="2400" dirty="0" smtClean="0"/>
              <a:t>ATP </a:t>
            </a:r>
            <a:endParaRPr lang="en-US" sz="2400" dirty="0"/>
          </a:p>
          <a:p>
            <a:r>
              <a:rPr lang="en-US" sz="2400" dirty="0" smtClean="0"/>
              <a:t>B</a:t>
            </a:r>
            <a:r>
              <a:rPr lang="en-US" sz="2400" dirty="0"/>
              <a:t>. mRNA</a:t>
            </a:r>
          </a:p>
          <a:p>
            <a:r>
              <a:rPr lang="en-US" sz="2400" dirty="0"/>
              <a:t>C. protein</a:t>
            </a:r>
          </a:p>
          <a:p>
            <a:r>
              <a:rPr lang="en-US" sz="2400" dirty="0"/>
              <a:t>D. lipid</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678968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6639"/>
            <a:ext cx="8229600" cy="1143000"/>
          </a:xfrm>
        </p:spPr>
        <p:txBody>
          <a:bodyPr>
            <a:noAutofit/>
          </a:bodyPr>
          <a:lstStyle/>
          <a:p>
            <a:pPr algn="l"/>
            <a:r>
              <a:rPr lang="en-US" sz="2400" dirty="0" smtClean="0"/>
              <a:t>14. The diagram shows the movement of ions against a concentration gradient to an area of higher concentration. Which molecule provides the energy needed for this movement</a:t>
            </a:r>
            <a:br>
              <a:rPr lang="en-US" sz="2400" dirty="0" smtClean="0"/>
            </a:br>
            <a:r>
              <a:rPr lang="en-US" sz="2400" dirty="0" smtClean="0"/>
              <a:t>to occur in a cell?</a:t>
            </a:r>
            <a:br>
              <a:rPr lang="en-US" sz="2400" dirty="0" smtClean="0"/>
            </a:br>
            <a:endParaRPr lang="en-US" sz="2400" dirty="0"/>
          </a:p>
        </p:txBody>
      </p:sp>
      <p:sp>
        <p:nvSpPr>
          <p:cNvPr id="3" name="Content Placeholder 2"/>
          <p:cNvSpPr>
            <a:spLocks noGrp="1"/>
          </p:cNvSpPr>
          <p:nvPr>
            <p:ph idx="1"/>
          </p:nvPr>
        </p:nvSpPr>
        <p:spPr>
          <a:xfrm>
            <a:off x="457200" y="1960838"/>
            <a:ext cx="8229600" cy="4525963"/>
          </a:xfrm>
        </p:spPr>
        <p:txBody>
          <a:bodyPr>
            <a:normAutofit fontScale="92500" lnSpcReduction="20000"/>
          </a:bodyPr>
          <a:lstStyle/>
          <a:p>
            <a:pPr marL="0" indent="0">
              <a:buNone/>
            </a:pPr>
            <a:r>
              <a:rPr lang="en-US" b="1" dirty="0"/>
              <a:t>A. Key: ATP is an energy molecule that can be used to </a:t>
            </a:r>
            <a:r>
              <a:rPr lang="en-US" b="1" dirty="0" smtClean="0"/>
              <a:t>actively </a:t>
            </a:r>
            <a:r>
              <a:rPr lang="en-US" b="1" dirty="0"/>
              <a:t>transport ions across a </a:t>
            </a:r>
            <a:r>
              <a:rPr lang="en-US" b="1" dirty="0" smtClean="0"/>
              <a:t>concentration</a:t>
            </a:r>
            <a:r>
              <a:rPr lang="en-US" b="1" dirty="0"/>
              <a:t> </a:t>
            </a:r>
            <a:r>
              <a:rPr lang="en-US" b="1" dirty="0" smtClean="0"/>
              <a:t>gradient</a:t>
            </a:r>
            <a:r>
              <a:rPr lang="en-US" b="1" dirty="0"/>
              <a:t>.</a:t>
            </a:r>
          </a:p>
          <a:p>
            <a:pPr marL="0" indent="0">
              <a:buNone/>
            </a:pPr>
            <a:r>
              <a:rPr lang="en-US" dirty="0"/>
              <a:t>B. An mRNA molecule contains </a:t>
            </a:r>
            <a:r>
              <a:rPr lang="en-US" dirty="0" smtClean="0"/>
              <a:t>genetic information </a:t>
            </a:r>
            <a:r>
              <a:rPr lang="en-US" dirty="0"/>
              <a:t>and is not an energy molecule.</a:t>
            </a:r>
          </a:p>
          <a:p>
            <a:pPr marL="0" indent="0">
              <a:buNone/>
            </a:pPr>
            <a:r>
              <a:rPr lang="en-US" dirty="0"/>
              <a:t>C. Protein molecules can be used as the channel or pump from which the ions move, but they do </a:t>
            </a:r>
            <a:r>
              <a:rPr lang="en-US" dirty="0" smtClean="0"/>
              <a:t>not provide </a:t>
            </a:r>
            <a:r>
              <a:rPr lang="en-US" dirty="0"/>
              <a:t>the energy to </a:t>
            </a:r>
            <a:r>
              <a:rPr lang="en-US" dirty="0" smtClean="0"/>
              <a:t>actively </a:t>
            </a:r>
            <a:r>
              <a:rPr lang="en-US" dirty="0"/>
              <a:t>transport ions.</a:t>
            </a:r>
          </a:p>
          <a:p>
            <a:pPr marL="0" indent="0">
              <a:buNone/>
            </a:pPr>
            <a:r>
              <a:rPr lang="en-US" dirty="0"/>
              <a:t>D. Lipid molecules are part of a cell membrane, but they do not provide the energy to </a:t>
            </a:r>
            <a:r>
              <a:rPr lang="en-US" dirty="0" smtClean="0"/>
              <a:t>actively </a:t>
            </a:r>
            <a:r>
              <a:rPr lang="en-US" dirty="0"/>
              <a:t>transport</a:t>
            </a:r>
          </a:p>
          <a:p>
            <a:pPr marL="0" indent="0">
              <a:buNone/>
            </a:pPr>
            <a:r>
              <a:rPr lang="en-US" dirty="0"/>
              <a:t>ions.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010368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35657"/>
            <a:ext cx="8229600" cy="2190506"/>
          </a:xfrm>
        </p:spPr>
        <p:txBody>
          <a:bodyPr>
            <a:normAutofit fontScale="70000" lnSpcReduction="20000"/>
          </a:bodyPr>
          <a:lstStyle/>
          <a:p>
            <a:pPr marL="0" indent="0">
              <a:buNone/>
            </a:pPr>
            <a:r>
              <a:rPr lang="en-US" dirty="0" smtClean="0"/>
              <a:t>15. </a:t>
            </a:r>
            <a:r>
              <a:rPr lang="en-US" dirty="0"/>
              <a:t>Which component of this membrane contains a hydrophobic region and acts as </a:t>
            </a:r>
            <a:r>
              <a:rPr lang="en-US" dirty="0" smtClean="0"/>
              <a:t>the primary </a:t>
            </a:r>
            <a:r>
              <a:rPr lang="en-US" dirty="0"/>
              <a:t>barrier to most foreign substances?</a:t>
            </a:r>
          </a:p>
          <a:p>
            <a:pPr marL="0" indent="0">
              <a:buNone/>
            </a:pPr>
            <a:r>
              <a:rPr lang="en-US" dirty="0"/>
              <a:t>A. protein</a:t>
            </a:r>
          </a:p>
          <a:p>
            <a:pPr marL="0" indent="0">
              <a:buNone/>
            </a:pPr>
            <a:r>
              <a:rPr lang="en-US" dirty="0"/>
              <a:t>B. cholesterol</a:t>
            </a:r>
          </a:p>
          <a:p>
            <a:pPr marL="0" indent="0">
              <a:buNone/>
            </a:pPr>
            <a:r>
              <a:rPr lang="en-US" dirty="0"/>
              <a:t>C. carbohydrate chain</a:t>
            </a:r>
          </a:p>
          <a:p>
            <a:pPr marL="0" indent="0">
              <a:buNone/>
            </a:pPr>
            <a:r>
              <a:rPr lang="en-US" dirty="0"/>
              <a:t>D. phospholipid bilayer</a:t>
            </a:r>
          </a:p>
        </p:txBody>
      </p:sp>
      <p:pic>
        <p:nvPicPr>
          <p:cNvPr id="2" name="Picture 1" descr="Screen shot 2012-10-09 at 7.01.16 AM.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037274" y="470398"/>
            <a:ext cx="6145646" cy="3129428"/>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228313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15. Which component of this membrane contains a hydrophobic region and acts as the primary barrier to most foreign substances?</a:t>
            </a:r>
            <a:br>
              <a:rPr lang="en-US" sz="2000" dirty="0" smtClean="0"/>
            </a:br>
            <a:endParaRPr lang="en-US" sz="2000"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A. The </a:t>
            </a:r>
            <a:r>
              <a:rPr lang="en-US" dirty="0" smtClean="0"/>
              <a:t>function </a:t>
            </a:r>
            <a:r>
              <a:rPr lang="en-US" dirty="0"/>
              <a:t>of the proteins in a plasma membrane is to allow the movement of substances across </a:t>
            </a:r>
            <a:r>
              <a:rPr lang="en-US" dirty="0" smtClean="0"/>
              <a:t>the membrane</a:t>
            </a:r>
            <a:r>
              <a:rPr lang="en-US" dirty="0"/>
              <a:t>.</a:t>
            </a:r>
          </a:p>
          <a:p>
            <a:pPr marL="0" indent="0">
              <a:buNone/>
            </a:pPr>
            <a:r>
              <a:rPr lang="en-US" dirty="0"/>
              <a:t>B. The main </a:t>
            </a:r>
            <a:r>
              <a:rPr lang="en-US" dirty="0" smtClean="0"/>
              <a:t>functions </a:t>
            </a:r>
            <a:r>
              <a:rPr lang="en-US" dirty="0"/>
              <a:t>of cholesterol in a plasma membrane are to help make the phospholipid </a:t>
            </a:r>
            <a:r>
              <a:rPr lang="en-US" dirty="0" smtClean="0"/>
              <a:t>bilayer more </a:t>
            </a:r>
            <a:r>
              <a:rPr lang="en-US" dirty="0"/>
              <a:t>rigid, which decreases its permeability, and to prevent phase </a:t>
            </a:r>
            <a:r>
              <a:rPr lang="en-US" dirty="0" smtClean="0"/>
              <a:t>shifts </a:t>
            </a:r>
            <a:r>
              <a:rPr lang="en-US" dirty="0"/>
              <a:t>in the membrane.</a:t>
            </a:r>
          </a:p>
          <a:p>
            <a:pPr marL="0" indent="0">
              <a:buNone/>
            </a:pPr>
            <a:r>
              <a:rPr lang="en-US" dirty="0"/>
              <a:t>C. Carbohydrate chains </a:t>
            </a:r>
            <a:r>
              <a:rPr lang="en-US" dirty="0" smtClean="0"/>
              <a:t>often function </a:t>
            </a:r>
            <a:r>
              <a:rPr lang="en-US" dirty="0"/>
              <a:t>in cellular </a:t>
            </a:r>
            <a:r>
              <a:rPr lang="en-US" dirty="0" smtClean="0"/>
              <a:t>recognition</a:t>
            </a:r>
            <a:r>
              <a:rPr lang="en-US" dirty="0"/>
              <a:t>.</a:t>
            </a:r>
          </a:p>
          <a:p>
            <a:pPr marL="0" indent="0">
              <a:buNone/>
            </a:pPr>
            <a:r>
              <a:rPr lang="en-US" b="1" dirty="0"/>
              <a:t>D. Key: Each phospholipid of the bilayer consists of two main parts: a hydrophilic phosphate group </a:t>
            </a:r>
            <a:r>
              <a:rPr lang="en-US" b="1" dirty="0" smtClean="0"/>
              <a:t>and hydrophobic </a:t>
            </a:r>
            <a:r>
              <a:rPr lang="en-US" b="1" dirty="0"/>
              <a:t>lipid tails. This structure allows the bilayer to be impermeable to most water-</a:t>
            </a:r>
            <a:r>
              <a:rPr lang="en-US" b="1" dirty="0" smtClean="0"/>
              <a:t>soluble (</a:t>
            </a:r>
            <a:r>
              <a:rPr lang="en-US" b="1" dirty="0"/>
              <a:t>hydrophilic) molecules and ions.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7058819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30157"/>
            <a:ext cx="8040096" cy="3196006"/>
          </a:xfrm>
        </p:spPr>
        <p:txBody>
          <a:bodyPr>
            <a:normAutofit fontScale="85000" lnSpcReduction="20000"/>
          </a:bodyPr>
          <a:lstStyle/>
          <a:p>
            <a:pPr marL="0" indent="0">
              <a:buNone/>
            </a:pPr>
            <a:r>
              <a:rPr lang="en-US" dirty="0" smtClean="0"/>
              <a:t>16. The relative concentration of solute inside and outside a cell can cause water molecules to move across the membrane. Which phrase would be an alternate title to the diagram?</a:t>
            </a:r>
          </a:p>
          <a:p>
            <a:pPr marL="0" indent="0">
              <a:buNone/>
            </a:pPr>
            <a:r>
              <a:rPr lang="en-US" dirty="0" smtClean="0"/>
              <a:t>A</a:t>
            </a:r>
            <a:r>
              <a:rPr lang="en-US" dirty="0"/>
              <a:t>. Exocytosis in a Cell</a:t>
            </a:r>
          </a:p>
          <a:p>
            <a:pPr marL="0" indent="0">
              <a:buNone/>
            </a:pPr>
            <a:r>
              <a:rPr lang="en-US" dirty="0"/>
              <a:t>B. Active Transport in a Cell</a:t>
            </a:r>
          </a:p>
          <a:p>
            <a:pPr marL="0" indent="0">
              <a:buNone/>
            </a:pPr>
            <a:r>
              <a:rPr lang="en-US" dirty="0"/>
              <a:t>C. Osmosis Across a Membrane </a:t>
            </a:r>
          </a:p>
          <a:p>
            <a:pPr marL="0" indent="0">
              <a:buNone/>
            </a:pPr>
            <a:r>
              <a:rPr lang="en-US" dirty="0"/>
              <a:t>D. Facilitated Diffusion Across a Membrane</a:t>
            </a:r>
          </a:p>
          <a:p>
            <a:endParaRPr lang="en-US" dirty="0"/>
          </a:p>
        </p:txBody>
      </p:sp>
      <p:pic>
        <p:nvPicPr>
          <p:cNvPr id="2" name="Picture 1" descr="Screen shot 2012-10-09 at 7.03.57 AM.png"/>
          <p:cNvPicPr>
            <a:picLocks noChangeAspect="1"/>
          </p:cNvPicPr>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1619222" y="141119"/>
            <a:ext cx="5122175" cy="2789038"/>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651512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dirty="0" smtClean="0"/>
              <a:t>16. Which phrase would be an alternate title to the diagram?</a:t>
            </a:r>
            <a:br>
              <a:rPr lang="en-US" sz="2800" dirty="0" smtClean="0"/>
            </a:br>
            <a:endParaRPr lang="en-US" sz="2800"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a:t>A. The diagram does not show the movement of a vesicle across a cell membrane.</a:t>
            </a:r>
          </a:p>
          <a:p>
            <a:pPr marL="0" indent="0">
              <a:buNone/>
            </a:pPr>
            <a:r>
              <a:rPr lang="en-US" dirty="0"/>
              <a:t>B. The diagram does not show energy being used to facilitate the movement of water.</a:t>
            </a:r>
          </a:p>
          <a:p>
            <a:pPr marL="0" indent="0">
              <a:buNone/>
            </a:pPr>
            <a:r>
              <a:rPr lang="en-US" b="1" dirty="0"/>
              <a:t>C. Key: The diagram shows osmosis, which is the movement of water across a semipermeable</a:t>
            </a:r>
          </a:p>
          <a:p>
            <a:pPr marL="0" indent="0">
              <a:buNone/>
            </a:pPr>
            <a:r>
              <a:rPr lang="en-US" b="1" dirty="0"/>
              <a:t>membrane from an area of dilute solute </a:t>
            </a:r>
            <a:r>
              <a:rPr lang="en-US" b="1" dirty="0" smtClean="0"/>
              <a:t>concentration </a:t>
            </a:r>
            <a:r>
              <a:rPr lang="en-US" b="1" dirty="0"/>
              <a:t>to an area of higher solute </a:t>
            </a:r>
            <a:r>
              <a:rPr lang="en-US" b="1" dirty="0" smtClean="0"/>
              <a:t>concentration</a:t>
            </a:r>
            <a:r>
              <a:rPr lang="en-US" b="1" dirty="0"/>
              <a:t>.</a:t>
            </a:r>
          </a:p>
          <a:p>
            <a:pPr marL="0" indent="0">
              <a:buNone/>
            </a:pPr>
            <a:r>
              <a:rPr lang="en-US" dirty="0"/>
              <a:t>D. The diagram does not show cell-membrane proteins that move molecules across the cell membrane.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06253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5636"/>
            <a:ext cx="8229600" cy="5710527"/>
          </a:xfrm>
        </p:spPr>
        <p:txBody>
          <a:bodyPr/>
          <a:lstStyle/>
          <a:p>
            <a:pPr lvl="0">
              <a:buNone/>
            </a:pPr>
            <a:r>
              <a:rPr lang="en-US" dirty="0" smtClean="0"/>
              <a:t>5. Cell Growth and Reproduction</a:t>
            </a:r>
          </a:p>
          <a:p>
            <a:r>
              <a:rPr lang="en-US" dirty="0" smtClean="0"/>
              <a:t>Compare and analyze the three stages and the outcomes of the cell cycle.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lnSpc>
                <a:spcPct val="70000"/>
              </a:lnSpc>
            </a:pPr>
            <a:r>
              <a:rPr lang="en-US" sz="3100" dirty="0" smtClean="0"/>
              <a:t>1. Which statement </a:t>
            </a:r>
            <a:r>
              <a:rPr lang="en-US" sz="3100" b="1" dirty="0" smtClean="0"/>
              <a:t>best</a:t>
            </a:r>
            <a:r>
              <a:rPr lang="en-US" sz="3100" dirty="0" smtClean="0"/>
              <a:t> describes a difference between prokaryotic cells and eukaryotic cells?</a:t>
            </a:r>
            <a:r>
              <a:rPr lang="en-US" dirty="0" smtClean="0"/>
              <a:t/>
            </a:r>
            <a:br>
              <a:rPr lang="en-US" dirty="0" smtClean="0"/>
            </a:br>
            <a:endParaRPr lang="en-US" dirty="0"/>
          </a:p>
        </p:txBody>
      </p:sp>
      <p:sp>
        <p:nvSpPr>
          <p:cNvPr id="3" name="Content Placeholder 2"/>
          <p:cNvSpPr>
            <a:spLocks noGrp="1"/>
          </p:cNvSpPr>
          <p:nvPr>
            <p:ph idx="1"/>
          </p:nvPr>
        </p:nvSpPr>
        <p:spPr>
          <a:xfrm>
            <a:off x="457200" y="1113274"/>
            <a:ext cx="8229600" cy="5012889"/>
          </a:xfrm>
        </p:spPr>
        <p:txBody>
          <a:bodyPr>
            <a:normAutofit fontScale="92500" lnSpcReduction="10000"/>
          </a:bodyPr>
          <a:lstStyle/>
          <a:p>
            <a:pPr marL="0" indent="0">
              <a:buNone/>
            </a:pPr>
            <a:endParaRPr lang="en-US" b="1" dirty="0"/>
          </a:p>
          <a:p>
            <a:pPr marL="0" indent="0">
              <a:buNone/>
            </a:pPr>
            <a:r>
              <a:rPr lang="en-US" dirty="0" smtClean="0"/>
              <a:t>A</a:t>
            </a:r>
            <a:r>
              <a:rPr lang="en-US" dirty="0"/>
              <a:t>. The presence of both DNA and ribosomes in prokaryotic cells indicates that </a:t>
            </a:r>
            <a:r>
              <a:rPr lang="en-US" dirty="0" smtClean="0"/>
              <a:t>they are </a:t>
            </a:r>
            <a:r>
              <a:rPr lang="en-US" dirty="0"/>
              <a:t>more complex than eukaryotic cells.</a:t>
            </a:r>
          </a:p>
          <a:p>
            <a:pPr marL="0" indent="0">
              <a:buNone/>
            </a:pPr>
            <a:r>
              <a:rPr lang="en-US" dirty="0"/>
              <a:t>B. The larger size of prokaryotic cells indicates that they are more complex </a:t>
            </a:r>
            <a:r>
              <a:rPr lang="en-US" dirty="0" smtClean="0"/>
              <a:t>than eukaryotic </a:t>
            </a:r>
            <a:r>
              <a:rPr lang="en-US" dirty="0"/>
              <a:t>cells.</a:t>
            </a:r>
          </a:p>
          <a:p>
            <a:pPr marL="0" indent="0">
              <a:buNone/>
            </a:pPr>
            <a:r>
              <a:rPr lang="en-US" dirty="0"/>
              <a:t>C. The presence of membrane-bound organelles in eukaryotic cells indicates that </a:t>
            </a:r>
            <a:r>
              <a:rPr lang="en-US" dirty="0" smtClean="0"/>
              <a:t>they are </a:t>
            </a:r>
            <a:r>
              <a:rPr lang="en-US" dirty="0"/>
              <a:t>more complex than prokaryotic cells. </a:t>
            </a:r>
          </a:p>
          <a:p>
            <a:pPr marL="0" indent="0">
              <a:buNone/>
            </a:pPr>
            <a:r>
              <a:rPr lang="en-US" dirty="0"/>
              <a:t>D. The larger size of eukaryotic cells indicates that they are more complex </a:t>
            </a:r>
            <a:r>
              <a:rPr lang="en-US" dirty="0" smtClean="0"/>
              <a:t>than prokaryotic </a:t>
            </a:r>
            <a:r>
              <a:rPr lang="en-US" dirty="0"/>
              <a:t>cells</a:t>
            </a:r>
            <a:r>
              <a:rPr lang="en-US" dirty="0" smtClean="0"/>
              <a: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562839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rcRect t="-89917" b="-89917"/>
          <a:stretch>
            <a:fillRect/>
          </a:stretch>
        </p:blipFill>
        <p:spPr>
          <a:xfrm>
            <a:off x="645332" y="-516588"/>
            <a:ext cx="7256213" cy="3014905"/>
          </a:xfrm>
        </p:spPr>
      </p:pic>
      <p:sp>
        <p:nvSpPr>
          <p:cNvPr id="5" name="Rectangle 4"/>
          <p:cNvSpPr/>
          <p:nvPr/>
        </p:nvSpPr>
        <p:spPr>
          <a:xfrm>
            <a:off x="645332" y="2498317"/>
            <a:ext cx="7381634" cy="3539430"/>
          </a:xfrm>
          <a:prstGeom prst="rect">
            <a:avLst/>
          </a:prstGeom>
        </p:spPr>
        <p:txBody>
          <a:bodyPr wrap="square">
            <a:spAutoFit/>
          </a:bodyPr>
          <a:lstStyle/>
          <a:p>
            <a:r>
              <a:rPr lang="en-US" sz="3200" dirty="0" smtClean="0"/>
              <a:t>17. Which </a:t>
            </a:r>
            <a:r>
              <a:rPr lang="en-US" sz="3200" dirty="0"/>
              <a:t>event </a:t>
            </a:r>
            <a:r>
              <a:rPr lang="en-US" sz="3200" b="1" dirty="0"/>
              <a:t>most likely </a:t>
            </a:r>
            <a:r>
              <a:rPr lang="en-US" sz="3200" dirty="0"/>
              <a:t>occurs next in mitosis?</a:t>
            </a:r>
          </a:p>
          <a:p>
            <a:r>
              <a:rPr lang="en-US" sz="3200" dirty="0"/>
              <a:t>A. The chromatin condenses.</a:t>
            </a:r>
          </a:p>
          <a:p>
            <a:r>
              <a:rPr lang="en-US" sz="3200" dirty="0"/>
              <a:t>B. The nuclear envelope dissolves.</a:t>
            </a:r>
          </a:p>
          <a:p>
            <a:r>
              <a:rPr lang="en-US" sz="3200" dirty="0"/>
              <a:t>C. The chromosomes double in number.</a:t>
            </a:r>
          </a:p>
          <a:p>
            <a:r>
              <a:rPr lang="en-US" sz="3200" dirty="0"/>
              <a:t>D. The cell membrane pinches inward to divide the cytoplasm.</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752428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buNone/>
            </a:pPr>
            <a:r>
              <a:rPr lang="en-US" dirty="0"/>
              <a:t>A. The condensing of the </a:t>
            </a:r>
            <a:r>
              <a:rPr lang="en-US" dirty="0" smtClean="0"/>
              <a:t>chromatin </a:t>
            </a:r>
            <a:r>
              <a:rPr lang="en-US" dirty="0"/>
              <a:t>occurs during prophase at the beginning of mitosis.</a:t>
            </a:r>
          </a:p>
          <a:p>
            <a:pPr marL="0" indent="0">
              <a:buNone/>
            </a:pPr>
            <a:r>
              <a:rPr lang="en-US" dirty="0"/>
              <a:t>B. The nuclear envelope dissolves </a:t>
            </a:r>
            <a:r>
              <a:rPr lang="en-US" dirty="0" smtClean="0"/>
              <a:t>after </a:t>
            </a:r>
            <a:r>
              <a:rPr lang="en-US" dirty="0"/>
              <a:t>the </a:t>
            </a:r>
            <a:r>
              <a:rPr lang="en-US" dirty="0" smtClean="0"/>
              <a:t>chromatin </a:t>
            </a:r>
            <a:r>
              <a:rPr lang="en-US" dirty="0"/>
              <a:t>condenses into chromosomes during prophase.</a:t>
            </a:r>
          </a:p>
          <a:p>
            <a:pPr marL="0" indent="0">
              <a:buNone/>
            </a:pPr>
            <a:r>
              <a:rPr lang="en-US" dirty="0"/>
              <a:t>C. The chromosomes double in number during the S phase, not during mitosis.</a:t>
            </a:r>
          </a:p>
          <a:p>
            <a:pPr marL="0" indent="0">
              <a:buNone/>
            </a:pPr>
            <a:r>
              <a:rPr lang="en-US" b="1" dirty="0"/>
              <a:t>D. Key: The next event would show </a:t>
            </a:r>
            <a:r>
              <a:rPr lang="en-US" b="1" dirty="0" err="1"/>
              <a:t>telophase</a:t>
            </a:r>
            <a:r>
              <a:rPr lang="en-US" b="1" dirty="0"/>
              <a:t>, when the cell begins to separate into two daughter cells.</a:t>
            </a:r>
          </a:p>
        </p:txBody>
      </p:sp>
      <p:sp>
        <p:nvSpPr>
          <p:cNvPr id="4" name="Rectangle 3"/>
          <p:cNvSpPr/>
          <p:nvPr/>
        </p:nvSpPr>
        <p:spPr>
          <a:xfrm>
            <a:off x="457200" y="239151"/>
            <a:ext cx="7772400" cy="523220"/>
          </a:xfrm>
          <a:prstGeom prst="rect">
            <a:avLst/>
          </a:prstGeom>
        </p:spPr>
        <p:txBody>
          <a:bodyPr wrap="square">
            <a:spAutoFit/>
          </a:bodyPr>
          <a:lstStyle/>
          <a:p>
            <a:r>
              <a:rPr lang="en-US" sz="2800" dirty="0" smtClean="0"/>
              <a:t>17. Which event most likely occurs next in mitosis?</a:t>
            </a: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4422715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1692"/>
            <a:ext cx="8229600" cy="5774471"/>
          </a:xfrm>
        </p:spPr>
        <p:txBody>
          <a:bodyPr>
            <a:normAutofit/>
          </a:bodyPr>
          <a:lstStyle/>
          <a:p>
            <a:pPr>
              <a:buNone/>
            </a:pPr>
            <a:r>
              <a:rPr lang="en-US" dirty="0" smtClean="0"/>
              <a:t>18. Mitosis and meiosis are processes by which animal and plant cells divide. Which statement </a:t>
            </a:r>
            <a:r>
              <a:rPr lang="en-US" b="1" dirty="0" smtClean="0"/>
              <a:t>best describes a difference between mitosis and meiosis?</a:t>
            </a:r>
          </a:p>
          <a:p>
            <a:pPr>
              <a:buNone/>
            </a:pPr>
            <a:r>
              <a:rPr lang="en-US" dirty="0" smtClean="0"/>
              <a:t>A. Meiosis is a multi-step process.</a:t>
            </a:r>
          </a:p>
          <a:p>
            <a:pPr>
              <a:buNone/>
            </a:pPr>
            <a:r>
              <a:rPr lang="en-US" dirty="0" smtClean="0"/>
              <a:t>B. Mitosis occurs only in eukaryotic cells.</a:t>
            </a:r>
          </a:p>
          <a:p>
            <a:pPr>
              <a:buNone/>
            </a:pPr>
            <a:r>
              <a:rPr lang="en-US" dirty="0" smtClean="0"/>
              <a:t>C. Meiosis is used in the repair of an organism.</a:t>
            </a:r>
          </a:p>
          <a:p>
            <a:pPr>
              <a:buNone/>
            </a:pPr>
            <a:r>
              <a:rPr lang="en-US" dirty="0" smtClean="0"/>
              <a:t>D. Mitosis produces genetically identical daughter cells.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700" dirty="0" smtClean="0"/>
              <a:t>18. Mitosis and meiosis are processes by which animal and plant cells divide. Which statement </a:t>
            </a:r>
            <a:r>
              <a:rPr lang="en-US" sz="2700" b="1" dirty="0" smtClean="0"/>
              <a:t>best describes a difference between mitosis and meiosis?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 Both meiosis and mitosis are multi-step processes.</a:t>
            </a:r>
          </a:p>
          <a:p>
            <a:pPr marL="0" indent="0">
              <a:buNone/>
            </a:pPr>
            <a:r>
              <a:rPr lang="en-US" dirty="0" smtClean="0"/>
              <a:t>B. Mitosis also takes place in prokaryotic cells.</a:t>
            </a:r>
          </a:p>
          <a:p>
            <a:pPr marL="0" indent="0">
              <a:buNone/>
            </a:pPr>
            <a:r>
              <a:rPr lang="en-US" dirty="0" smtClean="0"/>
              <a:t>C. Meiosis generates gametes used in sexual reproduction.</a:t>
            </a:r>
          </a:p>
          <a:p>
            <a:pPr marL="0" indent="0">
              <a:buNone/>
            </a:pPr>
            <a:r>
              <a:rPr lang="en-US" b="1" dirty="0" smtClean="0"/>
              <a:t>D. Key: Cells produced through mitosis contain DNA identical to the parent cells, whereas meiosis produces cells that are haploid and often genetically different.</a:t>
            </a:r>
            <a:endParaRPr lang="en-US" b="1"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510"/>
            <a:ext cx="8229600" cy="5793654"/>
          </a:xfrm>
        </p:spPr>
        <p:txBody>
          <a:bodyPr/>
          <a:lstStyle/>
          <a:p>
            <a:pPr>
              <a:buNone/>
            </a:pPr>
            <a:r>
              <a:rPr lang="en-US" dirty="0" smtClean="0"/>
              <a:t>19. A reproductive cell, containing 46 chromosomes will yield _______ cells with _________chromosomes each after meiosis.</a:t>
            </a:r>
          </a:p>
          <a:p>
            <a:pPr>
              <a:buNone/>
            </a:pPr>
            <a:r>
              <a:rPr lang="en-US" dirty="0" smtClean="0"/>
              <a:t> </a:t>
            </a:r>
          </a:p>
          <a:p>
            <a:pPr lvl="0">
              <a:buNone/>
            </a:pPr>
            <a:r>
              <a:rPr lang="en-US" dirty="0" smtClean="0"/>
              <a:t>A. 2   23   </a:t>
            </a:r>
          </a:p>
          <a:p>
            <a:pPr lvl="0">
              <a:buNone/>
            </a:pPr>
            <a:r>
              <a:rPr lang="en-US" dirty="0" smtClean="0"/>
              <a:t>B. 4   46   </a:t>
            </a:r>
          </a:p>
          <a:p>
            <a:pPr lvl="0">
              <a:buNone/>
            </a:pPr>
            <a:r>
              <a:rPr lang="en-US" dirty="0" smtClean="0"/>
              <a:t>C. 4   23   </a:t>
            </a:r>
          </a:p>
          <a:p>
            <a:pPr lvl="0">
              <a:buNone/>
            </a:pPr>
            <a:r>
              <a:rPr lang="en-US" dirty="0" smtClean="0"/>
              <a:t>D. 8   23</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7928"/>
            <a:ext cx="8229600" cy="5738236"/>
          </a:xfrm>
        </p:spPr>
        <p:txBody>
          <a:bodyPr/>
          <a:lstStyle/>
          <a:p>
            <a:pPr>
              <a:buNone/>
            </a:pPr>
            <a:r>
              <a:rPr lang="en-US" dirty="0" smtClean="0"/>
              <a:t>19. A reproductive cell, containing 46 chromosomes will yield _______ cells with _________chromosomes each after meiosis.</a:t>
            </a:r>
          </a:p>
          <a:p>
            <a:pPr>
              <a:buNone/>
            </a:pPr>
            <a:r>
              <a:rPr lang="en-US" dirty="0" smtClean="0"/>
              <a:t> </a:t>
            </a:r>
          </a:p>
          <a:p>
            <a:pPr lvl="0">
              <a:buNone/>
            </a:pPr>
            <a:r>
              <a:rPr lang="en-US" dirty="0" smtClean="0"/>
              <a:t>A. 2   23   </a:t>
            </a:r>
          </a:p>
          <a:p>
            <a:pPr lvl="0">
              <a:buNone/>
            </a:pPr>
            <a:r>
              <a:rPr lang="en-US" dirty="0" smtClean="0"/>
              <a:t>B. 4   46   </a:t>
            </a:r>
          </a:p>
          <a:p>
            <a:pPr lvl="0">
              <a:buNone/>
            </a:pPr>
            <a:r>
              <a:rPr lang="en-US" b="1" dirty="0" smtClean="0"/>
              <a:t>C. 4   23   </a:t>
            </a:r>
          </a:p>
          <a:p>
            <a:pPr lvl="0">
              <a:buNone/>
            </a:pPr>
            <a:r>
              <a:rPr lang="en-US" dirty="0" smtClean="0"/>
              <a:t>D. 8   23</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5528"/>
            <a:ext cx="4322618" cy="6276108"/>
          </a:xfrm>
        </p:spPr>
        <p:txBody>
          <a:bodyPr>
            <a:normAutofit fontScale="85000" lnSpcReduction="20000"/>
          </a:bodyPr>
          <a:lstStyle/>
          <a:p>
            <a:pPr>
              <a:buNone/>
            </a:pPr>
            <a:r>
              <a:rPr lang="en-US" dirty="0" smtClean="0"/>
              <a:t>20. The diagram shows homologous chromosomes during prophase I of meiosis. Which of the following correctly describes the process being illustrated? </a:t>
            </a:r>
          </a:p>
          <a:p>
            <a:pPr>
              <a:buNone/>
            </a:pPr>
            <a:r>
              <a:rPr lang="en-US" dirty="0" smtClean="0"/>
              <a:t>A. mutation in which the DNA content of the gene is altered </a:t>
            </a:r>
          </a:p>
          <a:p>
            <a:pPr>
              <a:buNone/>
            </a:pPr>
            <a:r>
              <a:rPr lang="en-US" dirty="0" smtClean="0"/>
              <a:t>B. segregation of sister </a:t>
            </a:r>
            <a:r>
              <a:rPr lang="en-US" dirty="0" err="1" smtClean="0"/>
              <a:t>chromatids</a:t>
            </a:r>
            <a:r>
              <a:rPr lang="en-US" dirty="0" smtClean="0"/>
              <a:t> </a:t>
            </a:r>
          </a:p>
          <a:p>
            <a:pPr>
              <a:buNone/>
            </a:pPr>
            <a:r>
              <a:rPr lang="en-US" dirty="0" smtClean="0"/>
              <a:t>C. condensation and segregation of alleles </a:t>
            </a:r>
          </a:p>
          <a:p>
            <a:pPr>
              <a:buNone/>
            </a:pPr>
            <a:r>
              <a:rPr lang="en-US" dirty="0" smtClean="0"/>
              <a:t>D. crossing-over in which alleles are exchanged </a:t>
            </a:r>
            <a:endParaRPr lang="en-US" dirty="0"/>
          </a:p>
        </p:txBody>
      </p:sp>
      <p:pic>
        <p:nvPicPr>
          <p:cNvPr id="1026" name="Picture 2" descr="http://www.infoescola.com/wp-content/uploads/2011/01/MEIOSE_CROSSING_OVER.jpg"/>
          <p:cNvPicPr>
            <a:picLocks noChangeAspect="1" noChangeArrowheads="1"/>
          </p:cNvPicPr>
          <p:nvPr/>
        </p:nvPicPr>
        <p:blipFill>
          <a:blip r:embed="rId2"/>
          <a:srcRect/>
          <a:stretch>
            <a:fillRect/>
          </a:stretch>
        </p:blipFill>
        <p:spPr bwMode="auto">
          <a:xfrm>
            <a:off x="4779818" y="235528"/>
            <a:ext cx="3835810" cy="3687763"/>
          </a:xfrm>
          <a:prstGeom prst="rect">
            <a:avLst/>
          </a:prstGeom>
          <a:noFill/>
        </p:spPr>
      </p:pic>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6364"/>
            <a:ext cx="3754582" cy="5779799"/>
          </a:xfrm>
        </p:spPr>
        <p:txBody>
          <a:bodyPr>
            <a:normAutofit fontScale="77500" lnSpcReduction="20000"/>
          </a:bodyPr>
          <a:lstStyle/>
          <a:p>
            <a:pPr>
              <a:buNone/>
            </a:pPr>
            <a:r>
              <a:rPr lang="en-US" dirty="0" smtClean="0"/>
              <a:t>20. The diagram shows homologous chromosomes during prophase I of meiosis. Which of the following correctly describes the process being illustrated? </a:t>
            </a:r>
          </a:p>
          <a:p>
            <a:pPr>
              <a:buNone/>
            </a:pPr>
            <a:r>
              <a:rPr lang="en-US" dirty="0" smtClean="0"/>
              <a:t>A. mutation in which the DNA content of the gene is altered </a:t>
            </a:r>
          </a:p>
          <a:p>
            <a:pPr>
              <a:buNone/>
            </a:pPr>
            <a:r>
              <a:rPr lang="en-US" dirty="0" smtClean="0"/>
              <a:t>B. segregation of sister </a:t>
            </a:r>
            <a:r>
              <a:rPr lang="en-US" dirty="0" err="1" smtClean="0"/>
              <a:t>chromatids</a:t>
            </a:r>
            <a:r>
              <a:rPr lang="en-US" dirty="0" smtClean="0"/>
              <a:t> </a:t>
            </a:r>
          </a:p>
          <a:p>
            <a:pPr>
              <a:buNone/>
            </a:pPr>
            <a:r>
              <a:rPr lang="en-US" dirty="0" smtClean="0"/>
              <a:t>C. condensation and segregation of alleles </a:t>
            </a:r>
          </a:p>
          <a:p>
            <a:pPr>
              <a:buNone/>
            </a:pPr>
            <a:r>
              <a:rPr lang="en-US" b="1" dirty="0" smtClean="0"/>
              <a:t>D. crossing-over in which alleles are exchanged </a:t>
            </a:r>
          </a:p>
          <a:p>
            <a:endParaRPr lang="en-US" dirty="0"/>
          </a:p>
        </p:txBody>
      </p:sp>
      <p:pic>
        <p:nvPicPr>
          <p:cNvPr id="4" name="Picture 2" descr="http://www.infoescola.com/wp-content/uploads/2011/01/MEIOSE_CROSSING_OVER.jpg"/>
          <p:cNvPicPr>
            <a:picLocks noChangeAspect="1" noChangeArrowheads="1"/>
          </p:cNvPicPr>
          <p:nvPr/>
        </p:nvPicPr>
        <p:blipFill>
          <a:blip r:embed="rId2"/>
          <a:srcRect/>
          <a:stretch>
            <a:fillRect/>
          </a:stretch>
        </p:blipFill>
        <p:spPr bwMode="auto">
          <a:xfrm>
            <a:off x="4479745" y="235528"/>
            <a:ext cx="4135883" cy="3976254"/>
          </a:xfrm>
          <a:prstGeom prst="rect">
            <a:avLst/>
          </a:prstGeom>
          <a:noFill/>
        </p:spPr>
      </p:pic>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1782"/>
            <a:ext cx="8229600" cy="5724381"/>
          </a:xfrm>
        </p:spPr>
        <p:txBody>
          <a:bodyPr/>
          <a:lstStyle/>
          <a:p>
            <a:pPr lvl="0">
              <a:buNone/>
            </a:pPr>
            <a:r>
              <a:rPr lang="en-US" dirty="0" smtClean="0"/>
              <a:t>6. Genetics</a:t>
            </a:r>
          </a:p>
          <a:p>
            <a:r>
              <a:rPr lang="en-US" dirty="0" smtClean="0"/>
              <a:t>Analyze and predict how genetic information is inherited, altered, and expressed. </a:t>
            </a:r>
          </a:p>
          <a:p>
            <a:r>
              <a:rPr lang="en-US" dirty="0" smtClean="0"/>
              <a:t>Analyze the processes associated with protein synthesis. </a:t>
            </a:r>
          </a:p>
          <a:p>
            <a:r>
              <a:rPr lang="en-US" dirty="0" smtClean="0"/>
              <a:t>Predict the impacts of genetic engineering on medicine, forensics, and agriculture. </a:t>
            </a:r>
          </a:p>
          <a:p>
            <a:pPr>
              <a:buNone/>
            </a:pP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1674"/>
            <a:ext cx="8229600" cy="5904490"/>
          </a:xfrm>
        </p:spPr>
        <p:txBody>
          <a:bodyPr/>
          <a:lstStyle/>
          <a:p>
            <a:pPr>
              <a:buNone/>
            </a:pPr>
            <a:r>
              <a:rPr lang="en-US" dirty="0" smtClean="0"/>
              <a:t> </a:t>
            </a:r>
            <a:endParaRPr lang="en-US" dirty="0"/>
          </a:p>
        </p:txBody>
      </p:sp>
      <p:sp>
        <p:nvSpPr>
          <p:cNvPr id="4" name="Rectangle 3"/>
          <p:cNvSpPr/>
          <p:nvPr/>
        </p:nvSpPr>
        <p:spPr>
          <a:xfrm>
            <a:off x="457199" y="221675"/>
            <a:ext cx="7786255" cy="5632311"/>
          </a:xfrm>
          <a:prstGeom prst="rect">
            <a:avLst/>
          </a:prstGeom>
        </p:spPr>
        <p:txBody>
          <a:bodyPr wrap="square">
            <a:spAutoFit/>
          </a:bodyPr>
          <a:lstStyle/>
          <a:p>
            <a:pPr>
              <a:buNone/>
            </a:pPr>
            <a:r>
              <a:rPr lang="en-US" sz="3600" dirty="0" smtClean="0"/>
              <a:t>21. In fruit flies, the gene for red eyes (R) is dominant and the gene for sepia eyes (r) is recessive. What are the possible combinations of genes in the offspring of two red-eyed heterozygous flies (</a:t>
            </a:r>
            <a:r>
              <a:rPr lang="en-US" sz="3600" dirty="0" err="1" smtClean="0"/>
              <a:t>Rr</a:t>
            </a:r>
            <a:r>
              <a:rPr lang="en-US" sz="3600" dirty="0" smtClean="0"/>
              <a:t>)? </a:t>
            </a:r>
          </a:p>
          <a:p>
            <a:pPr>
              <a:buNone/>
            </a:pPr>
            <a:endParaRPr lang="en-US" sz="3600" dirty="0" smtClean="0"/>
          </a:p>
          <a:p>
            <a:pPr marL="514350" indent="-514350">
              <a:buAutoNum type="alphaUcPeriod"/>
            </a:pPr>
            <a:r>
              <a:rPr lang="en-US" sz="3600" dirty="0" smtClean="0"/>
              <a:t>RR only</a:t>
            </a:r>
          </a:p>
          <a:p>
            <a:pPr marL="514350" indent="-514350">
              <a:buAutoNum type="alphaUcPeriod"/>
            </a:pPr>
            <a:r>
              <a:rPr lang="en-US" sz="3600" dirty="0" err="1" smtClean="0"/>
              <a:t>rr</a:t>
            </a:r>
            <a:r>
              <a:rPr lang="en-US" sz="3600" dirty="0" smtClean="0"/>
              <a:t> only</a:t>
            </a:r>
          </a:p>
          <a:p>
            <a:pPr marL="514350" indent="-514350">
              <a:buAutoNum type="alphaUcPeriod"/>
            </a:pPr>
            <a:r>
              <a:rPr lang="en-US" sz="3600" dirty="0" err="1" smtClean="0"/>
              <a:t>Rr</a:t>
            </a:r>
            <a:r>
              <a:rPr lang="en-US" sz="3600" dirty="0" smtClean="0"/>
              <a:t> and </a:t>
            </a:r>
            <a:r>
              <a:rPr lang="en-US" sz="3600" dirty="0" err="1" smtClean="0"/>
              <a:t>rr</a:t>
            </a:r>
            <a:r>
              <a:rPr lang="en-US" sz="3600" dirty="0" smtClean="0"/>
              <a:t> only</a:t>
            </a:r>
          </a:p>
          <a:p>
            <a:pPr marL="514350" indent="-514350">
              <a:buAutoNum type="alphaUcPeriod"/>
            </a:pPr>
            <a:r>
              <a:rPr lang="en-US" sz="3600" dirty="0" smtClean="0"/>
              <a:t>RR, </a:t>
            </a:r>
            <a:r>
              <a:rPr lang="en-US" sz="3600" dirty="0" err="1" smtClean="0"/>
              <a:t>Rr</a:t>
            </a:r>
            <a:r>
              <a:rPr lang="en-US" sz="3600" dirty="0" smtClean="0"/>
              <a:t>, and </a:t>
            </a:r>
            <a:r>
              <a:rPr lang="en-US" sz="3600" dirty="0" err="1" smtClean="0"/>
              <a:t>rr</a:t>
            </a:r>
            <a:r>
              <a:rPr lang="en-US" sz="3600" dirty="0" smtClean="0"/>
              <a:t> only</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969" y="274638"/>
            <a:ext cx="8229600" cy="1143000"/>
          </a:xfrm>
        </p:spPr>
        <p:txBody>
          <a:bodyPr>
            <a:noAutofit/>
          </a:bodyPr>
          <a:lstStyle/>
          <a:p>
            <a:pPr algn="l"/>
            <a:r>
              <a:rPr lang="en-US" sz="3200" dirty="0" smtClean="0"/>
              <a:t>1. Which statement best describes a difference between prokaryotic cells and eukaryotic cells?</a:t>
            </a:r>
            <a:br>
              <a:rPr lang="en-US" sz="3200" dirty="0" smtClean="0"/>
            </a:br>
            <a:endParaRPr lang="en-US" sz="3200"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A. Both cell types contain DNA and ribosomes; prokaryotes have less-complex cell organization.</a:t>
            </a:r>
          </a:p>
          <a:p>
            <a:pPr marL="0" indent="0">
              <a:buNone/>
            </a:pPr>
            <a:r>
              <a:rPr lang="en-US" dirty="0" smtClean="0"/>
              <a:t>B. Prokaryotes have less-complex cell organization and are generally smaller than eukaryotes.</a:t>
            </a:r>
          </a:p>
          <a:p>
            <a:pPr marL="0" indent="0">
              <a:buNone/>
            </a:pPr>
            <a:r>
              <a:rPr lang="en-US" b="1" dirty="0" smtClean="0"/>
              <a:t>C. Key: Eukaryotes are more complex because they have organelles that are membrane bound, such as the nuclei which contain their DNA. Prokaryotes have DNA, but it is not bound by a membrane as in eukaryotes.</a:t>
            </a:r>
          </a:p>
          <a:p>
            <a:pPr marL="0" indent="0">
              <a:buNone/>
            </a:pPr>
            <a:r>
              <a:rPr lang="en-US" dirty="0" smtClean="0"/>
              <a:t>D. A high surface-area-to-volume ratio usually increases cell efficiency; therefore, larger cells are usually less efficient than smaller cells.</a:t>
            </a:r>
          </a:p>
          <a:p>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8073303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8656"/>
            <a:ext cx="8229600" cy="5807508"/>
          </a:xfrm>
        </p:spPr>
        <p:txBody>
          <a:bodyPr>
            <a:normAutofit/>
          </a:bodyPr>
          <a:lstStyle/>
          <a:p>
            <a:pPr>
              <a:buNone/>
            </a:pPr>
            <a:r>
              <a:rPr lang="en-US" dirty="0" smtClean="0"/>
              <a:t>21. In fruit flies, the gene for red eyes (R) is dominant and the gene for sepia eyes (r) is recessive. What are the possible combinations of genes in the offspring of two red-eyed heterozygous flies (</a:t>
            </a:r>
            <a:r>
              <a:rPr lang="en-US" dirty="0" err="1" smtClean="0"/>
              <a:t>Rr</a:t>
            </a:r>
            <a:r>
              <a:rPr lang="en-US" dirty="0" smtClean="0"/>
              <a:t>)? </a:t>
            </a:r>
          </a:p>
          <a:p>
            <a:pPr marL="514350" indent="-514350">
              <a:buAutoNum type="alphaUcPeriod"/>
            </a:pPr>
            <a:r>
              <a:rPr lang="en-US" dirty="0" smtClean="0"/>
              <a:t>RR only</a:t>
            </a:r>
          </a:p>
          <a:p>
            <a:pPr marL="514350" indent="-514350">
              <a:buAutoNum type="alphaUcPeriod"/>
            </a:pPr>
            <a:r>
              <a:rPr lang="en-US" dirty="0" err="1" smtClean="0"/>
              <a:t>rr</a:t>
            </a:r>
            <a:r>
              <a:rPr lang="en-US" dirty="0" smtClean="0"/>
              <a:t> only</a:t>
            </a:r>
          </a:p>
          <a:p>
            <a:pPr marL="514350" indent="-514350">
              <a:buAutoNum type="alphaUcPeriod"/>
            </a:pPr>
            <a:r>
              <a:rPr lang="en-US" dirty="0" err="1" smtClean="0"/>
              <a:t>Rr</a:t>
            </a:r>
            <a:r>
              <a:rPr lang="en-US" dirty="0" smtClean="0"/>
              <a:t> and </a:t>
            </a:r>
            <a:r>
              <a:rPr lang="en-US" dirty="0" err="1" smtClean="0"/>
              <a:t>rr</a:t>
            </a:r>
            <a:r>
              <a:rPr lang="en-US" dirty="0" smtClean="0"/>
              <a:t> only</a:t>
            </a:r>
          </a:p>
          <a:p>
            <a:pPr marL="514350" indent="-514350">
              <a:buAutoNum type="alphaUcPeriod"/>
            </a:pPr>
            <a:r>
              <a:rPr lang="en-US" b="1" dirty="0" smtClean="0"/>
              <a:t>RR, </a:t>
            </a:r>
            <a:r>
              <a:rPr lang="en-US" b="1" dirty="0" err="1" smtClean="0"/>
              <a:t>Rr</a:t>
            </a:r>
            <a:r>
              <a:rPr lang="en-US" b="1" dirty="0" smtClean="0"/>
              <a:t>, and </a:t>
            </a:r>
            <a:r>
              <a:rPr lang="en-US" b="1" dirty="0" err="1" smtClean="0"/>
              <a:t>rr</a:t>
            </a:r>
            <a:r>
              <a:rPr lang="en-US" b="1" dirty="0" smtClean="0"/>
              <a:t> only</a:t>
            </a:r>
          </a:p>
          <a:p>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7818"/>
            <a:ext cx="8229600" cy="5918345"/>
          </a:xfrm>
        </p:spPr>
        <p:txBody>
          <a:bodyPr/>
          <a:lstStyle/>
          <a:p>
            <a:pPr marL="0">
              <a:spcBef>
                <a:spcPts val="0"/>
              </a:spcBef>
              <a:buNone/>
            </a:pPr>
            <a:r>
              <a:rPr lang="en-US" dirty="0" smtClean="0"/>
              <a:t>22. If a corn plant has a genotype of </a:t>
            </a:r>
            <a:r>
              <a:rPr lang="en-US" dirty="0" err="1" smtClean="0"/>
              <a:t>Ttyy</a:t>
            </a:r>
            <a:r>
              <a:rPr lang="en-US" dirty="0" smtClean="0"/>
              <a:t>, </a:t>
            </a:r>
          </a:p>
          <a:p>
            <a:pPr marL="0">
              <a:spcBef>
                <a:spcPts val="0"/>
              </a:spcBef>
              <a:buNone/>
            </a:pPr>
            <a:r>
              <a:rPr lang="en-US" dirty="0" smtClean="0"/>
              <a:t>what are the possible genetic combinations that could be present in a single grain of pollen from this plant? </a:t>
            </a:r>
          </a:p>
          <a:p>
            <a:pPr>
              <a:buNone/>
            </a:pPr>
            <a:r>
              <a:rPr lang="pl-PL" dirty="0" smtClean="0"/>
              <a:t>A Ty, ty </a:t>
            </a:r>
            <a:endParaRPr lang="en-US" dirty="0" smtClean="0"/>
          </a:p>
          <a:p>
            <a:pPr>
              <a:buNone/>
            </a:pPr>
            <a:r>
              <a:rPr lang="pl-PL" dirty="0" smtClean="0"/>
              <a:t>B TY, ty</a:t>
            </a:r>
            <a:endParaRPr lang="en-US" dirty="0" smtClean="0"/>
          </a:p>
          <a:p>
            <a:pPr>
              <a:buNone/>
            </a:pPr>
            <a:r>
              <a:rPr lang="pl-PL" dirty="0" smtClean="0"/>
              <a:t>C TY, Ty, ty</a:t>
            </a:r>
            <a:endParaRPr lang="en-US" dirty="0" smtClean="0"/>
          </a:p>
          <a:p>
            <a:pPr>
              <a:buNone/>
            </a:pPr>
            <a:r>
              <a:rPr lang="pl-PL" dirty="0" smtClean="0"/>
              <a:t>D Ty, ty, tY, TY</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0946"/>
            <a:ext cx="8229600" cy="5835218"/>
          </a:xfrm>
        </p:spPr>
        <p:txBody>
          <a:bodyPr/>
          <a:lstStyle/>
          <a:p>
            <a:pPr marL="0">
              <a:spcBef>
                <a:spcPts val="0"/>
              </a:spcBef>
              <a:buNone/>
            </a:pPr>
            <a:r>
              <a:rPr lang="en-US" dirty="0" smtClean="0"/>
              <a:t>22. If a corn plant has a genotype of </a:t>
            </a:r>
            <a:r>
              <a:rPr lang="en-US" dirty="0" err="1" smtClean="0"/>
              <a:t>Ttyy</a:t>
            </a:r>
            <a:r>
              <a:rPr lang="en-US" dirty="0" smtClean="0"/>
              <a:t>, </a:t>
            </a:r>
          </a:p>
          <a:p>
            <a:pPr marL="0">
              <a:spcBef>
                <a:spcPts val="0"/>
              </a:spcBef>
              <a:buNone/>
            </a:pPr>
            <a:r>
              <a:rPr lang="en-US" dirty="0" smtClean="0"/>
              <a:t>what are the possible genetic combinations that could be present in a single grain of pollen from this plant? </a:t>
            </a:r>
          </a:p>
          <a:p>
            <a:pPr marL="0">
              <a:spcBef>
                <a:spcPts val="0"/>
              </a:spcBef>
              <a:buNone/>
            </a:pPr>
            <a:endParaRPr lang="en-US" dirty="0" smtClean="0"/>
          </a:p>
          <a:p>
            <a:pPr>
              <a:buNone/>
            </a:pPr>
            <a:r>
              <a:rPr lang="pl-PL" b="1" dirty="0" smtClean="0"/>
              <a:t>A Ty, ty </a:t>
            </a:r>
            <a:endParaRPr lang="en-US" b="1" dirty="0" smtClean="0"/>
          </a:p>
          <a:p>
            <a:pPr>
              <a:buNone/>
            </a:pPr>
            <a:r>
              <a:rPr lang="pl-PL" dirty="0" smtClean="0"/>
              <a:t>B TY, ty</a:t>
            </a:r>
            <a:endParaRPr lang="en-US" dirty="0" smtClean="0"/>
          </a:p>
          <a:p>
            <a:pPr>
              <a:buNone/>
            </a:pPr>
            <a:r>
              <a:rPr lang="pl-PL" dirty="0" smtClean="0"/>
              <a:t>C TY, Ty, ty</a:t>
            </a:r>
            <a:endParaRPr lang="en-US" dirty="0" smtClean="0"/>
          </a:p>
          <a:p>
            <a:pPr>
              <a:buNone/>
            </a:pPr>
            <a:r>
              <a:rPr lang="pl-PL" dirty="0" smtClean="0"/>
              <a:t>D Ty, ty, tY, TY</a:t>
            </a:r>
            <a:endParaRPr lang="en-US" dirty="0" smtClean="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964"/>
            <a:ext cx="8229600" cy="5932199"/>
          </a:xfrm>
        </p:spPr>
        <p:txBody>
          <a:bodyPr/>
          <a:lstStyle/>
          <a:p>
            <a:pPr>
              <a:buNone/>
            </a:pPr>
            <a:r>
              <a:rPr lang="en-US" dirty="0" smtClean="0"/>
              <a:t>23. In certain breeds of dogs, deafness is due to a recessive allele (d) of a particular gene, and normal hearing is due to its dominant allele (D). What percentage of the offspring of a normal heterozygous (</a:t>
            </a:r>
            <a:r>
              <a:rPr lang="en-US" dirty="0" err="1" smtClean="0"/>
              <a:t>Dd</a:t>
            </a:r>
            <a:r>
              <a:rPr lang="en-US" dirty="0" smtClean="0"/>
              <a:t>) dog and a deaf dog (</a:t>
            </a:r>
            <a:r>
              <a:rPr lang="en-US" dirty="0" err="1" smtClean="0"/>
              <a:t>dd</a:t>
            </a:r>
            <a:r>
              <a:rPr lang="en-US" dirty="0" smtClean="0"/>
              <a:t>) would be expected to have normal hearing? </a:t>
            </a:r>
          </a:p>
          <a:p>
            <a:pPr>
              <a:buNone/>
            </a:pPr>
            <a:r>
              <a:rPr lang="pt-BR" dirty="0" smtClean="0"/>
              <a:t>A. 0%</a:t>
            </a:r>
          </a:p>
          <a:p>
            <a:pPr>
              <a:buNone/>
            </a:pPr>
            <a:r>
              <a:rPr lang="pt-BR" dirty="0" smtClean="0"/>
              <a:t>B. 25%</a:t>
            </a:r>
          </a:p>
          <a:p>
            <a:pPr>
              <a:buNone/>
            </a:pPr>
            <a:r>
              <a:rPr lang="pt-BR" dirty="0" smtClean="0"/>
              <a:t>C. 50%</a:t>
            </a:r>
          </a:p>
          <a:p>
            <a:pPr>
              <a:buNone/>
            </a:pPr>
            <a:r>
              <a:rPr lang="pt-BR" dirty="0" smtClean="0"/>
              <a:t>D. 100%</a:t>
            </a: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382"/>
            <a:ext cx="8229600" cy="5876781"/>
          </a:xfrm>
        </p:spPr>
        <p:txBody>
          <a:bodyPr>
            <a:normAutofit/>
          </a:bodyPr>
          <a:lstStyle/>
          <a:p>
            <a:pPr>
              <a:buNone/>
            </a:pPr>
            <a:r>
              <a:rPr lang="en-US" dirty="0" smtClean="0"/>
              <a:t>23. In certain breeds of dogs, deafness is due to a recessive allele (d) of a particular gene, and normal hearing is due to its dominant allele (D). What percentage of the offspring of a normal heterozygous (</a:t>
            </a:r>
            <a:r>
              <a:rPr lang="en-US" dirty="0" err="1" smtClean="0"/>
              <a:t>Dd</a:t>
            </a:r>
            <a:r>
              <a:rPr lang="en-US" dirty="0" smtClean="0"/>
              <a:t>) dog and a deaf dog (</a:t>
            </a:r>
            <a:r>
              <a:rPr lang="en-US" dirty="0" err="1" smtClean="0"/>
              <a:t>dd</a:t>
            </a:r>
            <a:r>
              <a:rPr lang="en-US" dirty="0" smtClean="0"/>
              <a:t>) would be expected to have normal hearing? </a:t>
            </a:r>
          </a:p>
          <a:p>
            <a:pPr>
              <a:buNone/>
            </a:pPr>
            <a:r>
              <a:rPr lang="pt-BR" dirty="0" smtClean="0"/>
              <a:t>A. 0%</a:t>
            </a:r>
          </a:p>
          <a:p>
            <a:pPr>
              <a:buNone/>
            </a:pPr>
            <a:r>
              <a:rPr lang="pt-BR" dirty="0" smtClean="0"/>
              <a:t>B. 25%</a:t>
            </a:r>
          </a:p>
          <a:p>
            <a:pPr>
              <a:buNone/>
            </a:pPr>
            <a:r>
              <a:rPr lang="pt-BR" b="1" dirty="0" smtClean="0"/>
              <a:t>C. 50%</a:t>
            </a:r>
          </a:p>
          <a:p>
            <a:pPr>
              <a:buNone/>
            </a:pPr>
            <a:r>
              <a:rPr lang="pt-BR" dirty="0" smtClean="0"/>
              <a:t>D. 100%</a:t>
            </a:r>
            <a:endParaRPr lang="en-US" dirty="0" smtClean="0"/>
          </a:p>
          <a:p>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963" y="0"/>
            <a:ext cx="8728363" cy="6483927"/>
          </a:xfrm>
        </p:spPr>
        <p:txBody>
          <a:bodyPr>
            <a:noAutofit/>
          </a:bodyPr>
          <a:lstStyle/>
          <a:p>
            <a:pPr>
              <a:buNone/>
            </a:pPr>
            <a:r>
              <a:rPr lang="en-US" sz="2200" dirty="0" smtClean="0"/>
              <a:t>24. Fur color in cats is controlled by an </a:t>
            </a:r>
            <a:r>
              <a:rPr lang="en-US" sz="2200" dirty="0" err="1" smtClean="0"/>
              <a:t>autosomal</a:t>
            </a:r>
            <a:r>
              <a:rPr lang="en-US" sz="2200" dirty="0" smtClean="0"/>
              <a:t>  gene that can occur in the dominant form, (</a:t>
            </a:r>
            <a:r>
              <a:rPr lang="en-US" sz="2200" i="1" dirty="0" smtClean="0"/>
              <a:t>B), or the recessive form, (b). The length of the cat’s fur is controlled by another </a:t>
            </a:r>
            <a:r>
              <a:rPr lang="en-US" sz="2200" i="1" dirty="0" err="1" smtClean="0"/>
              <a:t>autosomal</a:t>
            </a:r>
            <a:r>
              <a:rPr lang="en-US" sz="2200" i="1" dirty="0" smtClean="0"/>
              <a:t> gene that occurs in the dominant form, (S), or the recessive form, (s). The table below shows the traits for these allele codes. </a:t>
            </a:r>
          </a:p>
          <a:p>
            <a:pPr>
              <a:buNone/>
            </a:pPr>
            <a:r>
              <a:rPr lang="en-US" sz="2200" dirty="0" smtClean="0"/>
              <a:t>Gene 	Trait 	</a:t>
            </a:r>
          </a:p>
          <a:p>
            <a:pPr>
              <a:buNone/>
            </a:pPr>
            <a:r>
              <a:rPr lang="en-US" sz="2200" dirty="0" smtClean="0"/>
              <a:t>B 		black fur 	 			S 	short-haired fur 	</a:t>
            </a:r>
          </a:p>
          <a:p>
            <a:pPr>
              <a:buNone/>
            </a:pPr>
            <a:r>
              <a:rPr lang="en-US" sz="2200" dirty="0" smtClean="0"/>
              <a:t>b 		white fur 				s 	long-haired fur </a:t>
            </a:r>
          </a:p>
          <a:p>
            <a:pPr>
              <a:buNone/>
            </a:pPr>
            <a:r>
              <a:rPr lang="en-US" sz="2200" dirty="0" smtClean="0"/>
              <a:t>	</a:t>
            </a:r>
            <a:endParaRPr lang="en-US" sz="2200" i="1" dirty="0" smtClean="0"/>
          </a:p>
          <a:p>
            <a:pPr>
              <a:buNone/>
            </a:pPr>
            <a:r>
              <a:rPr lang="en-US" sz="2200" dirty="0" smtClean="0"/>
              <a:t>The following genotypes were found in a male cat and a female cat. </a:t>
            </a:r>
          </a:p>
          <a:p>
            <a:pPr>
              <a:buNone/>
            </a:pPr>
            <a:r>
              <a:rPr lang="en-US" sz="2200" i="1" dirty="0" err="1" smtClean="0"/>
              <a:t>BbSs</a:t>
            </a:r>
            <a:r>
              <a:rPr lang="en-US" sz="2200" i="1" dirty="0" smtClean="0"/>
              <a:t> (male)	 </a:t>
            </a:r>
            <a:r>
              <a:rPr lang="en-US" sz="2200" i="1" dirty="0" err="1" smtClean="0"/>
              <a:t>bbSS</a:t>
            </a:r>
            <a:r>
              <a:rPr lang="en-US" sz="2200" i="1" dirty="0" smtClean="0"/>
              <a:t> (female) </a:t>
            </a:r>
          </a:p>
          <a:p>
            <a:pPr>
              <a:buNone/>
            </a:pPr>
            <a:r>
              <a:rPr lang="en-US" sz="2200" dirty="0" smtClean="0"/>
              <a:t>Which one of the following choices is true of the phenotype of offspring from these parents? </a:t>
            </a:r>
          </a:p>
          <a:p>
            <a:pPr>
              <a:buNone/>
            </a:pPr>
            <a:r>
              <a:rPr lang="en-US" sz="2200" dirty="0" smtClean="0"/>
              <a:t>A. </a:t>
            </a:r>
            <a:r>
              <a:rPr lang="en-US" sz="2200" i="1" dirty="0" smtClean="0"/>
              <a:t>All offspring will have black fur.</a:t>
            </a:r>
          </a:p>
          <a:p>
            <a:pPr>
              <a:buNone/>
            </a:pPr>
            <a:r>
              <a:rPr lang="en-US" sz="2200" i="1" dirty="0" smtClean="0"/>
              <a:t>B. All offspring will have white fur.</a:t>
            </a:r>
          </a:p>
          <a:p>
            <a:pPr>
              <a:buNone/>
            </a:pPr>
            <a:r>
              <a:rPr lang="en-US" sz="2200" i="1" dirty="0" smtClean="0"/>
              <a:t>C. All offspring will have long-haired fur.</a:t>
            </a:r>
          </a:p>
          <a:p>
            <a:pPr>
              <a:buNone/>
            </a:pPr>
            <a:r>
              <a:rPr lang="en-US" sz="2200" i="1" dirty="0" smtClean="0"/>
              <a:t>D. All offspring will have short-haired fur.</a:t>
            </a:r>
            <a:endParaRPr lang="en-US" sz="2200" dirty="0"/>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964"/>
            <a:ext cx="8229600" cy="6317672"/>
          </a:xfrm>
        </p:spPr>
        <p:txBody>
          <a:bodyPr>
            <a:normAutofit fontScale="70000" lnSpcReduction="20000"/>
          </a:bodyPr>
          <a:lstStyle/>
          <a:p>
            <a:pPr>
              <a:buNone/>
            </a:pPr>
            <a:r>
              <a:rPr lang="en-US" sz="3400" dirty="0" smtClean="0"/>
              <a:t>24. Fur color in cats is controlled by an </a:t>
            </a:r>
            <a:r>
              <a:rPr lang="en-US" sz="3400" dirty="0" err="1" smtClean="0"/>
              <a:t>autosomal</a:t>
            </a:r>
            <a:r>
              <a:rPr lang="en-US" sz="3400" dirty="0" smtClean="0"/>
              <a:t>  gene that can occur in the dominant form, (</a:t>
            </a:r>
            <a:r>
              <a:rPr lang="en-US" sz="3400" i="1" dirty="0" smtClean="0"/>
              <a:t>B), or the recessive form, (b). The length of the cat’s fur is controlled by another </a:t>
            </a:r>
            <a:r>
              <a:rPr lang="en-US" sz="3400" i="1" dirty="0" err="1" smtClean="0"/>
              <a:t>autosomal</a:t>
            </a:r>
            <a:r>
              <a:rPr lang="en-US" sz="3400" i="1" dirty="0" smtClean="0"/>
              <a:t> gene that occurs in the dominant form, (S), or the recessive form, (s). The table below shows the traits for these allele codes. </a:t>
            </a:r>
          </a:p>
          <a:p>
            <a:pPr>
              <a:buNone/>
            </a:pPr>
            <a:r>
              <a:rPr lang="en-US" dirty="0" smtClean="0"/>
              <a:t>Gene 	Trait 	</a:t>
            </a:r>
          </a:p>
          <a:p>
            <a:pPr>
              <a:buNone/>
            </a:pPr>
            <a:r>
              <a:rPr lang="en-US" dirty="0" smtClean="0"/>
              <a:t>B 		black fur 	 			S 	short-haired fur 	</a:t>
            </a:r>
          </a:p>
          <a:p>
            <a:pPr>
              <a:buNone/>
            </a:pPr>
            <a:r>
              <a:rPr lang="en-US" dirty="0" smtClean="0"/>
              <a:t>b 		white fur 				s 	long-haired fur </a:t>
            </a:r>
          </a:p>
          <a:p>
            <a:pPr>
              <a:buNone/>
            </a:pPr>
            <a:r>
              <a:rPr lang="en-US" dirty="0" smtClean="0"/>
              <a:t>	</a:t>
            </a:r>
            <a:endParaRPr lang="en-US" i="1" dirty="0" smtClean="0"/>
          </a:p>
          <a:p>
            <a:pPr>
              <a:buNone/>
            </a:pPr>
            <a:r>
              <a:rPr lang="en-US" dirty="0" smtClean="0"/>
              <a:t>The following genotypes were found in a male cat and a female cat. </a:t>
            </a:r>
          </a:p>
          <a:p>
            <a:pPr>
              <a:buNone/>
            </a:pPr>
            <a:r>
              <a:rPr lang="en-US" i="1" dirty="0" smtClean="0"/>
              <a:t>                      </a:t>
            </a:r>
            <a:r>
              <a:rPr lang="en-US" i="1" dirty="0" err="1" smtClean="0"/>
              <a:t>BbSs</a:t>
            </a:r>
            <a:r>
              <a:rPr lang="en-US" i="1" dirty="0" smtClean="0"/>
              <a:t> (male)	        </a:t>
            </a:r>
            <a:r>
              <a:rPr lang="en-US" i="1" dirty="0" err="1" smtClean="0"/>
              <a:t>bbSS</a:t>
            </a:r>
            <a:r>
              <a:rPr lang="en-US" i="1" dirty="0" smtClean="0"/>
              <a:t> (female) </a:t>
            </a:r>
          </a:p>
          <a:p>
            <a:pPr>
              <a:buNone/>
            </a:pPr>
            <a:r>
              <a:rPr lang="en-US" dirty="0" smtClean="0"/>
              <a:t>Which one of the following choices is true of the phenotype of offspring from these parents? </a:t>
            </a:r>
          </a:p>
          <a:p>
            <a:pPr>
              <a:buNone/>
            </a:pPr>
            <a:r>
              <a:rPr lang="en-US" dirty="0" smtClean="0"/>
              <a:t>A. </a:t>
            </a:r>
            <a:r>
              <a:rPr lang="en-US" i="1" dirty="0" smtClean="0"/>
              <a:t>All offspring will have black fur.</a:t>
            </a:r>
          </a:p>
          <a:p>
            <a:pPr>
              <a:buNone/>
            </a:pPr>
            <a:r>
              <a:rPr lang="en-US" i="1" dirty="0" smtClean="0"/>
              <a:t>B. All offspring will have white fur.</a:t>
            </a:r>
          </a:p>
          <a:p>
            <a:pPr>
              <a:buNone/>
            </a:pPr>
            <a:r>
              <a:rPr lang="en-US" i="1" dirty="0" smtClean="0"/>
              <a:t>C. All offspring will have long-haired fur.</a:t>
            </a:r>
          </a:p>
          <a:p>
            <a:pPr>
              <a:buNone/>
            </a:pPr>
            <a:r>
              <a:rPr lang="en-US" b="1" i="1" dirty="0" smtClean="0"/>
              <a:t>D. All offspring will have short-haired fur.</a:t>
            </a:r>
            <a:endParaRPr lang="en-US" b="1" dirty="0" smtClean="0"/>
          </a:p>
          <a:p>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79127"/>
          </a:xfrm>
        </p:spPr>
        <p:txBody>
          <a:bodyPr>
            <a:normAutofit/>
          </a:bodyPr>
          <a:lstStyle/>
          <a:p>
            <a:pPr marL="0">
              <a:spcBef>
                <a:spcPts val="0"/>
              </a:spcBef>
              <a:buNone/>
            </a:pPr>
            <a:r>
              <a:rPr lang="en-US" dirty="0" smtClean="0"/>
              <a:t>25. If a human baby boy inherits a recessive allele from his mother, in which circumstance would he </a:t>
            </a:r>
            <a:r>
              <a:rPr lang="en-US" i="1" dirty="0" smtClean="0"/>
              <a:t>most likely show the trait coded for by the recessive allele? </a:t>
            </a:r>
          </a:p>
          <a:p>
            <a:pPr>
              <a:buNone/>
            </a:pPr>
            <a:r>
              <a:rPr lang="en-US" dirty="0" smtClean="0"/>
              <a:t>A. The baby inherits the dominant allele from his father. </a:t>
            </a:r>
          </a:p>
          <a:p>
            <a:pPr>
              <a:buNone/>
            </a:pPr>
            <a:r>
              <a:rPr lang="en-US" dirty="0" smtClean="0"/>
              <a:t>B. The allele is on an </a:t>
            </a:r>
            <a:r>
              <a:rPr lang="en-US" dirty="0" err="1" smtClean="0"/>
              <a:t>autosomal</a:t>
            </a:r>
            <a:r>
              <a:rPr lang="en-US" dirty="0" smtClean="0"/>
              <a:t> chromosome and the baby is a twin. </a:t>
            </a:r>
          </a:p>
          <a:p>
            <a:pPr>
              <a:buNone/>
            </a:pPr>
            <a:r>
              <a:rPr lang="en-US" dirty="0" smtClean="0"/>
              <a:t>C. The allele is on the X chromosome. </a:t>
            </a:r>
          </a:p>
          <a:p>
            <a:pPr>
              <a:buNone/>
            </a:pPr>
            <a:r>
              <a:rPr lang="en-US" dirty="0" smtClean="0"/>
              <a:t>D. The allele is on the Y chromosome. </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6364"/>
            <a:ext cx="8229600" cy="6096000"/>
          </a:xfrm>
        </p:spPr>
        <p:txBody>
          <a:bodyPr>
            <a:normAutofit/>
          </a:bodyPr>
          <a:lstStyle/>
          <a:p>
            <a:pPr marL="0">
              <a:spcBef>
                <a:spcPts val="0"/>
              </a:spcBef>
              <a:buNone/>
            </a:pPr>
            <a:r>
              <a:rPr lang="en-US" dirty="0" smtClean="0"/>
              <a:t>25. If a human baby boy inherits a recessive allele from his mother, in which circumstance would he </a:t>
            </a:r>
            <a:r>
              <a:rPr lang="en-US" i="1" dirty="0" smtClean="0"/>
              <a:t>most likely show the trait coded for by the recessive allele? </a:t>
            </a:r>
          </a:p>
          <a:p>
            <a:pPr>
              <a:buNone/>
            </a:pPr>
            <a:r>
              <a:rPr lang="en-US" dirty="0" smtClean="0"/>
              <a:t>A. The baby inherits the dominant allele from his father. </a:t>
            </a:r>
          </a:p>
          <a:p>
            <a:pPr>
              <a:buNone/>
            </a:pPr>
            <a:r>
              <a:rPr lang="en-US" dirty="0" smtClean="0"/>
              <a:t>B. The allele is on an </a:t>
            </a:r>
            <a:r>
              <a:rPr lang="en-US" dirty="0" err="1" smtClean="0"/>
              <a:t>autosomal</a:t>
            </a:r>
            <a:r>
              <a:rPr lang="en-US" dirty="0" smtClean="0"/>
              <a:t> chromosome and the baby is a twin. </a:t>
            </a:r>
          </a:p>
          <a:p>
            <a:pPr>
              <a:buNone/>
            </a:pPr>
            <a:r>
              <a:rPr lang="en-US" b="1" dirty="0" smtClean="0"/>
              <a:t>C. The allele is on the X chromosome. </a:t>
            </a:r>
          </a:p>
          <a:p>
            <a:pPr>
              <a:buNone/>
            </a:pPr>
            <a:r>
              <a:rPr lang="en-US" dirty="0" smtClean="0"/>
              <a:t>D. The allele is on the Y chromosome. </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smtClean="0"/>
              <a:t>26. In the following hypothetical situation, the length of a giraffe’s neck is determined by T allele (tall), where tall necks are dominant over short necks.  What are the possible parent genotypes if the resulting offspring contain a phenotypic ratio of 2 tall :2 short ? </a:t>
            </a:r>
          </a:p>
          <a:p>
            <a:pPr>
              <a:buNone/>
            </a:pPr>
            <a:r>
              <a:rPr lang="en-US" dirty="0" smtClean="0"/>
              <a:t>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7928"/>
            <a:ext cx="8229600" cy="5738236"/>
          </a:xfrm>
        </p:spPr>
        <p:txBody>
          <a:bodyPr>
            <a:normAutofit/>
          </a:bodyPr>
          <a:lstStyle/>
          <a:p>
            <a:pPr>
              <a:buNone/>
            </a:pPr>
            <a:r>
              <a:rPr lang="en-US" dirty="0" smtClean="0"/>
              <a:t>2. A scientist conducts a controlled experiment to test the hypothesis that a vitamin could extend a person’s life-expectancy. </a:t>
            </a:r>
          </a:p>
          <a:p>
            <a:pPr>
              <a:buNone/>
            </a:pPr>
            <a:endParaRPr lang="en-US" dirty="0" smtClean="0"/>
          </a:p>
          <a:p>
            <a:pPr>
              <a:buNone/>
            </a:pPr>
            <a:r>
              <a:rPr lang="en-US" dirty="0" smtClean="0"/>
              <a:t>What is the independent variable?</a:t>
            </a:r>
          </a:p>
          <a:p>
            <a:pPr marL="514350" indent="-514350">
              <a:buAutoNum type="alphaUcPeriod"/>
            </a:pPr>
            <a:r>
              <a:rPr lang="en-US" dirty="0" smtClean="0"/>
              <a:t>The amount of vitamin given to the subject</a:t>
            </a:r>
          </a:p>
          <a:p>
            <a:pPr marL="514350" indent="-514350">
              <a:buAutoNum type="alphaUcPeriod"/>
            </a:pPr>
            <a:r>
              <a:rPr lang="en-US" dirty="0" smtClean="0"/>
              <a:t>The life span of the subject</a:t>
            </a:r>
          </a:p>
          <a:p>
            <a:pPr marL="514350" indent="-514350">
              <a:buAutoNum type="alphaUcPeriod"/>
            </a:pPr>
            <a:r>
              <a:rPr lang="en-US" dirty="0" smtClean="0"/>
              <a:t>The control used in the experiment</a:t>
            </a:r>
          </a:p>
          <a:p>
            <a:pPr marL="514350" indent="-514350">
              <a:buAutoNum type="alphaUcPeriod"/>
            </a:pPr>
            <a:endParaRPr lang="en-US" dirty="0" smtClean="0"/>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35528"/>
            <a:ext cx="8229600" cy="6317672"/>
          </a:xfrm>
        </p:spPr>
        <p:txBody>
          <a:bodyPr/>
          <a:lstStyle/>
          <a:p>
            <a:pPr>
              <a:buNone/>
            </a:pPr>
            <a:r>
              <a:rPr lang="en-US" dirty="0" smtClean="0"/>
              <a:t>26. In the following hypothetical situation, the length of a giraffe’s neck is determined by T allele (tall), where tall necks are dominant over short necks.  What are the possible parent genotypes if the resulting offspring contain a phenotypic ratio of 2 tall :2 short ? </a:t>
            </a:r>
          </a:p>
          <a:p>
            <a:pPr>
              <a:buNone/>
            </a:pPr>
            <a:r>
              <a:rPr lang="en-US" dirty="0" smtClean="0"/>
              <a:t> </a:t>
            </a:r>
          </a:p>
          <a:p>
            <a:pPr>
              <a:buNone/>
            </a:pPr>
            <a:r>
              <a:rPr lang="en-US" dirty="0" smtClean="0"/>
              <a:t>Answer:  </a:t>
            </a:r>
            <a:r>
              <a:rPr lang="en-US" dirty="0" err="1" smtClean="0"/>
              <a:t>Tt</a:t>
            </a:r>
            <a:r>
              <a:rPr lang="en-US" dirty="0" smtClean="0"/>
              <a:t> x </a:t>
            </a:r>
            <a:r>
              <a:rPr lang="en-US" dirty="0" err="1" smtClean="0"/>
              <a:t>tt</a:t>
            </a:r>
            <a:endParaRPr lang="en-US" dirty="0" smtClean="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0109" y="277092"/>
            <a:ext cx="8506691" cy="5849072"/>
          </a:xfrm>
        </p:spPr>
        <p:txBody>
          <a:bodyPr>
            <a:normAutofit fontScale="92500" lnSpcReduction="10000"/>
          </a:bodyPr>
          <a:lstStyle/>
          <a:p>
            <a:pPr>
              <a:buNone/>
            </a:pPr>
            <a:r>
              <a:rPr lang="en-US" dirty="0" smtClean="0"/>
              <a:t>27. Which of the following base pair sequences </a:t>
            </a:r>
          </a:p>
          <a:p>
            <a:pPr>
              <a:buNone/>
            </a:pPr>
            <a:r>
              <a:rPr lang="en-US" dirty="0" smtClean="0"/>
              <a:t>could be produced in DNA replication? </a:t>
            </a:r>
          </a:p>
          <a:p>
            <a:pPr>
              <a:buNone/>
            </a:pPr>
            <a:endParaRPr lang="en-US" dirty="0" smtClean="0"/>
          </a:p>
          <a:p>
            <a:pPr marL="514350" indent="-514350">
              <a:buAutoNum type="alphaUcPeriod"/>
            </a:pPr>
            <a:r>
              <a:rPr lang="en-US" dirty="0" smtClean="0"/>
              <a:t>5' </a:t>
            </a:r>
            <a:r>
              <a:rPr lang="en-US" dirty="0" err="1" smtClean="0"/>
              <a:t>AGTCUT</a:t>
            </a:r>
            <a:r>
              <a:rPr lang="en-US" dirty="0" smtClean="0"/>
              <a:t> 3‘</a:t>
            </a:r>
          </a:p>
          <a:p>
            <a:pPr marL="514350" indent="-514350">
              <a:buNone/>
            </a:pPr>
            <a:r>
              <a:rPr lang="en-US" dirty="0" smtClean="0"/>
              <a:t>	3' </a:t>
            </a:r>
            <a:r>
              <a:rPr lang="en-US" dirty="0" err="1" smtClean="0"/>
              <a:t>TCUGTA</a:t>
            </a:r>
            <a:r>
              <a:rPr lang="en-US" dirty="0" smtClean="0"/>
              <a:t> 5'</a:t>
            </a:r>
          </a:p>
          <a:p>
            <a:pPr>
              <a:buNone/>
            </a:pPr>
            <a:r>
              <a:rPr lang="en-US" dirty="0" smtClean="0"/>
              <a:t>B 5' </a:t>
            </a:r>
            <a:r>
              <a:rPr lang="en-US" dirty="0" err="1" smtClean="0"/>
              <a:t>AGTCAT</a:t>
            </a:r>
            <a:r>
              <a:rPr lang="en-US" dirty="0" smtClean="0"/>
              <a:t> 3‘</a:t>
            </a:r>
          </a:p>
          <a:p>
            <a:pPr>
              <a:buNone/>
            </a:pPr>
            <a:r>
              <a:rPr lang="en-US" dirty="0" smtClean="0"/>
              <a:t>	3' </a:t>
            </a:r>
            <a:r>
              <a:rPr lang="en-US" dirty="0" err="1" smtClean="0"/>
              <a:t>TCAGTA</a:t>
            </a:r>
            <a:r>
              <a:rPr lang="en-US" dirty="0" smtClean="0"/>
              <a:t> 5'</a:t>
            </a:r>
          </a:p>
          <a:p>
            <a:pPr>
              <a:buNone/>
            </a:pPr>
            <a:r>
              <a:rPr lang="nl-NL" dirty="0" smtClean="0"/>
              <a:t>C 5' AGTCAT 3‘</a:t>
            </a:r>
          </a:p>
          <a:p>
            <a:pPr>
              <a:buNone/>
            </a:pPr>
            <a:r>
              <a:rPr lang="nl-NL" dirty="0" smtClean="0"/>
              <a:t>	3' CTGACG 5'</a:t>
            </a:r>
          </a:p>
          <a:p>
            <a:pPr>
              <a:buNone/>
            </a:pPr>
            <a:r>
              <a:rPr lang="it-IT" dirty="0" smtClean="0"/>
              <a:t>D 5' AGTCAT 3‘</a:t>
            </a:r>
          </a:p>
          <a:p>
            <a:pPr>
              <a:buNone/>
            </a:pPr>
            <a:r>
              <a:rPr lang="it-IT" dirty="0" smtClean="0"/>
              <a:t>	3' UCAGUA 5'</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3236"/>
            <a:ext cx="8229600" cy="5862927"/>
          </a:xfrm>
        </p:spPr>
        <p:txBody>
          <a:bodyPr>
            <a:normAutofit fontScale="92500" lnSpcReduction="10000"/>
          </a:bodyPr>
          <a:lstStyle/>
          <a:p>
            <a:pPr>
              <a:buNone/>
            </a:pPr>
            <a:r>
              <a:rPr lang="en-US" dirty="0" smtClean="0"/>
              <a:t>27. Which of the following base pair sequences </a:t>
            </a:r>
          </a:p>
          <a:p>
            <a:pPr>
              <a:buNone/>
            </a:pPr>
            <a:r>
              <a:rPr lang="en-US" dirty="0" smtClean="0"/>
              <a:t>could be produced in DNA replication? </a:t>
            </a:r>
          </a:p>
          <a:p>
            <a:pPr>
              <a:buNone/>
            </a:pPr>
            <a:endParaRPr lang="en-US" dirty="0" smtClean="0"/>
          </a:p>
          <a:p>
            <a:pPr marL="514350" indent="-514350">
              <a:buAutoNum type="alphaUcPeriod"/>
            </a:pPr>
            <a:r>
              <a:rPr lang="en-US" dirty="0" smtClean="0"/>
              <a:t>5' </a:t>
            </a:r>
            <a:r>
              <a:rPr lang="en-US" dirty="0" err="1" smtClean="0"/>
              <a:t>AGTCUT</a:t>
            </a:r>
            <a:r>
              <a:rPr lang="en-US" dirty="0" smtClean="0"/>
              <a:t> 3‘</a:t>
            </a:r>
          </a:p>
          <a:p>
            <a:pPr marL="514350" indent="-514350">
              <a:buNone/>
            </a:pPr>
            <a:r>
              <a:rPr lang="en-US" dirty="0" smtClean="0"/>
              <a:t>	3' </a:t>
            </a:r>
            <a:r>
              <a:rPr lang="en-US" dirty="0" err="1" smtClean="0"/>
              <a:t>TCUGTA</a:t>
            </a:r>
            <a:r>
              <a:rPr lang="en-US" dirty="0" smtClean="0"/>
              <a:t> 5'</a:t>
            </a:r>
          </a:p>
          <a:p>
            <a:pPr>
              <a:buNone/>
            </a:pPr>
            <a:r>
              <a:rPr lang="en-US" b="1" dirty="0" smtClean="0"/>
              <a:t>B 5' </a:t>
            </a:r>
            <a:r>
              <a:rPr lang="en-US" b="1" dirty="0" err="1" smtClean="0"/>
              <a:t>AGTCAT</a:t>
            </a:r>
            <a:r>
              <a:rPr lang="en-US" b="1" dirty="0" smtClean="0"/>
              <a:t> 3‘</a:t>
            </a:r>
          </a:p>
          <a:p>
            <a:pPr>
              <a:buNone/>
            </a:pPr>
            <a:r>
              <a:rPr lang="en-US" b="1" dirty="0" smtClean="0"/>
              <a:t>	3' </a:t>
            </a:r>
            <a:r>
              <a:rPr lang="en-US" b="1" dirty="0" err="1" smtClean="0"/>
              <a:t>TCAGTA</a:t>
            </a:r>
            <a:r>
              <a:rPr lang="en-US" b="1" dirty="0" smtClean="0"/>
              <a:t> 5'</a:t>
            </a:r>
          </a:p>
          <a:p>
            <a:pPr>
              <a:buNone/>
            </a:pPr>
            <a:r>
              <a:rPr lang="nl-NL" dirty="0" smtClean="0"/>
              <a:t>C 5' AGTCAT 3‘</a:t>
            </a:r>
          </a:p>
          <a:p>
            <a:pPr>
              <a:buNone/>
            </a:pPr>
            <a:r>
              <a:rPr lang="nl-NL" dirty="0" smtClean="0"/>
              <a:t>	3' CTGACG 5'</a:t>
            </a:r>
          </a:p>
          <a:p>
            <a:pPr>
              <a:buNone/>
            </a:pPr>
            <a:r>
              <a:rPr lang="it-IT" dirty="0" smtClean="0"/>
              <a:t>D 5' AGTCAT 3‘</a:t>
            </a:r>
          </a:p>
          <a:p>
            <a:pPr>
              <a:buNone/>
            </a:pPr>
            <a:r>
              <a:rPr lang="it-IT" dirty="0" smtClean="0"/>
              <a:t>	3' UCAGUA 5'</a:t>
            </a:r>
            <a:endParaRPr lang="en-US" dirty="0" smtClean="0"/>
          </a:p>
          <a:p>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8302"/>
            <a:ext cx="8229600" cy="5647861"/>
          </a:xfrm>
        </p:spPr>
        <p:txBody>
          <a:bodyPr>
            <a:normAutofit/>
          </a:bodyPr>
          <a:lstStyle/>
          <a:p>
            <a:pPr>
              <a:buNone/>
            </a:pPr>
            <a:r>
              <a:rPr lang="en-US" dirty="0" smtClean="0"/>
              <a:t>28. A mutation occurs at the midpoint of a gene, altering all amino acids encoded after the point of mutation. Which mutation could have produced this change?</a:t>
            </a:r>
          </a:p>
          <a:p>
            <a:pPr>
              <a:buNone/>
            </a:pPr>
            <a:r>
              <a:rPr lang="en-US" dirty="0" smtClean="0"/>
              <a:t>A. deletion of two nucleotides </a:t>
            </a:r>
          </a:p>
          <a:p>
            <a:pPr>
              <a:buNone/>
            </a:pPr>
            <a:r>
              <a:rPr lang="en-US" dirty="0" smtClean="0"/>
              <a:t>B. deletion of three nucleotides</a:t>
            </a:r>
          </a:p>
          <a:p>
            <a:pPr>
              <a:buNone/>
            </a:pPr>
            <a:r>
              <a:rPr lang="en-US" dirty="0" smtClean="0"/>
              <a:t>C. insertion of six nucleotides</a:t>
            </a:r>
          </a:p>
          <a:p>
            <a:pPr>
              <a:buNone/>
            </a:pPr>
            <a:r>
              <a:rPr lang="en-US" dirty="0" smtClean="0"/>
              <a:t>D. insertion of twelve nucleotides</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t>28. A mutation occurs at the midpoint of a gene, altering all amino acids encoded after the point of mutation. Which mutation could have produced this change?</a:t>
            </a:r>
          </a:p>
        </p:txBody>
      </p:sp>
      <p:sp>
        <p:nvSpPr>
          <p:cNvPr id="3" name="Content Placeholder 2"/>
          <p:cNvSpPr>
            <a:spLocks noGrp="1"/>
          </p:cNvSpPr>
          <p:nvPr>
            <p:ph idx="1"/>
          </p:nvPr>
        </p:nvSpPr>
        <p:spPr/>
        <p:txBody>
          <a:bodyPr>
            <a:normAutofit fontScale="77500" lnSpcReduction="20000"/>
          </a:bodyPr>
          <a:lstStyle/>
          <a:p>
            <a:pPr>
              <a:buNone/>
            </a:pPr>
            <a:r>
              <a:rPr lang="en-US" dirty="0" smtClean="0"/>
              <a:t>A. </a:t>
            </a:r>
            <a:r>
              <a:rPr lang="en-US" b="1" dirty="0" smtClean="0"/>
              <a:t>Key: A deletion of two nucleotides will most likely cause a shift in the </a:t>
            </a:r>
            <a:r>
              <a:rPr lang="en-US" b="1" dirty="0" err="1" smtClean="0"/>
              <a:t>codon</a:t>
            </a:r>
            <a:r>
              <a:rPr lang="en-US" b="1" dirty="0" smtClean="0"/>
              <a:t> sequence that codes for an amino acid. This could cause a change in the sequence of amino acids attached after the point of the mutation.</a:t>
            </a:r>
          </a:p>
          <a:p>
            <a:pPr>
              <a:buNone/>
            </a:pPr>
            <a:r>
              <a:rPr lang="en-US" dirty="0" smtClean="0"/>
              <a:t>B. A deletion of three nucleotides will cause a deletion of the original amino acid in the protein but will not cause a change in the rest of the amino-acid sequence.</a:t>
            </a:r>
          </a:p>
          <a:p>
            <a:pPr>
              <a:buNone/>
            </a:pPr>
            <a:r>
              <a:rPr lang="en-US" dirty="0" smtClean="0"/>
              <a:t>C. An insertion of six nucleotides will add two additional amino acids to the protein but will not cause a change in the rest of the amino-acid sequence.</a:t>
            </a:r>
          </a:p>
          <a:p>
            <a:pPr>
              <a:buNone/>
            </a:pPr>
            <a:r>
              <a:rPr lang="en-US" dirty="0" smtClean="0"/>
              <a:t>D. An insertion of twelve nucleotides will add four additional amino acids to the protein but will not cause a change in the rest of the amino-acid sequence.</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2032"/>
            <a:ext cx="8229600" cy="5704132"/>
          </a:xfrm>
        </p:spPr>
        <p:txBody>
          <a:bodyPr>
            <a:normAutofit fontScale="92500" lnSpcReduction="10000"/>
          </a:bodyPr>
          <a:lstStyle/>
          <a:p>
            <a:pPr>
              <a:buNone/>
            </a:pPr>
            <a:r>
              <a:rPr lang="en-US" dirty="0" smtClean="0"/>
              <a:t>29. The frequency of an allele in a fly population changes from 89% to 20% after three generations. Which other events </a:t>
            </a:r>
            <a:r>
              <a:rPr lang="en-US" b="1" dirty="0" smtClean="0"/>
              <a:t>most likely </a:t>
            </a:r>
            <a:r>
              <a:rPr lang="en-US" dirty="0" smtClean="0"/>
              <a:t>occurred during the same time period?</a:t>
            </a:r>
          </a:p>
          <a:p>
            <a:pPr>
              <a:buNone/>
            </a:pPr>
            <a:r>
              <a:rPr lang="en-US" dirty="0" smtClean="0"/>
              <a:t>A. an environmental change and a fly population increase</a:t>
            </a:r>
          </a:p>
          <a:p>
            <a:pPr>
              <a:buNone/>
            </a:pPr>
            <a:r>
              <a:rPr lang="en-US" dirty="0" smtClean="0"/>
              <a:t>B. an environmental change and a fly population decrease </a:t>
            </a:r>
          </a:p>
          <a:p>
            <a:pPr>
              <a:buNone/>
            </a:pPr>
            <a:r>
              <a:rPr lang="en-US" dirty="0" smtClean="0"/>
              <a:t>C. interbreeding of flies with an invasive species and fly population speciation</a:t>
            </a:r>
          </a:p>
          <a:p>
            <a:pPr>
              <a:buNone/>
            </a:pPr>
            <a:r>
              <a:rPr lang="en-US" dirty="0" smtClean="0"/>
              <a:t>D. interbreeding of flies with an established local species and fly population speciation</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7685"/>
            <a:ext cx="8229600" cy="5198478"/>
          </a:xfrm>
        </p:spPr>
        <p:txBody>
          <a:bodyPr>
            <a:normAutofit fontScale="70000" lnSpcReduction="20000"/>
          </a:bodyPr>
          <a:lstStyle/>
          <a:p>
            <a:pPr>
              <a:buNone/>
            </a:pPr>
            <a:r>
              <a:rPr lang="en-US" dirty="0" smtClean="0"/>
              <a:t>A. An environmental change that did not favor the individuals in the population with the allele most likely led to the change in allele frequency; however, since the allele frequency decreased by so much, there would had to have been a decrease in the population within a three-generation period of  time.</a:t>
            </a:r>
          </a:p>
          <a:p>
            <a:pPr>
              <a:buNone/>
            </a:pPr>
            <a:r>
              <a:rPr lang="en-US" b="1" dirty="0" smtClean="0"/>
              <a:t>B. Key: An environmental change that did not favor the individuals in the population with the allele most likely led to the change in allele frequency; since the allele frequency decreased by so much, there would had to have been a decrease in the population within a three-generation period of time.</a:t>
            </a:r>
          </a:p>
          <a:p>
            <a:pPr>
              <a:buNone/>
            </a:pPr>
            <a:r>
              <a:rPr lang="en-US" dirty="0" smtClean="0"/>
              <a:t>C. Interbreeding between species is not likely to occur and can produce offspring that are not able to reproduce. Speciation would most likely need more than three generations to occur.</a:t>
            </a:r>
          </a:p>
          <a:p>
            <a:pPr>
              <a:buNone/>
            </a:pPr>
            <a:r>
              <a:rPr lang="en-US" dirty="0" smtClean="0"/>
              <a:t>D. Interbreeding between species is not likely to occur and can produce offspring that are not able to reproduce. Speciation would most likely need more than three generations to occur.</a:t>
            </a:r>
            <a:endParaRPr lang="en-US" dirty="0"/>
          </a:p>
        </p:txBody>
      </p:sp>
      <p:sp>
        <p:nvSpPr>
          <p:cNvPr id="4" name="Rectangle 3"/>
          <p:cNvSpPr/>
          <p:nvPr/>
        </p:nvSpPr>
        <p:spPr>
          <a:xfrm>
            <a:off x="457200" y="281354"/>
            <a:ext cx="8229600" cy="646331"/>
          </a:xfrm>
          <a:prstGeom prst="rect">
            <a:avLst/>
          </a:prstGeom>
        </p:spPr>
        <p:txBody>
          <a:bodyPr wrap="square">
            <a:spAutoFit/>
          </a:bodyPr>
          <a:lstStyle/>
          <a:p>
            <a:pPr>
              <a:buNone/>
            </a:pPr>
            <a:r>
              <a:rPr lang="en-US" dirty="0" smtClean="0"/>
              <a:t>29. The frequency of an allele in a fly population changes from 89% to 20% after three generations. Which other events most likely occurred during the same time period?</a:t>
            </a: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9828"/>
            <a:ext cx="8229600" cy="5746335"/>
          </a:xfrm>
        </p:spPr>
        <p:txBody>
          <a:bodyPr>
            <a:normAutofit fontScale="92500"/>
          </a:bodyPr>
          <a:lstStyle/>
          <a:p>
            <a:pPr>
              <a:buNone/>
            </a:pPr>
            <a:r>
              <a:rPr lang="en-US" dirty="0" smtClean="0"/>
              <a:t>30.  A scientist observes that a certain trait is determined by a single allele. An organism inherited one version of the trait from one parent and another version from the other parent. Both versions of the trait are expressed in the phenotype of the offspring. Which pattern of inheritance </a:t>
            </a:r>
            <a:r>
              <a:rPr lang="en-US" b="1" dirty="0" smtClean="0"/>
              <a:t>best</a:t>
            </a:r>
            <a:r>
              <a:rPr lang="en-US" dirty="0" smtClean="0"/>
              <a:t> classifies the observed trait?</a:t>
            </a:r>
          </a:p>
          <a:p>
            <a:pPr>
              <a:buNone/>
            </a:pPr>
            <a:r>
              <a:rPr lang="en-US" dirty="0" smtClean="0"/>
              <a:t>A. dominance</a:t>
            </a:r>
          </a:p>
          <a:p>
            <a:pPr>
              <a:buNone/>
            </a:pPr>
            <a:r>
              <a:rPr lang="en-US" dirty="0" smtClean="0"/>
              <a:t>B. sex-linkage</a:t>
            </a:r>
          </a:p>
          <a:p>
            <a:pPr>
              <a:buNone/>
            </a:pPr>
            <a:r>
              <a:rPr lang="en-US" dirty="0" smtClean="0"/>
              <a:t>C. co-dominance </a:t>
            </a:r>
          </a:p>
          <a:p>
            <a:pPr>
              <a:buNone/>
            </a:pPr>
            <a:r>
              <a:rPr lang="en-US" dirty="0" smtClean="0"/>
              <a:t>D. incomplete dominance</a:t>
            </a:r>
            <a:endParaRPr lang="en-US"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t>30. Which pattern of inheritance best classifies the observed trait?</a:t>
            </a:r>
            <a:endParaRPr lang="en-US" sz="32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 The pattern of inheritance does not reflect that one allele is dominant and the other is recessive since</a:t>
            </a:r>
          </a:p>
          <a:p>
            <a:pPr marL="0" indent="0">
              <a:buNone/>
            </a:pPr>
            <a:r>
              <a:rPr lang="en-US" dirty="0" smtClean="0"/>
              <a:t>both traits are expressed in the individual.</a:t>
            </a:r>
          </a:p>
          <a:p>
            <a:pPr marL="0" indent="0">
              <a:buNone/>
            </a:pPr>
            <a:r>
              <a:rPr lang="en-US" dirty="0" smtClean="0"/>
              <a:t>B. The information given does not provide enough evidence for a sex-linkage pattern of inheritance.</a:t>
            </a:r>
          </a:p>
          <a:p>
            <a:pPr marL="0" indent="0">
              <a:buNone/>
            </a:pPr>
            <a:r>
              <a:rPr lang="en-US" b="1" dirty="0" smtClean="0"/>
              <a:t>C. Key: The pattern of inheritance is best described as co-dominance because both traits are fully expressed in the phenotype of the individual.</a:t>
            </a:r>
          </a:p>
          <a:p>
            <a:pPr marL="0" indent="0">
              <a:buNone/>
            </a:pPr>
            <a:r>
              <a:rPr lang="en-US" dirty="0" smtClean="0"/>
              <a:t>D. Since both versions of the trait are expressed without a modification of the phenotype expressed, the</a:t>
            </a:r>
          </a:p>
          <a:p>
            <a:pPr marL="0" indent="0">
              <a:buNone/>
            </a:pPr>
            <a:r>
              <a:rPr lang="en-US" dirty="0" smtClean="0"/>
              <a:t>pattern of inheritance is not incomplete dominance.</a:t>
            </a:r>
            <a:endParaRPr lang="en-US"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90946"/>
            <a:ext cx="8229600" cy="5835218"/>
          </a:xfrm>
        </p:spPr>
        <p:txBody>
          <a:bodyPr>
            <a:normAutofit/>
          </a:bodyPr>
          <a:lstStyle/>
          <a:p>
            <a:pPr>
              <a:buNone/>
            </a:pPr>
            <a:r>
              <a:rPr lang="en-US" dirty="0" smtClean="0"/>
              <a:t>31. Which relationship is correct?</a:t>
            </a:r>
          </a:p>
          <a:p>
            <a:pPr>
              <a:buNone/>
            </a:pPr>
            <a:r>
              <a:rPr lang="en-US" dirty="0" smtClean="0"/>
              <a:t> </a:t>
            </a:r>
          </a:p>
          <a:p>
            <a:pPr lvl="0">
              <a:buNone/>
            </a:pPr>
            <a:r>
              <a:rPr lang="en-US" dirty="0" smtClean="0"/>
              <a:t>A. The number of chromosomes in a gamete cell</a:t>
            </a:r>
            <a:r>
              <a:rPr lang="en-US" dirty="0"/>
              <a:t> </a:t>
            </a:r>
            <a:r>
              <a:rPr lang="en-US" dirty="0" smtClean="0"/>
              <a:t>equals the number of chromosomes in a body cell.</a:t>
            </a:r>
          </a:p>
          <a:p>
            <a:pPr lvl="0">
              <a:buNone/>
            </a:pPr>
            <a:r>
              <a:rPr lang="en-US" dirty="0" smtClean="0"/>
              <a:t>B. </a:t>
            </a:r>
            <a:r>
              <a:rPr lang="en-US" dirty="0"/>
              <a:t>T</a:t>
            </a:r>
            <a:r>
              <a:rPr lang="en-US" dirty="0" smtClean="0"/>
              <a:t>he number of chromosomes in a cell</a:t>
            </a:r>
            <a:r>
              <a:rPr lang="en-US" dirty="0"/>
              <a:t> </a:t>
            </a:r>
            <a:r>
              <a:rPr lang="en-US" dirty="0" smtClean="0"/>
              <a:t>equals the number of genes in a cell.</a:t>
            </a:r>
          </a:p>
          <a:p>
            <a:pPr lvl="0">
              <a:buNone/>
            </a:pPr>
            <a:r>
              <a:rPr lang="en-US" dirty="0" smtClean="0"/>
              <a:t>C. </a:t>
            </a:r>
            <a:r>
              <a:rPr lang="en-US" dirty="0"/>
              <a:t>T</a:t>
            </a:r>
            <a:r>
              <a:rPr lang="en-US" dirty="0" smtClean="0"/>
              <a:t>he number of thymine bases  in DNA</a:t>
            </a:r>
            <a:r>
              <a:rPr lang="en-US" dirty="0"/>
              <a:t> </a:t>
            </a:r>
            <a:r>
              <a:rPr lang="en-US" dirty="0" smtClean="0"/>
              <a:t>equals the number of adenine bases in DNA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5636"/>
            <a:ext cx="8229600" cy="5710527"/>
          </a:xfrm>
        </p:spPr>
        <p:txBody>
          <a:bodyPr/>
          <a:lstStyle/>
          <a:p>
            <a:pPr>
              <a:buNone/>
            </a:pPr>
            <a:r>
              <a:rPr lang="en-US" dirty="0" smtClean="0"/>
              <a:t>2. A scientist conducts a controlled experiment to test the hypothesis that a vitamin could extend a person’s life-expectancy. </a:t>
            </a:r>
          </a:p>
          <a:p>
            <a:pPr>
              <a:buNone/>
            </a:pPr>
            <a:endParaRPr lang="en-US" dirty="0" smtClean="0"/>
          </a:p>
          <a:p>
            <a:pPr>
              <a:buNone/>
            </a:pPr>
            <a:r>
              <a:rPr lang="en-US" dirty="0" smtClean="0"/>
              <a:t>What is the independent variable?</a:t>
            </a:r>
          </a:p>
          <a:p>
            <a:pPr marL="514350" indent="-514350">
              <a:buAutoNum type="alphaUcPeriod"/>
            </a:pPr>
            <a:r>
              <a:rPr lang="en-US" b="1" dirty="0" smtClean="0"/>
              <a:t>The amount of vitamin given to the subject</a:t>
            </a:r>
          </a:p>
          <a:p>
            <a:pPr marL="514350" indent="-514350">
              <a:buAutoNum type="alphaUcPeriod"/>
            </a:pPr>
            <a:r>
              <a:rPr lang="en-US" dirty="0" smtClean="0"/>
              <a:t>The life span of the subject is the dependent variable</a:t>
            </a:r>
          </a:p>
          <a:p>
            <a:pPr marL="514350" indent="-514350">
              <a:buAutoNum type="alphaUcPeriod"/>
            </a:pPr>
            <a:r>
              <a:rPr lang="en-US" dirty="0" smtClean="0"/>
              <a:t>The control used in the experiment</a:t>
            </a:r>
          </a:p>
          <a:p>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9382"/>
            <a:ext cx="8229600" cy="5876781"/>
          </a:xfrm>
        </p:spPr>
        <p:txBody>
          <a:bodyPr>
            <a:normAutofit/>
          </a:bodyPr>
          <a:lstStyle/>
          <a:p>
            <a:pPr>
              <a:buNone/>
            </a:pPr>
            <a:r>
              <a:rPr lang="en-US" dirty="0"/>
              <a:t>31. Which relationship is correct?</a:t>
            </a:r>
          </a:p>
          <a:p>
            <a:pPr>
              <a:buNone/>
            </a:pPr>
            <a:r>
              <a:rPr lang="en-US" dirty="0"/>
              <a:t> </a:t>
            </a:r>
          </a:p>
          <a:p>
            <a:pPr lvl="0">
              <a:buNone/>
            </a:pPr>
            <a:r>
              <a:rPr lang="en-US" dirty="0"/>
              <a:t>A. The number of chromosomes in a gamete cell equals the number of chromosomes in a body cell.</a:t>
            </a:r>
          </a:p>
          <a:p>
            <a:pPr lvl="0">
              <a:buNone/>
            </a:pPr>
            <a:r>
              <a:rPr lang="en-US" dirty="0"/>
              <a:t>B. The number of chromosomes in a cell equals the number of genes in a cell.</a:t>
            </a:r>
          </a:p>
          <a:p>
            <a:pPr lvl="0">
              <a:buNone/>
            </a:pPr>
            <a:r>
              <a:rPr lang="en-US" b="1" dirty="0"/>
              <a:t>C. The number of thymine bases  in DNA equals the number of adenine bases in DNA  </a:t>
            </a:r>
          </a:p>
          <a:p>
            <a:endParaRPr lang="en-US" dirty="0" smtClean="0"/>
          </a:p>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1782"/>
            <a:ext cx="8229600" cy="5724381"/>
          </a:xfrm>
        </p:spPr>
        <p:txBody>
          <a:bodyPr/>
          <a:lstStyle/>
          <a:p>
            <a:pPr lvl="0">
              <a:buNone/>
            </a:pPr>
            <a:r>
              <a:rPr lang="en-US" dirty="0" smtClean="0"/>
              <a:t>7. Theory of Evolution </a:t>
            </a:r>
          </a:p>
          <a:p>
            <a:r>
              <a:rPr lang="en-US" dirty="0" smtClean="0"/>
              <a:t>Evaluate the mechanisms and sources of evidence related to the theory of evolution. </a:t>
            </a:r>
          </a:p>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787236"/>
          </a:xfrm>
        </p:spPr>
        <p:txBody>
          <a:bodyPr>
            <a:normAutofit fontScale="90000"/>
          </a:bodyPr>
          <a:lstStyle/>
          <a:p>
            <a:pPr algn="l"/>
            <a:r>
              <a:rPr lang="en-US" sz="3600" dirty="0" smtClean="0"/>
              <a:t>32. A single species of squirrel evolved over time </a:t>
            </a:r>
            <a:br>
              <a:rPr lang="en-US" sz="3600" dirty="0" smtClean="0"/>
            </a:br>
            <a:r>
              <a:rPr lang="en-US" sz="3600" dirty="0" smtClean="0"/>
              <a:t>into two species, each on opposite sides of the Grand Canyon. This change was </a:t>
            </a:r>
            <a:r>
              <a:rPr lang="en-US" sz="3600" i="1" dirty="0" smtClean="0"/>
              <a:t>most likely due to </a:t>
            </a:r>
            <a:r>
              <a:rPr lang="en-US" i="1" dirty="0" smtClean="0"/>
              <a:t/>
            </a:r>
            <a:br>
              <a:rPr lang="en-US" i="1" dirty="0" smtClean="0"/>
            </a:br>
            <a:endParaRPr lang="en-US" dirty="0"/>
          </a:p>
        </p:txBody>
      </p:sp>
      <p:sp>
        <p:nvSpPr>
          <p:cNvPr id="3" name="Content Placeholder 2"/>
          <p:cNvSpPr>
            <a:spLocks noGrp="1"/>
          </p:cNvSpPr>
          <p:nvPr>
            <p:ph idx="1"/>
          </p:nvPr>
        </p:nvSpPr>
        <p:spPr>
          <a:xfrm>
            <a:off x="457200" y="2812473"/>
            <a:ext cx="8229600" cy="3313690"/>
          </a:xfrm>
        </p:spPr>
        <p:txBody>
          <a:bodyPr/>
          <a:lstStyle/>
          <a:p>
            <a:pPr>
              <a:buNone/>
            </a:pPr>
            <a:r>
              <a:rPr lang="en-US" dirty="0" smtClean="0"/>
              <a:t>A. higher mutation rates on one side.</a:t>
            </a:r>
          </a:p>
          <a:p>
            <a:pPr>
              <a:buNone/>
            </a:pPr>
            <a:r>
              <a:rPr lang="en-US" dirty="0" smtClean="0"/>
              <a:t>B. low genetic diversity in the initial population.</a:t>
            </a:r>
          </a:p>
          <a:p>
            <a:pPr>
              <a:buNone/>
            </a:pPr>
            <a:r>
              <a:rPr lang="en-US" dirty="0" smtClean="0"/>
              <a:t>C. the isolation of the two groups.</a:t>
            </a:r>
          </a:p>
          <a:p>
            <a:pPr>
              <a:buNone/>
            </a:pPr>
            <a:r>
              <a:rPr lang="en-US" dirty="0" smtClean="0"/>
              <a:t>D. differences in reproductive rates.</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pPr algn="l"/>
            <a:r>
              <a:rPr lang="en-US" sz="3200" dirty="0" smtClean="0"/>
              <a:t>32. A single species of squirrel evolved over time </a:t>
            </a:r>
            <a:br>
              <a:rPr lang="en-US" sz="3200" dirty="0" smtClean="0"/>
            </a:br>
            <a:r>
              <a:rPr lang="en-US" sz="3200" dirty="0" smtClean="0"/>
              <a:t>into two species, each on opposite sides of the Grand Canyon. This change was </a:t>
            </a:r>
            <a:r>
              <a:rPr lang="en-US" sz="3200" i="1" dirty="0" smtClean="0"/>
              <a:t>most likely due to</a:t>
            </a:r>
            <a:endParaRPr lang="en-US" sz="3200" dirty="0"/>
          </a:p>
        </p:txBody>
      </p:sp>
      <p:sp>
        <p:nvSpPr>
          <p:cNvPr id="3" name="Content Placeholder 2"/>
          <p:cNvSpPr>
            <a:spLocks noGrp="1"/>
          </p:cNvSpPr>
          <p:nvPr>
            <p:ph idx="1"/>
          </p:nvPr>
        </p:nvSpPr>
        <p:spPr>
          <a:xfrm>
            <a:off x="457200" y="2216727"/>
            <a:ext cx="8229600" cy="3909436"/>
          </a:xfrm>
        </p:spPr>
        <p:txBody>
          <a:bodyPr/>
          <a:lstStyle/>
          <a:p>
            <a:pPr>
              <a:buNone/>
            </a:pPr>
            <a:r>
              <a:rPr lang="en-US" dirty="0" smtClean="0"/>
              <a:t>A. higher mutation rates on one side.</a:t>
            </a:r>
          </a:p>
          <a:p>
            <a:pPr>
              <a:buNone/>
            </a:pPr>
            <a:r>
              <a:rPr lang="en-US" dirty="0" smtClean="0"/>
              <a:t>B. low genetic diversity in the initial population.</a:t>
            </a:r>
          </a:p>
          <a:p>
            <a:pPr>
              <a:buNone/>
            </a:pPr>
            <a:r>
              <a:rPr lang="en-US" b="1" dirty="0" smtClean="0"/>
              <a:t>C. the isolation of the two groups.</a:t>
            </a:r>
          </a:p>
          <a:p>
            <a:pPr>
              <a:buNone/>
            </a:pPr>
            <a:r>
              <a:rPr lang="en-US" dirty="0" smtClean="0"/>
              <a:t>D. differences in reproductive rates.</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1673" y="290946"/>
            <a:ext cx="8465127" cy="5835218"/>
          </a:xfrm>
        </p:spPr>
        <p:txBody>
          <a:bodyPr>
            <a:normAutofit lnSpcReduction="10000"/>
          </a:bodyPr>
          <a:lstStyle/>
          <a:p>
            <a:pPr>
              <a:buNone/>
            </a:pPr>
            <a:r>
              <a:rPr lang="en-US" dirty="0" smtClean="0"/>
              <a:t>33. Which of these </a:t>
            </a:r>
            <a:r>
              <a:rPr lang="en-US" i="1" dirty="0" smtClean="0"/>
              <a:t>best illustrates natural </a:t>
            </a:r>
            <a:r>
              <a:rPr lang="en-US" dirty="0" smtClean="0"/>
              <a:t>selection? </a:t>
            </a:r>
          </a:p>
          <a:p>
            <a:pPr marL="571500" indent="-514350">
              <a:buAutoNum type="alphaUcPeriod"/>
            </a:pPr>
            <a:r>
              <a:rPr lang="en-US" dirty="0" smtClean="0"/>
              <a:t>An organism with favorable genetic variations will tend to survive and breed successfully. </a:t>
            </a:r>
          </a:p>
          <a:p>
            <a:pPr marL="571500" indent="-514350">
              <a:buAutoNum type="alphaUcPeriod"/>
            </a:pPr>
            <a:r>
              <a:rPr lang="en-US" dirty="0" smtClean="0"/>
              <a:t>A population monopolizes all of the resources in its habitat, forcing other species to migrate. </a:t>
            </a:r>
          </a:p>
          <a:p>
            <a:pPr marL="571500" indent="-514350">
              <a:buNone/>
            </a:pPr>
            <a:r>
              <a:rPr lang="en-US" dirty="0" smtClean="0"/>
              <a:t>C.  A community whose members work together utilizes all existing resources and migratory routes. </a:t>
            </a:r>
          </a:p>
          <a:p>
            <a:pPr marL="571500" indent="-514350">
              <a:buNone/>
            </a:pPr>
            <a:r>
              <a:rPr lang="en-US" dirty="0" smtClean="0"/>
              <a:t>D. The largest organisms in a species receive the only breeding opportunities. </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buNone/>
            </a:pPr>
            <a:r>
              <a:rPr lang="en-US" dirty="0" smtClean="0"/>
              <a:t>33. Which of these </a:t>
            </a:r>
            <a:r>
              <a:rPr lang="en-US" i="1" dirty="0" smtClean="0"/>
              <a:t>best illustrates natural </a:t>
            </a:r>
            <a:r>
              <a:rPr lang="en-US" dirty="0" smtClean="0"/>
              <a:t>selection? </a:t>
            </a:r>
          </a:p>
          <a:p>
            <a:pPr>
              <a:buNone/>
            </a:pPr>
            <a:endParaRPr lang="en-US" dirty="0" smtClean="0"/>
          </a:p>
          <a:p>
            <a:pPr marL="571500" indent="-514350">
              <a:buAutoNum type="alphaUcPeriod"/>
            </a:pPr>
            <a:r>
              <a:rPr lang="en-US" b="1" dirty="0" smtClean="0"/>
              <a:t>An organism with favorable genetic variations will tend to survive and breed successfully. </a:t>
            </a:r>
          </a:p>
          <a:p>
            <a:pPr marL="571500" indent="-514350">
              <a:buAutoNum type="alphaUcPeriod"/>
            </a:pPr>
            <a:r>
              <a:rPr lang="en-US" dirty="0" smtClean="0"/>
              <a:t>A population monopolizes all of the resources in its habitat, forcing other species to migrate. </a:t>
            </a:r>
          </a:p>
          <a:p>
            <a:pPr marL="571500" indent="-514350">
              <a:buNone/>
            </a:pPr>
            <a:r>
              <a:rPr lang="en-US" dirty="0" smtClean="0"/>
              <a:t>C.  A community whose members work together utilizes all existing resources and migratory routes. </a:t>
            </a:r>
          </a:p>
          <a:p>
            <a:pPr marL="571500" indent="-514350">
              <a:buNone/>
            </a:pPr>
            <a:r>
              <a:rPr lang="en-US" dirty="0" smtClean="0"/>
              <a:t>D. The largest organisms in a species receive the only breeding opportunities. </a:t>
            </a:r>
          </a:p>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2700" dirty="0" smtClean="0"/>
              <a:t>Use the graph below to answer question 34.</a:t>
            </a:r>
            <a:br>
              <a:rPr lang="en-US" sz="2700" dirty="0" smtClean="0"/>
            </a:br>
            <a:r>
              <a:rPr lang="en-US" b="1" dirty="0" smtClean="0"/>
              <a:t/>
            </a:r>
            <a:br>
              <a:rPr lang="en-US" b="1" dirty="0" smtClean="0"/>
            </a:br>
            <a:endParaRPr lang="en-US" dirty="0"/>
          </a:p>
        </p:txBody>
      </p:sp>
      <p:sp>
        <p:nvSpPr>
          <p:cNvPr id="3" name="Content Placeholder 2"/>
          <p:cNvSpPr>
            <a:spLocks noGrp="1"/>
          </p:cNvSpPr>
          <p:nvPr>
            <p:ph idx="1"/>
          </p:nvPr>
        </p:nvSpPr>
        <p:spPr>
          <a:xfrm>
            <a:off x="4994030" y="639276"/>
            <a:ext cx="3692769" cy="5761524"/>
          </a:xfrm>
        </p:spPr>
        <p:txBody>
          <a:bodyPr>
            <a:normAutofit fontScale="62500" lnSpcReduction="20000"/>
          </a:bodyPr>
          <a:lstStyle/>
          <a:p>
            <a:pPr>
              <a:buNone/>
            </a:pPr>
            <a:r>
              <a:rPr lang="en-US" dirty="0" smtClean="0"/>
              <a:t>34. Tail length in mice varies within a population. Scientists observed change in the distribution of tail lengths in a mouse population over time. At the genetic level, what has </a:t>
            </a:r>
            <a:r>
              <a:rPr lang="en-US" b="1" dirty="0" smtClean="0"/>
              <a:t>most likely </a:t>
            </a:r>
            <a:r>
              <a:rPr lang="en-US" dirty="0" smtClean="0"/>
              <a:t>happened to the allele for the shortest tail lengths?</a:t>
            </a:r>
          </a:p>
          <a:p>
            <a:pPr>
              <a:buNone/>
            </a:pPr>
            <a:r>
              <a:rPr lang="en-US" dirty="0" smtClean="0"/>
              <a:t>A. The allele changed from being dominant to being recessive.</a:t>
            </a:r>
          </a:p>
          <a:p>
            <a:pPr>
              <a:buNone/>
            </a:pPr>
            <a:r>
              <a:rPr lang="en-US" dirty="0" smtClean="0"/>
              <a:t>B. The allele changed from being </a:t>
            </a:r>
            <a:r>
              <a:rPr lang="en-US" dirty="0" err="1" smtClean="0"/>
              <a:t>autosomal</a:t>
            </a:r>
            <a:r>
              <a:rPr lang="en-US" dirty="0" smtClean="0"/>
              <a:t> to being sex-linked.</a:t>
            </a:r>
          </a:p>
          <a:p>
            <a:pPr>
              <a:buNone/>
            </a:pPr>
            <a:r>
              <a:rPr lang="en-US" dirty="0" smtClean="0"/>
              <a:t>C. The allele became less frequent than the alleles for longer tail lengths. </a:t>
            </a:r>
          </a:p>
          <a:p>
            <a:pPr>
              <a:buNone/>
            </a:pPr>
            <a:r>
              <a:rPr lang="en-US" dirty="0" smtClean="0"/>
              <a:t>D. The allele began to code for long tail lengths instead of the shortest ones.</a:t>
            </a:r>
            <a:endParaRPr lang="en-US" dirty="0"/>
          </a:p>
        </p:txBody>
      </p:sp>
      <p:pic>
        <p:nvPicPr>
          <p:cNvPr id="1026" name="Picture 2"/>
          <p:cNvPicPr>
            <a:picLocks noChangeAspect="1" noChangeArrowheads="1"/>
          </p:cNvPicPr>
          <p:nvPr/>
        </p:nvPicPr>
        <p:blipFill>
          <a:blip r:embed="rId2"/>
          <a:srcRect/>
          <a:stretch>
            <a:fillRect/>
          </a:stretch>
        </p:blipFill>
        <p:spPr bwMode="auto">
          <a:xfrm>
            <a:off x="169473" y="639275"/>
            <a:ext cx="4599725" cy="3074596"/>
          </a:xfrm>
          <a:prstGeom prst="rect">
            <a:avLst/>
          </a:prstGeom>
          <a:noFill/>
          <a:ln w="9525">
            <a:noFill/>
            <a:miter lim="800000"/>
            <a:headEnd/>
            <a:tailEnd/>
          </a:ln>
        </p:spPr>
      </p:pic>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dirty="0" smtClean="0"/>
              <a:t>34. At the genetic level, what has most likely happened to the allele for the shortest tail lengths?</a:t>
            </a:r>
            <a:endParaRPr lang="en-US" sz="2800"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A. Alleles do not have the ability to revert back and forth from dominant to recessive.</a:t>
            </a:r>
          </a:p>
          <a:p>
            <a:pPr>
              <a:buNone/>
            </a:pPr>
            <a:r>
              <a:rPr lang="en-US" dirty="0" smtClean="0"/>
              <a:t>B. It is not likely that the alleles changed their chromosome positions to cause the change in the tail-length distribution of the mouse population.</a:t>
            </a:r>
          </a:p>
          <a:p>
            <a:pPr>
              <a:buNone/>
            </a:pPr>
            <a:r>
              <a:rPr lang="en-US" b="1" dirty="0" smtClean="0"/>
              <a:t>C. Key: Natural selection can cause changes in the allele frequency of a population—mice with short tails were not as successful in reproducing as were mice with longer tails due to environmental influences.</a:t>
            </a:r>
          </a:p>
          <a:p>
            <a:pPr>
              <a:buNone/>
            </a:pPr>
            <a:r>
              <a:rPr lang="en-US" dirty="0" smtClean="0"/>
              <a:t>D. A genetic mutation would cause a change in the coding from the allele, not natural selection.</a:t>
            </a:r>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964" y="263236"/>
            <a:ext cx="8492836" cy="6303819"/>
          </a:xfrm>
        </p:spPr>
        <p:txBody>
          <a:bodyPr>
            <a:normAutofit lnSpcReduction="10000"/>
          </a:bodyPr>
          <a:lstStyle/>
          <a:p>
            <a:pPr>
              <a:buNone/>
            </a:pPr>
            <a:r>
              <a:rPr lang="en-US" dirty="0" smtClean="0"/>
              <a:t>    35. A population of termites initially consists of darkly colored and brightly colored members. After several generations, the termite population consists almost entirely of darkly colored members because the brightly colored termites are easier for a predatory species of insectivores to locate. This situation is an example of </a:t>
            </a:r>
          </a:p>
          <a:p>
            <a:pPr>
              <a:buNone/>
            </a:pPr>
            <a:r>
              <a:rPr lang="en-US" dirty="0" smtClean="0"/>
              <a:t>A. the evolution of a new species.</a:t>
            </a:r>
          </a:p>
          <a:p>
            <a:pPr>
              <a:buNone/>
            </a:pPr>
            <a:r>
              <a:rPr lang="en-US" dirty="0" smtClean="0"/>
              <a:t>B. natural selection.</a:t>
            </a:r>
          </a:p>
          <a:p>
            <a:pPr>
              <a:buNone/>
            </a:pPr>
            <a:r>
              <a:rPr lang="en-US" dirty="0" smtClean="0"/>
              <a:t>C. artificial selection.</a:t>
            </a:r>
          </a:p>
          <a:p>
            <a:pPr>
              <a:buNone/>
            </a:pPr>
            <a:r>
              <a:rPr lang="en-US" dirty="0" smtClean="0"/>
              <a:t>D. adaptive radiation.</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0110"/>
            <a:ext cx="8229600" cy="5946054"/>
          </a:xfrm>
        </p:spPr>
        <p:txBody>
          <a:bodyPr>
            <a:normAutofit lnSpcReduction="10000"/>
          </a:bodyPr>
          <a:lstStyle/>
          <a:p>
            <a:pPr>
              <a:buNone/>
            </a:pPr>
            <a:r>
              <a:rPr lang="en-US" dirty="0" smtClean="0"/>
              <a:t>35. A population of termites initially consists of darkly colored and brightly colored members. After several generations, the termite population consists almost entirely of darkly colored members because the brightly colored termites are easier for a predatory species of insectivores to locate. This situation is an example of </a:t>
            </a:r>
          </a:p>
          <a:p>
            <a:pPr>
              <a:buNone/>
            </a:pPr>
            <a:r>
              <a:rPr lang="en-US" dirty="0" smtClean="0"/>
              <a:t>A. the evolution of a new species.</a:t>
            </a:r>
          </a:p>
          <a:p>
            <a:pPr>
              <a:buNone/>
            </a:pPr>
            <a:r>
              <a:rPr lang="en-US" b="1" dirty="0" smtClean="0"/>
              <a:t>B. natural selection.</a:t>
            </a:r>
          </a:p>
          <a:p>
            <a:pPr>
              <a:buNone/>
            </a:pPr>
            <a:r>
              <a:rPr lang="en-US" dirty="0" smtClean="0"/>
              <a:t>C. artificial selection.</a:t>
            </a:r>
          </a:p>
          <a:p>
            <a:pPr>
              <a:buNone/>
            </a:pPr>
            <a:r>
              <a:rPr lang="en-US" dirty="0" smtClean="0"/>
              <a:t>D. adaptive radiation.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92370"/>
            <a:ext cx="8229600" cy="5633794"/>
          </a:xfrm>
        </p:spPr>
        <p:txBody>
          <a:bodyPr>
            <a:normAutofit fontScale="85000" lnSpcReduction="10000"/>
          </a:bodyPr>
          <a:lstStyle/>
          <a:p>
            <a:pPr>
              <a:buNone/>
            </a:pPr>
            <a:r>
              <a:rPr lang="en-US" dirty="0" smtClean="0"/>
              <a:t>3. The bacterium </a:t>
            </a:r>
            <a:r>
              <a:rPr lang="en-US" dirty="0" err="1" smtClean="0"/>
              <a:t>Acetobacter</a:t>
            </a:r>
            <a:r>
              <a:rPr lang="en-US" dirty="0" smtClean="0"/>
              <a:t> </a:t>
            </a:r>
            <a:r>
              <a:rPr lang="en-US" dirty="0" err="1" smtClean="0"/>
              <a:t>aceti</a:t>
            </a:r>
            <a:r>
              <a:rPr lang="en-US" dirty="0" smtClean="0"/>
              <a:t> is found in acidic environments and has an acidic cytoplasm. For this reason, most of its proteins are able to function in acidic conditions. This property distinguishes </a:t>
            </a:r>
            <a:r>
              <a:rPr lang="en-US" dirty="0" err="1" smtClean="0"/>
              <a:t>Acetobacter</a:t>
            </a:r>
            <a:r>
              <a:rPr lang="en-US" dirty="0" smtClean="0"/>
              <a:t> </a:t>
            </a:r>
            <a:r>
              <a:rPr lang="en-US" dirty="0" err="1" smtClean="0"/>
              <a:t>aceti</a:t>
            </a:r>
            <a:r>
              <a:rPr lang="en-US" dirty="0" smtClean="0"/>
              <a:t> proteins from those of most other organisms. Which characteristic does </a:t>
            </a:r>
            <a:r>
              <a:rPr lang="en-US" dirty="0" err="1" smtClean="0"/>
              <a:t>Acetobacter</a:t>
            </a:r>
            <a:r>
              <a:rPr lang="en-US" dirty="0" smtClean="0"/>
              <a:t> </a:t>
            </a:r>
            <a:r>
              <a:rPr lang="en-US" dirty="0" err="1" smtClean="0"/>
              <a:t>aceti</a:t>
            </a:r>
            <a:r>
              <a:rPr lang="en-US" dirty="0" smtClean="0"/>
              <a:t> </a:t>
            </a:r>
            <a:r>
              <a:rPr lang="en-US" b="1" dirty="0" smtClean="0"/>
              <a:t>most likely </a:t>
            </a:r>
            <a:r>
              <a:rPr lang="en-US" dirty="0" smtClean="0"/>
              <a:t>share with other organisms?</a:t>
            </a:r>
          </a:p>
          <a:p>
            <a:pPr>
              <a:buNone/>
            </a:pPr>
            <a:r>
              <a:rPr lang="en-US" dirty="0" smtClean="0"/>
              <a:t>A. the method that the organism uses to reproduce itself</a:t>
            </a:r>
          </a:p>
          <a:p>
            <a:pPr>
              <a:buNone/>
            </a:pPr>
            <a:r>
              <a:rPr lang="en-US" dirty="0" smtClean="0"/>
              <a:t>B. the physical and chemical responses to environmental changes</a:t>
            </a:r>
          </a:p>
          <a:p>
            <a:pPr>
              <a:buNone/>
            </a:pPr>
            <a:r>
              <a:rPr lang="en-US" dirty="0" smtClean="0"/>
              <a:t>C. the type of organelle used to produce energy for cellular functions</a:t>
            </a:r>
          </a:p>
          <a:p>
            <a:pPr>
              <a:buNone/>
            </a:pPr>
            <a:r>
              <a:rPr lang="en-US" dirty="0" smtClean="0"/>
              <a:t>D. the process used to form proteins by transcription and translation</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46364"/>
            <a:ext cx="8229600" cy="5779799"/>
          </a:xfrm>
        </p:spPr>
        <p:txBody>
          <a:bodyPr>
            <a:normAutofit/>
          </a:bodyPr>
          <a:lstStyle/>
          <a:p>
            <a:pPr lvl="0">
              <a:buNone/>
            </a:pPr>
            <a:r>
              <a:rPr lang="en-US" dirty="0" smtClean="0"/>
              <a:t>8. Ecology </a:t>
            </a:r>
          </a:p>
          <a:p>
            <a:r>
              <a:rPr lang="en-US" dirty="0" smtClean="0"/>
              <a:t>Compare ecological levels of organization in the biosphere. </a:t>
            </a:r>
          </a:p>
          <a:p>
            <a:r>
              <a:rPr lang="en-US" dirty="0" smtClean="0"/>
              <a:t>Analyze interactions and relationships in an ecosystem as they relate to energy flow, biotic components, biogeochemical cycles, and limiting factors. </a:t>
            </a:r>
          </a:p>
          <a:p>
            <a:r>
              <a:rPr lang="en-US" dirty="0" smtClean="0"/>
              <a:t>Predict changes in an ecosystem in response to natural and human disturbances. </a:t>
            </a:r>
          </a:p>
          <a:p>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75914"/>
            <a:ext cx="8229600" cy="3650249"/>
          </a:xfrm>
        </p:spPr>
        <p:txBody>
          <a:bodyPr>
            <a:normAutofit fontScale="77500" lnSpcReduction="20000"/>
          </a:bodyPr>
          <a:lstStyle/>
          <a:p>
            <a:pPr>
              <a:buNone/>
            </a:pPr>
            <a:endParaRPr lang="en-US" dirty="0" smtClean="0"/>
          </a:p>
          <a:p>
            <a:pPr>
              <a:buNone/>
            </a:pPr>
            <a:r>
              <a:rPr lang="en-US" dirty="0" smtClean="0"/>
              <a:t>36. A group of students measured a ten-square-meter section of a pond ecosystem and recorded observations. Which statement is a testable hypothesis?</a:t>
            </a:r>
          </a:p>
          <a:p>
            <a:pPr>
              <a:buNone/>
            </a:pPr>
            <a:r>
              <a:rPr lang="en-US" dirty="0" smtClean="0"/>
              <a:t>A. The frogs living in the pond represent a population.</a:t>
            </a:r>
          </a:p>
          <a:p>
            <a:pPr>
              <a:buNone/>
            </a:pPr>
            <a:r>
              <a:rPr lang="en-US" dirty="0" smtClean="0"/>
              <a:t>B. Water is an </a:t>
            </a:r>
            <a:r>
              <a:rPr lang="en-US" dirty="0" err="1" smtClean="0"/>
              <a:t>abiotic</a:t>
            </a:r>
            <a:r>
              <a:rPr lang="en-US" dirty="0" smtClean="0"/>
              <a:t> component in the pond ecosystem.</a:t>
            </a:r>
          </a:p>
          <a:p>
            <a:pPr>
              <a:buNone/>
            </a:pPr>
            <a:r>
              <a:rPr lang="en-US" dirty="0" smtClean="0"/>
              <a:t>C. If the fish are given more food, then they will be happier.</a:t>
            </a:r>
          </a:p>
          <a:p>
            <a:pPr>
              <a:buNone/>
            </a:pPr>
            <a:r>
              <a:rPr lang="en-US" dirty="0" smtClean="0"/>
              <a:t>D. If the frogs are startled, then they will jump into the water.</a:t>
            </a:r>
            <a:endParaRPr lang="en-US" dirty="0"/>
          </a:p>
        </p:txBody>
      </p:sp>
      <p:sp>
        <p:nvSpPr>
          <p:cNvPr id="4" name="Rectangle 3"/>
          <p:cNvSpPr/>
          <p:nvPr/>
        </p:nvSpPr>
        <p:spPr>
          <a:xfrm>
            <a:off x="457200" y="351692"/>
            <a:ext cx="7941212" cy="707886"/>
          </a:xfrm>
          <a:prstGeom prst="rect">
            <a:avLst/>
          </a:prstGeom>
        </p:spPr>
        <p:txBody>
          <a:bodyPr wrap="square">
            <a:spAutoFit/>
          </a:bodyPr>
          <a:lstStyle/>
          <a:p>
            <a:pPr>
              <a:buNone/>
            </a:pPr>
            <a:r>
              <a:rPr lang="en-US" sz="2000" b="1" dirty="0" smtClean="0"/>
              <a:t>Use the table below to answer question 36.</a:t>
            </a:r>
          </a:p>
          <a:p>
            <a:pPr>
              <a:buNone/>
            </a:pPr>
            <a:r>
              <a:rPr lang="en-US" sz="2000" b="1" dirty="0" smtClean="0"/>
              <a:t>                           Students’ Observations of a Pond Ecosystem</a:t>
            </a:r>
          </a:p>
        </p:txBody>
      </p:sp>
      <p:graphicFrame>
        <p:nvGraphicFramePr>
          <p:cNvPr id="5" name="Table 4"/>
          <p:cNvGraphicFramePr>
            <a:graphicFrameLocks noGrp="1"/>
          </p:cNvGraphicFramePr>
          <p:nvPr>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3421101576"/>
              </p:ext>
            </p:extLst>
          </p:nvPr>
        </p:nvGraphicFramePr>
        <p:xfrm>
          <a:off x="313554" y="1113273"/>
          <a:ext cx="8830446" cy="1577340"/>
        </p:xfrm>
        <a:graphic>
          <a:graphicData uri="http://schemas.openxmlformats.org/drawingml/2006/table">
            <a:tbl>
              <a:tblPr/>
              <a:tblGrid>
                <a:gridCol w="3712971"/>
                <a:gridCol w="5117475"/>
              </a:tblGrid>
              <a:tr h="205924">
                <a:tc>
                  <a:txBody>
                    <a:bodyPr/>
                    <a:lstStyle/>
                    <a:p>
                      <a:pPr marL="0" marR="0">
                        <a:lnSpc>
                          <a:spcPct val="115000"/>
                        </a:lnSpc>
                        <a:spcBef>
                          <a:spcPts val="0"/>
                        </a:spcBef>
                        <a:spcAft>
                          <a:spcPts val="0"/>
                        </a:spcAft>
                      </a:pPr>
                      <a:r>
                        <a:rPr lang="en-US" sz="1800" b="1" dirty="0">
                          <a:latin typeface="Arial-BoldMT"/>
                          <a:ea typeface="Calibri"/>
                          <a:cs typeface="Arial-BoldMT"/>
                        </a:rPr>
                        <a:t>Quantitative</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b="1">
                          <a:latin typeface="Arial-BoldMT"/>
                          <a:ea typeface="Calibri"/>
                          <a:cs typeface="Arial-BoldMT"/>
                        </a:rPr>
                        <a:t>Qualitative</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79">
                <a:tc>
                  <a:txBody>
                    <a:bodyPr/>
                    <a:lstStyle/>
                    <a:p>
                      <a:pPr marL="0" marR="0">
                        <a:lnSpc>
                          <a:spcPct val="115000"/>
                        </a:lnSpc>
                        <a:spcBef>
                          <a:spcPts val="0"/>
                        </a:spcBef>
                        <a:spcAft>
                          <a:spcPts val="0"/>
                        </a:spcAft>
                      </a:pPr>
                      <a:r>
                        <a:rPr lang="en-US" sz="1800">
                          <a:latin typeface="ArialMT"/>
                          <a:ea typeface="Calibri"/>
                          <a:cs typeface="ArialMT"/>
                        </a:rPr>
                        <a:t>37 fish and 3 frogs</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ArialMT"/>
                          <a:ea typeface="Calibri"/>
                          <a:cs typeface="ArialMT"/>
                        </a:rPr>
                        <a:t>Leaves lie on the bottom of the pond.</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79">
                <a:tc>
                  <a:txBody>
                    <a:bodyPr/>
                    <a:lstStyle/>
                    <a:p>
                      <a:pPr marL="0" marR="0">
                        <a:lnSpc>
                          <a:spcPct val="115000"/>
                        </a:lnSpc>
                        <a:spcBef>
                          <a:spcPts val="0"/>
                        </a:spcBef>
                        <a:spcAft>
                          <a:spcPts val="0"/>
                        </a:spcAft>
                      </a:pPr>
                      <a:r>
                        <a:rPr lang="en-US" sz="1800">
                          <a:latin typeface="ArialMT"/>
                          <a:ea typeface="Calibri"/>
                          <a:cs typeface="ArialMT"/>
                        </a:rPr>
                        <a:t>2 types of aquatic grass </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ArialMT"/>
                          <a:ea typeface="Calibri"/>
                          <a:cs typeface="ArialMT"/>
                        </a:rPr>
                        <a:t>Water insects move along the water’s surface.</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79">
                <a:tc>
                  <a:txBody>
                    <a:bodyPr/>
                    <a:lstStyle/>
                    <a:p>
                      <a:pPr marL="0" marR="0">
                        <a:lnSpc>
                          <a:spcPct val="115000"/>
                        </a:lnSpc>
                        <a:spcBef>
                          <a:spcPts val="0"/>
                        </a:spcBef>
                        <a:spcAft>
                          <a:spcPts val="0"/>
                        </a:spcAft>
                      </a:pPr>
                      <a:r>
                        <a:rPr lang="en-US" sz="1800">
                          <a:latin typeface="ArialMT"/>
                          <a:ea typeface="Calibri"/>
                          <a:cs typeface="ArialMT"/>
                        </a:rPr>
                        <a:t>12 small rocks and 1 medium </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800">
                          <a:latin typeface="ArialMT"/>
                          <a:ea typeface="Calibri"/>
                          <a:cs typeface="ArialMT"/>
                        </a:rPr>
                        <a:t>rock All 3 frogs are sitting on a pond bank.</a:t>
                      </a:r>
                      <a:endParaRPr lang="en-US" sz="18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179">
                <a:tc>
                  <a:txBody>
                    <a:bodyPr/>
                    <a:lstStyle/>
                    <a:p>
                      <a:pPr marL="0" marR="0">
                        <a:lnSpc>
                          <a:spcPct val="115000"/>
                        </a:lnSpc>
                        <a:spcBef>
                          <a:spcPts val="0"/>
                        </a:spcBef>
                        <a:spcAft>
                          <a:spcPts val="0"/>
                        </a:spcAft>
                      </a:pPr>
                      <a:r>
                        <a:rPr lang="en-US" sz="1800" dirty="0">
                          <a:latin typeface="ArialMT"/>
                          <a:ea typeface="Calibri"/>
                          <a:cs typeface="ArialMT"/>
                        </a:rPr>
                        <a:t>sand</a:t>
                      </a: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8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044"/>
            <a:ext cx="8229600" cy="1366155"/>
          </a:xfrm>
        </p:spPr>
        <p:txBody>
          <a:bodyPr>
            <a:normAutofit fontScale="90000"/>
          </a:bodyPr>
          <a:lstStyle/>
          <a:p>
            <a:pPr algn="l">
              <a:lnSpc>
                <a:spcPct val="90000"/>
              </a:lnSpc>
            </a:pPr>
            <a:r>
              <a:rPr lang="en-US" dirty="0" smtClean="0"/>
              <a:t/>
            </a:r>
            <a:br>
              <a:rPr lang="en-US" dirty="0" smtClean="0"/>
            </a:br>
            <a:r>
              <a:rPr lang="en-US" sz="2700" dirty="0" smtClean="0"/>
              <a:t>36. A group of students measured a ten-square-meter section of a pond ecosystem and recorded observations. Which statement is </a:t>
            </a:r>
            <a:r>
              <a:rPr lang="en-US" sz="2700" dirty="0"/>
              <a:t>a testable hypothesis?</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A. This is a statement and does not require testing to validate.</a:t>
            </a:r>
          </a:p>
          <a:p>
            <a:pPr>
              <a:buNone/>
            </a:pPr>
            <a:r>
              <a:rPr lang="en-US" dirty="0" smtClean="0"/>
              <a:t>B. This is a statement and does not have a testable framework.</a:t>
            </a:r>
          </a:p>
          <a:p>
            <a:pPr>
              <a:buNone/>
            </a:pPr>
            <a:r>
              <a:rPr lang="en-US" dirty="0" smtClean="0"/>
              <a:t>C. The level of happiness in a fish is not measurable.</a:t>
            </a:r>
          </a:p>
          <a:p>
            <a:pPr>
              <a:buNone/>
            </a:pPr>
            <a:r>
              <a:rPr lang="en-US" b="1" dirty="0" smtClean="0"/>
              <a:t>D. Key: This is a hypothesis because the action can be observed and tested to support or disprove the statement.</a:t>
            </a:r>
            <a:endParaRPr lang="en-US" b="1" dirty="0"/>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3558"/>
            <a:ext cx="8229600" cy="5802606"/>
          </a:xfrm>
        </p:spPr>
        <p:txBody>
          <a:bodyPr>
            <a:normAutofit/>
          </a:bodyPr>
          <a:lstStyle/>
          <a:p>
            <a:pPr>
              <a:buNone/>
            </a:pPr>
            <a:r>
              <a:rPr lang="en-US" dirty="0" smtClean="0"/>
              <a:t>37. A researcher observing an ecosystem describes the amount of sunlight, precipitation, and type of soil present. Which factors is the researcher most likely describing?</a:t>
            </a:r>
          </a:p>
          <a:p>
            <a:pPr>
              <a:buNone/>
            </a:pPr>
            <a:r>
              <a:rPr lang="en-US" dirty="0" smtClean="0"/>
              <a:t>A. biotic factors in a forest</a:t>
            </a:r>
          </a:p>
          <a:p>
            <a:pPr>
              <a:buNone/>
            </a:pPr>
            <a:r>
              <a:rPr lang="en-US" dirty="0" smtClean="0"/>
              <a:t>B. biotic factors in a tundra</a:t>
            </a:r>
          </a:p>
          <a:p>
            <a:pPr>
              <a:buNone/>
            </a:pPr>
            <a:r>
              <a:rPr lang="en-US" dirty="0" smtClean="0"/>
              <a:t>C. </a:t>
            </a:r>
            <a:r>
              <a:rPr lang="en-US" dirty="0" err="1" smtClean="0"/>
              <a:t>abiotic</a:t>
            </a:r>
            <a:r>
              <a:rPr lang="en-US" dirty="0" smtClean="0"/>
              <a:t> factors in a prairie </a:t>
            </a:r>
          </a:p>
          <a:p>
            <a:pPr>
              <a:buNone/>
            </a:pPr>
            <a:r>
              <a:rPr lang="en-US" dirty="0" smtClean="0"/>
              <a:t>D. </a:t>
            </a:r>
            <a:r>
              <a:rPr lang="en-US" dirty="0" err="1" smtClean="0"/>
              <a:t>abiotic</a:t>
            </a:r>
            <a:r>
              <a:rPr lang="en-US" dirty="0" smtClean="0"/>
              <a:t> factors in an ocean</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dirty="0" smtClean="0"/>
              <a:t>37. A researcher observing an ecosystem describes the amount of sunlight, precipitation, and type of soil present. Which factors is the researcher most likely describing?</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 Sunlight, precipitation, and soil are all </a:t>
            </a:r>
            <a:r>
              <a:rPr lang="en-US" dirty="0" err="1" smtClean="0"/>
              <a:t>abiotic</a:t>
            </a:r>
            <a:r>
              <a:rPr lang="en-US" dirty="0" smtClean="0"/>
              <a:t> components of a forest ecosystem.</a:t>
            </a:r>
          </a:p>
          <a:p>
            <a:pPr marL="0" indent="0">
              <a:buNone/>
            </a:pPr>
            <a:r>
              <a:rPr lang="en-US" dirty="0" smtClean="0"/>
              <a:t>B. Sunlight, precipitation, and soil are all </a:t>
            </a:r>
            <a:r>
              <a:rPr lang="en-US" dirty="0" err="1" smtClean="0"/>
              <a:t>abiotic</a:t>
            </a:r>
            <a:r>
              <a:rPr lang="en-US" dirty="0" smtClean="0"/>
              <a:t> components of a tundra ecosystem.</a:t>
            </a:r>
          </a:p>
          <a:p>
            <a:pPr marL="0" indent="0">
              <a:buNone/>
            </a:pPr>
            <a:r>
              <a:rPr lang="en-US" b="1" dirty="0" smtClean="0"/>
              <a:t>C. Key: The examples given are all </a:t>
            </a:r>
            <a:r>
              <a:rPr lang="en-US" b="1" dirty="0" err="1" smtClean="0"/>
              <a:t>abiotic</a:t>
            </a:r>
            <a:r>
              <a:rPr lang="en-US" b="1" dirty="0" smtClean="0"/>
              <a:t> components that can be used to describe a prairie ecosystem.</a:t>
            </a:r>
          </a:p>
          <a:p>
            <a:pPr marL="0" indent="0">
              <a:buNone/>
            </a:pPr>
            <a:r>
              <a:rPr lang="en-US" dirty="0" smtClean="0"/>
              <a:t>D. Precipitation and soil types are not commonly used to describe aquatic ecosystems.</a:t>
            </a:r>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3558"/>
            <a:ext cx="8229600" cy="5802606"/>
          </a:xfrm>
        </p:spPr>
        <p:txBody>
          <a:bodyPr>
            <a:normAutofit fontScale="92500"/>
          </a:bodyPr>
          <a:lstStyle/>
          <a:p>
            <a:pPr>
              <a:buNone/>
            </a:pPr>
            <a:r>
              <a:rPr lang="en-US" dirty="0" smtClean="0"/>
              <a:t>38. Scientists observed that the populations of top-level consumers in a particular ecosystem were rapidly decreasing. Further studies revealed that there was also a decline in producer productivity. Which other changes did the scientists </a:t>
            </a:r>
            <a:r>
              <a:rPr lang="en-US" b="1" dirty="0" smtClean="0"/>
              <a:t>most likely </a:t>
            </a:r>
            <a:r>
              <a:rPr lang="en-US" dirty="0" smtClean="0"/>
              <a:t>observe in the ecosystem?</a:t>
            </a:r>
          </a:p>
          <a:p>
            <a:pPr>
              <a:buNone/>
            </a:pPr>
            <a:r>
              <a:rPr lang="en-US" dirty="0" smtClean="0"/>
              <a:t>A. increased producer diversity</a:t>
            </a:r>
          </a:p>
          <a:p>
            <a:pPr>
              <a:buNone/>
            </a:pPr>
            <a:r>
              <a:rPr lang="en-US" dirty="0" smtClean="0"/>
              <a:t>B. decreased population size at all levels </a:t>
            </a:r>
          </a:p>
          <a:p>
            <a:pPr>
              <a:buNone/>
            </a:pPr>
            <a:r>
              <a:rPr lang="en-US" dirty="0" smtClean="0"/>
              <a:t>C. decreased primary consumer populations only</a:t>
            </a:r>
          </a:p>
          <a:p>
            <a:pPr>
              <a:buNone/>
            </a:pPr>
            <a:r>
              <a:rPr lang="en-US" dirty="0" smtClean="0"/>
              <a:t>D. increased primary and secondary consumer diversity</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38. Which other changes did the scientists </a:t>
            </a:r>
            <a:r>
              <a:rPr lang="en-US" sz="2800" b="1" dirty="0" smtClean="0"/>
              <a:t>most likely </a:t>
            </a:r>
            <a:r>
              <a:rPr lang="en-US" sz="2800" dirty="0" smtClean="0"/>
              <a:t>observe in the ecosystem?</a:t>
            </a:r>
            <a:endParaRPr lang="en-US" sz="2800"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A. A decline in producer productivity would most likely result in a decrease in producer diversity.</a:t>
            </a:r>
          </a:p>
          <a:p>
            <a:pPr>
              <a:buNone/>
            </a:pPr>
            <a:r>
              <a:rPr lang="en-US" b="1" dirty="0" smtClean="0"/>
              <a:t>B. Key: A decline in the producers of an ecosystem will cause a decrease in all other organisms because the producers are responsible for converting sunlight or chemical energy into usable energy for consumers.</a:t>
            </a:r>
          </a:p>
          <a:p>
            <a:pPr>
              <a:buNone/>
            </a:pPr>
            <a:r>
              <a:rPr lang="en-US" dirty="0" smtClean="0"/>
              <a:t>C. Primary consumer populations will decrease, but secondary consumer populations will also decrease.</a:t>
            </a:r>
          </a:p>
          <a:p>
            <a:pPr>
              <a:buNone/>
            </a:pPr>
            <a:r>
              <a:rPr lang="en-US" dirty="0" smtClean="0"/>
              <a:t>D. A decline in producer productivity would most likely lead to a decrease in diversity in primary and secondary consumers.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3. Which characteristic does </a:t>
            </a:r>
            <a:r>
              <a:rPr lang="en-US" sz="2800" i="1" dirty="0" err="1" smtClean="0"/>
              <a:t>Acetobacter</a:t>
            </a:r>
            <a:r>
              <a:rPr lang="en-US" sz="2800" i="1" dirty="0" smtClean="0"/>
              <a:t> </a:t>
            </a:r>
            <a:r>
              <a:rPr lang="en-US" sz="2800" i="1" dirty="0" err="1" smtClean="0"/>
              <a:t>aceti</a:t>
            </a:r>
            <a:r>
              <a:rPr lang="en-US" sz="2800" i="1" dirty="0" smtClean="0"/>
              <a:t> most likely share with other </a:t>
            </a:r>
            <a:r>
              <a:rPr lang="en-US" sz="2800" dirty="0" smtClean="0"/>
              <a:t>organisms?</a:t>
            </a:r>
            <a:endParaRPr lang="en-US" sz="2800"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A. Bacteria are prokaryotes and reproduce by binary fission; most organisms that are eukaryotes reproduce by mitosis and meiosis.</a:t>
            </a:r>
          </a:p>
          <a:p>
            <a:pPr>
              <a:buNone/>
            </a:pPr>
            <a:r>
              <a:rPr lang="en-US" dirty="0" smtClean="0"/>
              <a:t>B. Bacteria are prokaryotes, lacking membrane-bound organelles, which respond to changes in their environment differently than eukaryotic cells.</a:t>
            </a:r>
          </a:p>
          <a:p>
            <a:pPr>
              <a:buNone/>
            </a:pPr>
            <a:r>
              <a:rPr lang="en-US" dirty="0" smtClean="0"/>
              <a:t>C. Bacteria are prokaryotes and do not have membrane-bound organelles, such as mitochondria that produce energy for eukaryotic cells.</a:t>
            </a:r>
          </a:p>
          <a:p>
            <a:pPr>
              <a:buNone/>
            </a:pPr>
            <a:r>
              <a:rPr lang="en-US" b="1" dirty="0" smtClean="0"/>
              <a:t>D. Key: Prokaryotes and eukaryotes both have ribosomes that synthesize proteins.</a:t>
            </a:r>
            <a:endParaRPr lang="en-US"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1527</TotalTime>
  <Words>6842</Words>
  <Application>Microsoft Macintosh PowerPoint</Application>
  <PresentationFormat>On-screen Show (4:3)</PresentationFormat>
  <Paragraphs>518</Paragraphs>
  <Slides>86</Slides>
  <Notes>1</Notes>
  <HiddenSlides>0</HiddenSlides>
  <MMClips>0</MMClips>
  <ScaleCrop>false</ScaleCrop>
  <HeadingPairs>
    <vt:vector size="4" baseType="variant">
      <vt:variant>
        <vt:lpstr>Design Template</vt:lpstr>
      </vt:variant>
      <vt:variant>
        <vt:i4>1</vt:i4>
      </vt:variant>
      <vt:variant>
        <vt:lpstr>Slide Titles</vt:lpstr>
      </vt:variant>
      <vt:variant>
        <vt:i4>86</vt:i4>
      </vt:variant>
    </vt:vector>
  </HeadingPairs>
  <TitlesOfParts>
    <vt:vector size="87" baseType="lpstr">
      <vt:lpstr>Office Theme</vt:lpstr>
      <vt:lpstr>Keystone Biology </vt:lpstr>
      <vt:lpstr>Slide 2</vt:lpstr>
      <vt:lpstr>Slide 3</vt:lpstr>
      <vt:lpstr>1. Which statement best describes a difference between prokaryotic cells and eukaryotic cells? </vt:lpstr>
      <vt:lpstr>1. Which statement best describes a difference between prokaryotic cells and eukaryotic cells? </vt:lpstr>
      <vt:lpstr>Slide 6</vt:lpstr>
      <vt:lpstr>Slide 7</vt:lpstr>
      <vt:lpstr>Slide 8</vt:lpstr>
      <vt:lpstr>3. Which characteristic does Acetobacter aceti most likely share with other organisms?</vt:lpstr>
      <vt:lpstr>4. Match the statement with organelles.</vt:lpstr>
      <vt:lpstr>Slide 11</vt:lpstr>
      <vt:lpstr>Slide 12</vt:lpstr>
      <vt:lpstr>5. Match theses Organic compounds  with the examples:</vt:lpstr>
      <vt:lpstr>5. Match theses Organic compounds  with the examples:</vt:lpstr>
      <vt:lpstr>Slide 15</vt:lpstr>
      <vt:lpstr>6. The diagram models how a poison bonds to the active site of an enzyme. Which function is the enzyme most likely unable to perform because of the attachment of the poison molecule? </vt:lpstr>
      <vt:lpstr>Slide 17</vt:lpstr>
      <vt:lpstr>7. The graph shows how the activity of an enzyme changes at different temperatures. Which statement best describes what happens to the enzyme when the temperature of the reaction increases to 63°C? </vt:lpstr>
      <vt:lpstr>Use the information below about a chemical discovery to answer questions 8 and 9. A scientist formed Chemical X in a laboratory. The material was then analyzed by other scientists. Analysis showed that the chemical was composed of long chains of repeated copies of CH2 molecules.</vt:lpstr>
      <vt:lpstr>8. A researcher noticed that a similar CH2 molecular structure was also located in the plasma membrane of an animal cell. This CH2 molecular structure contained a negatively charged phosphate group. Which statement best describes the primary function of the CH2 and phosphate molecular structure located in the plasma membrane? </vt:lpstr>
      <vt:lpstr>Slide 21</vt:lpstr>
      <vt:lpstr>9. Which type of organic molecule was most likely formed by the scientist in the laboratory? </vt:lpstr>
      <vt:lpstr>Slide 23</vt:lpstr>
      <vt:lpstr>10. Which statement best compares the energy transformations of photosynthesis and cellular respiration? </vt:lpstr>
      <vt:lpstr>10. Which statement best compares the energy transformations of photosynthesis and cellular respiration?</vt:lpstr>
      <vt:lpstr>11. Which process is represented by this equation? </vt:lpstr>
      <vt:lpstr>11. Which process is represented by this equation?</vt:lpstr>
      <vt:lpstr>12. Which of these best completes this concept map?  A an animal cell   B a prokaryotic cell    C a virus   D a plant cell</vt:lpstr>
      <vt:lpstr>12. Which of these best completes this concept map?  A an animal cell   B a prokaryotic cell    C a virus   D a plant cell</vt:lpstr>
      <vt:lpstr>Slide 30</vt:lpstr>
      <vt:lpstr>Slide 31</vt:lpstr>
      <vt:lpstr>13. Alveoli are microscopic air sacs in the lungs of mammals. Which statement best describes how the structure of the alveoli allows the lungs to function properly? </vt:lpstr>
      <vt:lpstr>Slide 33</vt:lpstr>
      <vt:lpstr>14. The diagram shows the movement of ions against a concentration gradient to an area of higher concentration. Which molecule provides the energy needed for this movement to occur in a cell? </vt:lpstr>
      <vt:lpstr>Slide 35</vt:lpstr>
      <vt:lpstr>15. Which component of this membrane contains a hydrophobic region and acts as the primary barrier to most foreign substances? </vt:lpstr>
      <vt:lpstr>Slide 37</vt:lpstr>
      <vt:lpstr>16. Which phrase would be an alternate title to the diagram? </vt:lpstr>
      <vt:lpstr>Slide 39</vt:lpstr>
      <vt:lpstr>Slide 40</vt:lpstr>
      <vt:lpstr>Slide 41</vt:lpstr>
      <vt:lpstr>Slide 42</vt:lpstr>
      <vt:lpstr>18. Mitosis and meiosis are processes by which animal and plant cells divide. Which statement best describes a difference between mitosis and meiosis?</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28. A mutation occurs at the midpoint of a gene, altering all amino acids encoded after the point of mutation. Which mutation could have produced this change?</vt:lpstr>
      <vt:lpstr>Slide 65</vt:lpstr>
      <vt:lpstr>Slide 66</vt:lpstr>
      <vt:lpstr>Slide 67</vt:lpstr>
      <vt:lpstr>30. Which pattern of inheritance best classifies the observed trait?</vt:lpstr>
      <vt:lpstr>Slide 69</vt:lpstr>
      <vt:lpstr>Slide 70</vt:lpstr>
      <vt:lpstr>Slide 71</vt:lpstr>
      <vt:lpstr>32. A single species of squirrel evolved over time  into two species, each on opposite sides of the Grand Canyon. This change was most likely due to  </vt:lpstr>
      <vt:lpstr>32. A single species of squirrel evolved over time  into two species, each on opposite sides of the Grand Canyon. This change was most likely due to</vt:lpstr>
      <vt:lpstr>Slide 74</vt:lpstr>
      <vt:lpstr>Slide 75</vt:lpstr>
      <vt:lpstr>Use the graph below to answer question 34.  </vt:lpstr>
      <vt:lpstr>34. At the genetic level, what has most likely happened to the allele for the shortest tail lengths?</vt:lpstr>
      <vt:lpstr>Slide 78</vt:lpstr>
      <vt:lpstr>Slide 79</vt:lpstr>
      <vt:lpstr>Slide 80</vt:lpstr>
      <vt:lpstr>Slide 81</vt:lpstr>
      <vt:lpstr> 36. A group of students measured a ten-square-meter section of a pond ecosystem and recorded observations. Which statement is a testable hypothesis? </vt:lpstr>
      <vt:lpstr>Slide 83</vt:lpstr>
      <vt:lpstr>37. A researcher observing an ecosystem describes the amount of sunlight, precipitation, and type of soil present. Which factors is the researcher most likely describing?</vt:lpstr>
      <vt:lpstr>Slide 85</vt:lpstr>
      <vt:lpstr>38. Which other changes did the scientists most likely observe in the ecosystem?</vt:lpstr>
    </vt:vector>
  </TitlesOfParts>
  <Company>DASD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Keystone Biology </dc:title>
  <dc:creator>DASD DASD</dc:creator>
  <cp:lastModifiedBy>DASD</cp:lastModifiedBy>
  <cp:revision>45</cp:revision>
  <dcterms:created xsi:type="dcterms:W3CDTF">2013-04-25T13:31:38Z</dcterms:created>
  <dcterms:modified xsi:type="dcterms:W3CDTF">2013-04-25T14:03:52Z</dcterms:modified>
</cp:coreProperties>
</file>