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slides/slide100.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98.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Default Extension="gif" ContentType="image/gif"/>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99.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emf" ContentType="image/x-emf"/>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67" r:id="rId4"/>
    <p:sldId id="258" r:id="rId5"/>
    <p:sldId id="268" r:id="rId6"/>
    <p:sldId id="259" r:id="rId7"/>
    <p:sldId id="260" r:id="rId8"/>
    <p:sldId id="269" r:id="rId9"/>
    <p:sldId id="261" r:id="rId10"/>
    <p:sldId id="271" r:id="rId11"/>
    <p:sldId id="262" r:id="rId12"/>
    <p:sldId id="270" r:id="rId13"/>
    <p:sldId id="263" r:id="rId14"/>
    <p:sldId id="272" r:id="rId15"/>
    <p:sldId id="264" r:id="rId16"/>
    <p:sldId id="273" r:id="rId17"/>
    <p:sldId id="265" r:id="rId18"/>
    <p:sldId id="266" r:id="rId19"/>
    <p:sldId id="274" r:id="rId20"/>
    <p:sldId id="275" r:id="rId21"/>
    <p:sldId id="276" r:id="rId22"/>
    <p:sldId id="277" r:id="rId23"/>
    <p:sldId id="278" r:id="rId24"/>
    <p:sldId id="279" r:id="rId25"/>
    <p:sldId id="280" r:id="rId26"/>
    <p:sldId id="281" r:id="rId27"/>
    <p:sldId id="316"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314" r:id="rId41"/>
    <p:sldId id="294" r:id="rId42"/>
    <p:sldId id="295" r:id="rId43"/>
    <p:sldId id="296" r:id="rId44"/>
    <p:sldId id="297" r:id="rId45"/>
    <p:sldId id="298" r:id="rId46"/>
    <p:sldId id="299" r:id="rId47"/>
    <p:sldId id="300" r:id="rId48"/>
    <p:sldId id="315" r:id="rId49"/>
    <p:sldId id="301" r:id="rId50"/>
    <p:sldId id="302" r:id="rId51"/>
    <p:sldId id="303" r:id="rId52"/>
    <p:sldId id="304" r:id="rId53"/>
    <p:sldId id="305" r:id="rId54"/>
    <p:sldId id="307" r:id="rId55"/>
    <p:sldId id="306" r:id="rId56"/>
    <p:sldId id="308" r:id="rId57"/>
    <p:sldId id="309" r:id="rId58"/>
    <p:sldId id="310" r:id="rId59"/>
    <p:sldId id="311" r:id="rId60"/>
    <p:sldId id="312"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99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2" d="100"/>
          <a:sy n="102" d="100"/>
        </p:scale>
        <p:origin x="-88" y="-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614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436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37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4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6BF84-A52C-47DB-8734-61F5A9A6AE1F}"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424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6BF84-A52C-47DB-8734-61F5A9A6AE1F}"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707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6BF84-A52C-47DB-8734-61F5A9A6AE1F}" type="datetimeFigureOut">
              <a:rPr lang="en-US" smtClean="0"/>
              <a:pPr/>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01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6BF84-A52C-47DB-8734-61F5A9A6AE1F}" type="datetimeFigureOut">
              <a:rPr lang="en-US" smtClean="0"/>
              <a:pPr/>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44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6BF84-A52C-47DB-8734-61F5A9A6AE1F}" type="datetimeFigureOut">
              <a:rPr lang="en-US" smtClean="0"/>
              <a:pPr/>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00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6BF84-A52C-47DB-8734-61F5A9A6AE1F}"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783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6BF84-A52C-47DB-8734-61F5A9A6AE1F}"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391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BF84-A52C-47DB-8734-61F5A9A6AE1F}" type="datetimeFigureOut">
              <a:rPr lang="en-US" smtClean="0"/>
              <a:pPr/>
              <a:t>11/10/14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4F825-BD54-419B-9A15-15F3EEEB91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658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onwiki.org/File:Human_respiratory_system_2.jpg" TargetMode="Externa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asecaction.org/v2/" TargetMode="External"/><Relationship Id="rId5" Type="http://schemas.openxmlformats.org/officeDocument/2006/relationships/image" Target="../media/image6.gi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file://localhost\\www.sciencephoto.com\image\75166\large\C0010723-Methane,_molecular_model-SPL.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 Id="rId3" Type="http://schemas.openxmlformats.org/officeDocument/2006/relationships/image" Target="../media/image1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the_sodium_potassium_pump_works.html" TargetMode="External"/><Relationship Id="rId3"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facilitated_diffusion_works.html" TargetMode="External"/><Relationship Id="rId3"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hyperlink" Target="http://highered.mcgraw-hill.com/sites/0072495855/student_view0/chapter2/animation__mitosis_and_cytokinesis.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olcweb/cgi/pluginpop.cgi?it=swf::535::535::/sites/dl/free/0072437316/120074/bio19.swf::Stages%20of%20Meiosis" TargetMode="External"/><Relationship Id="rId3" Type="http://schemas.openxmlformats.org/officeDocument/2006/relationships/image" Target="../media/image27.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Biology Keystone Exam Review Packet</a:t>
            </a:r>
            <a:endParaRPr lang="en-US" b="1" dirty="0"/>
          </a:p>
        </p:txBody>
      </p:sp>
      <p:sp>
        <p:nvSpPr>
          <p:cNvPr id="3" name="Subtitle 2"/>
          <p:cNvSpPr>
            <a:spLocks noGrp="1"/>
          </p:cNvSpPr>
          <p:nvPr>
            <p:ph type="subTitle" idx="1"/>
          </p:nvPr>
        </p:nvSpPr>
        <p:spPr/>
        <p:txBody>
          <a:bodyPr/>
          <a:lstStyle/>
          <a:p>
            <a:r>
              <a:rPr lang="en-US" b="1" dirty="0" smtClean="0"/>
              <a:t>2012 - 2013</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084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t>All cells contain: </a:t>
            </a:r>
          </a:p>
          <a:p>
            <a:pPr lvl="1"/>
            <a:r>
              <a:rPr lang="en-US" dirty="0" smtClean="0"/>
              <a:t>genetic information in the form of DNA</a:t>
            </a:r>
          </a:p>
          <a:p>
            <a:pPr lvl="1"/>
            <a:r>
              <a:rPr lang="en-US" dirty="0" err="1" smtClean="0"/>
              <a:t>ribosomes</a:t>
            </a:r>
            <a:r>
              <a:rPr lang="en-US" dirty="0" smtClean="0"/>
              <a:t>(cell organelles) that translate nucleic acid (RNA) into protein</a:t>
            </a:r>
          </a:p>
          <a:p>
            <a:pPr lvl="1"/>
            <a:r>
              <a:rPr lang="en-US" dirty="0" smtClean="0"/>
              <a:t>a plasma membrane to create an internal environment and allows for the movement of materials from one side to another</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Algal Blooms</a:t>
            </a:r>
            <a:endParaRPr lang="en-US" dirty="0"/>
          </a:p>
        </p:txBody>
      </p:sp>
      <p:sp>
        <p:nvSpPr>
          <p:cNvPr id="3" name="Content Placeholder 2"/>
          <p:cNvSpPr>
            <a:spLocks noGrp="1"/>
          </p:cNvSpPr>
          <p:nvPr>
            <p:ph idx="1"/>
          </p:nvPr>
        </p:nvSpPr>
        <p:spPr/>
        <p:txBody>
          <a:bodyPr/>
          <a:lstStyle/>
          <a:p>
            <a:r>
              <a:rPr lang="en-US" dirty="0" smtClean="0"/>
              <a:t>An increase in the algae population in a body of water is referred to as an algal bloom.  </a:t>
            </a:r>
          </a:p>
          <a:p>
            <a:r>
              <a:rPr lang="en-US" dirty="0" smtClean="0"/>
              <a:t>This is not good for the other organisms living in that type of ecosystem.  The water is difficult to see through, and the algae use all the dissolved oxygen so fish can no longer breath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1855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45. </a:t>
            </a:r>
            <a:r>
              <a:rPr lang="en-US" sz="2400" dirty="0"/>
              <a:t>A farmer observed that an increase in a field’s soil nitrogen content was followed by an increase in </a:t>
            </a:r>
            <a:r>
              <a:rPr lang="en-US" sz="2400" dirty="0" smtClean="0"/>
              <a:t>producer </a:t>
            </a:r>
            <a:r>
              <a:rPr lang="en-US" sz="2400" dirty="0"/>
              <a:t>productivity.  What does this observation </a:t>
            </a:r>
            <a:r>
              <a:rPr lang="en-US" sz="2400" b="1" dirty="0"/>
              <a:t>most likely </a:t>
            </a:r>
            <a:r>
              <a:rPr lang="en-US" sz="2400" dirty="0"/>
              <a:t>indicate about the relationship </a:t>
            </a:r>
            <a:r>
              <a:rPr lang="en-US" sz="2400" dirty="0" smtClean="0"/>
              <a:t>between </a:t>
            </a:r>
            <a:r>
              <a:rPr lang="en-US" sz="2400" dirty="0"/>
              <a:t>nitrogen and the producers in the field</a:t>
            </a:r>
            <a:r>
              <a:rPr lang="en-US" sz="2400" dirty="0" smtClean="0"/>
              <a:t>?</a:t>
            </a:r>
            <a:endParaRPr lang="en-US" sz="2400" dirty="0"/>
          </a:p>
        </p:txBody>
      </p:sp>
      <p:sp>
        <p:nvSpPr>
          <p:cNvPr id="3" name="Content Placeholder 2"/>
          <p:cNvSpPr>
            <a:spLocks noGrp="1"/>
          </p:cNvSpPr>
          <p:nvPr>
            <p:ph idx="1"/>
          </p:nvPr>
        </p:nvSpPr>
        <p:spPr>
          <a:xfrm>
            <a:off x="457200" y="2895600"/>
            <a:ext cx="8229600" cy="3230563"/>
          </a:xfrm>
        </p:spPr>
        <p:txBody>
          <a:bodyPr/>
          <a:lstStyle/>
          <a:p>
            <a:pPr marL="514350" indent="-514350">
              <a:buFont typeface="+mj-lt"/>
              <a:buAutoNum type="alphaUcPeriod"/>
            </a:pPr>
            <a:r>
              <a:rPr lang="en-US" dirty="0"/>
              <a:t>Nitrogen was a biotic factor</a:t>
            </a:r>
            <a:r>
              <a:rPr lang="en-US" dirty="0" smtClean="0"/>
              <a:t>.</a:t>
            </a:r>
          </a:p>
          <a:p>
            <a:pPr marL="514350" indent="-514350">
              <a:buFont typeface="+mj-lt"/>
              <a:buAutoNum type="alphaUcPeriod"/>
            </a:pPr>
            <a:r>
              <a:rPr lang="en-US" dirty="0"/>
              <a:t>Nitrogen was a limiting factor.</a:t>
            </a:r>
          </a:p>
          <a:p>
            <a:pPr marL="514350" indent="-514350">
              <a:buFont typeface="+mj-lt"/>
              <a:buAutoNum type="alphaUcPeriod"/>
            </a:pPr>
            <a:r>
              <a:rPr lang="en-US" dirty="0"/>
              <a:t>Nitrogen became a surplus resource.</a:t>
            </a:r>
          </a:p>
          <a:p>
            <a:pPr marL="514350" indent="-514350">
              <a:buFont typeface="+mj-lt"/>
              <a:buAutoNum type="alphaUcPeriod"/>
            </a:pPr>
            <a:r>
              <a:rPr lang="en-US" dirty="0"/>
              <a:t>Nitrogen became a selection pressure</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2701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7669" y="685800"/>
            <a:ext cx="8229600" cy="1143000"/>
          </a:xfrm>
        </p:spPr>
        <p:txBody>
          <a:bodyPr>
            <a:noAutofit/>
          </a:bodyPr>
          <a:lstStyle/>
          <a:p>
            <a:r>
              <a:rPr lang="en-US" sz="2000" dirty="0" smtClean="0"/>
              <a:t>46.  Use the graph below to answer the question. </a:t>
            </a:r>
            <a:r>
              <a:rPr lang="en-US" sz="2000" dirty="0"/>
              <a:t>Isle Royale is located in Lake Superior.  Isle Royale is home to populations of wolves and moose.  </a:t>
            </a:r>
            <a:r>
              <a:rPr lang="en-US" sz="2000" dirty="0" smtClean="0"/>
              <a:t>The interactions </a:t>
            </a:r>
            <a:r>
              <a:rPr lang="en-US" sz="2000" dirty="0"/>
              <a:t>between the wolves and moose, as well as the individual population sizes, have been studied since 1958.  The graph shows the population sizes over time for both wolves and moose</a:t>
            </a:r>
            <a:r>
              <a:rPr lang="en-US" sz="2000" dirty="0" smtClean="0"/>
              <a:t>.</a:t>
            </a:r>
            <a:endParaRPr lang="en-US" sz="2000" dirty="0"/>
          </a:p>
        </p:txBody>
      </p:sp>
      <p:sp>
        <p:nvSpPr>
          <p:cNvPr id="3" name="Content Placeholder 2"/>
          <p:cNvSpPr>
            <a:spLocks noGrp="1"/>
          </p:cNvSpPr>
          <p:nvPr>
            <p:ph idx="1"/>
          </p:nvPr>
        </p:nvSpPr>
        <p:spPr>
          <a:xfrm>
            <a:off x="533400" y="4800600"/>
            <a:ext cx="8229600" cy="1935163"/>
          </a:xfrm>
        </p:spPr>
        <p:txBody>
          <a:bodyPr>
            <a:normAutofit fontScale="70000" lnSpcReduction="20000"/>
          </a:bodyPr>
          <a:lstStyle/>
          <a:p>
            <a:r>
              <a:rPr lang="en-US" b="1" dirty="0" smtClean="0"/>
              <a:t>Part A:</a:t>
            </a:r>
            <a:r>
              <a:rPr lang="en-US" dirty="0" smtClean="0"/>
              <a:t>  Describe one limiting factor for the moose population</a:t>
            </a:r>
          </a:p>
          <a:p>
            <a:r>
              <a:rPr lang="en-US" b="1" dirty="0" smtClean="0"/>
              <a:t>Part B:</a:t>
            </a:r>
            <a:r>
              <a:rPr lang="en-US" dirty="0" smtClean="0"/>
              <a:t>  Explain one likely reason why the wolf population rapidly increased between 1975 and 1980.</a:t>
            </a:r>
          </a:p>
          <a:p>
            <a:r>
              <a:rPr lang="en-US" b="1" dirty="0" smtClean="0"/>
              <a:t>Part C:  </a:t>
            </a:r>
            <a:r>
              <a:rPr lang="en-US" dirty="0" smtClean="0"/>
              <a:t>Predict what will happen to the moose population's size after 1994 by describing the shape of the curve.  In your answer, be sure to explain the reasoning behind your prediction.</a:t>
            </a:r>
            <a:endParaRPr lang="en-US" dirty="0"/>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4600" y="2133600"/>
            <a:ext cx="3995738" cy="269081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121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5334000"/>
          </a:xfrm>
        </p:spPr>
        <p:txBody>
          <a:bodyPr>
            <a:normAutofit fontScale="92500" lnSpcReduction="20000"/>
          </a:bodyPr>
          <a:lstStyle/>
          <a:p>
            <a:pPr marL="514350" lvl="0" indent="-514350">
              <a:buAutoNum type="arabicPeriod" startAt="4"/>
            </a:pPr>
            <a:r>
              <a:rPr lang="en-US" b="1" dirty="0" smtClean="0"/>
              <a:t>Alveoli </a:t>
            </a:r>
            <a:r>
              <a:rPr lang="en-US" b="1" dirty="0"/>
              <a:t>are microscopic air sacs in the lungs of </a:t>
            </a:r>
            <a:r>
              <a:rPr lang="en-US" b="1" dirty="0" smtClean="0"/>
              <a:t>mammals</a:t>
            </a:r>
            <a:r>
              <a:rPr lang="en-US" b="1" dirty="0"/>
              <a:t>.  Which statement best describes how </a:t>
            </a:r>
            <a:r>
              <a:rPr lang="en-US" b="1" dirty="0" smtClean="0"/>
              <a:t>the </a:t>
            </a:r>
            <a:r>
              <a:rPr lang="en-US" b="1" dirty="0"/>
              <a:t>structure of the alveoli allows the lungs to </a:t>
            </a:r>
            <a:r>
              <a:rPr lang="en-US" b="1" dirty="0" smtClean="0"/>
              <a:t>function </a:t>
            </a:r>
            <a:r>
              <a:rPr lang="en-US" b="1" dirty="0"/>
              <a:t>properly</a:t>
            </a:r>
            <a:r>
              <a:rPr lang="en-US" b="1" dirty="0" smtClean="0"/>
              <a:t>?</a:t>
            </a:r>
          </a:p>
          <a:p>
            <a:pPr marL="0" lvl="0" indent="0">
              <a:buNone/>
            </a:pPr>
            <a:endParaRPr lang="en-US" dirty="0"/>
          </a:p>
          <a:p>
            <a:pPr marL="514350" lvl="0" indent="-514350">
              <a:buFont typeface="+mj-lt"/>
              <a:buAutoNum type="alphaUcPeriod"/>
            </a:pPr>
            <a:r>
              <a:rPr lang="en-US" dirty="0"/>
              <a:t>They increase the amount of energy transferred from the lungs to the blood&gt;</a:t>
            </a:r>
          </a:p>
          <a:p>
            <a:pPr marL="514350" lvl="0" indent="-514350">
              <a:buFont typeface="+mj-lt"/>
              <a:buAutoNum type="alphaUcPeriod"/>
            </a:pPr>
            <a:r>
              <a:rPr lang="en-US" dirty="0"/>
              <a:t>They increase the flexibility of the lungs as they expand during inhalation.</a:t>
            </a:r>
          </a:p>
          <a:p>
            <a:pPr marL="514350" lvl="0" indent="-514350">
              <a:buFont typeface="+mj-lt"/>
              <a:buAutoNum type="alphaUcPeriod"/>
            </a:pPr>
            <a:r>
              <a:rPr lang="en-US" dirty="0"/>
              <a:t>They increase the volume of the lungs, allowing more oxygen to be inhaled.</a:t>
            </a:r>
          </a:p>
          <a:p>
            <a:pPr marL="514350" lvl="0" indent="-514350">
              <a:buFont typeface="+mj-lt"/>
              <a:buAutoNum type="alphaUcPeriod"/>
            </a:pPr>
            <a:r>
              <a:rPr lang="en-US" dirty="0"/>
              <a:t>They increase the surface area of the lungs, allowing efficient gas exchange.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484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uman respiratory system 2.jpg">
            <a:hlinkClick r:id="rId2"/>
          </p:cNvPr>
          <p:cNvPicPr>
            <a:picLocks noChangeAspect="1" noChangeArrowheads="1"/>
          </p:cNvPicPr>
          <p:nvPr/>
        </p:nvPicPr>
        <p:blipFill>
          <a:blip r:embed="rId3" cstate="print"/>
          <a:srcRect/>
          <a:stretch>
            <a:fillRect/>
          </a:stretch>
        </p:blipFill>
        <p:spPr bwMode="auto">
          <a:xfrm>
            <a:off x="4648200" y="1219199"/>
            <a:ext cx="4343400" cy="4802561"/>
          </a:xfrm>
          <a:prstGeom prst="rect">
            <a:avLst/>
          </a:prstGeom>
          <a:noFill/>
        </p:spPr>
      </p:pic>
      <p:sp>
        <p:nvSpPr>
          <p:cNvPr id="2" name="Title 1"/>
          <p:cNvSpPr>
            <a:spLocks noGrp="1"/>
          </p:cNvSpPr>
          <p:nvPr>
            <p:ph type="title"/>
          </p:nvPr>
        </p:nvSpPr>
        <p:spPr>
          <a:xfrm>
            <a:off x="457200" y="152400"/>
            <a:ext cx="8229600" cy="639762"/>
          </a:xfrm>
        </p:spPr>
        <p:txBody>
          <a:bodyPr>
            <a:normAutofit fontScale="90000"/>
          </a:bodyPr>
          <a:lstStyle/>
          <a:p>
            <a:r>
              <a:rPr lang="en-US" dirty="0" smtClean="0"/>
              <a:t>The Human Respiratory System</a:t>
            </a:r>
            <a:endParaRPr lang="en-US" dirty="0"/>
          </a:p>
        </p:txBody>
      </p:sp>
      <p:sp>
        <p:nvSpPr>
          <p:cNvPr id="3" name="Content Placeholder 2"/>
          <p:cNvSpPr>
            <a:spLocks noGrp="1"/>
          </p:cNvSpPr>
          <p:nvPr>
            <p:ph idx="1"/>
          </p:nvPr>
        </p:nvSpPr>
        <p:spPr>
          <a:xfrm>
            <a:off x="304800" y="1143001"/>
            <a:ext cx="4800600" cy="3657600"/>
          </a:xfrm>
        </p:spPr>
        <p:txBody>
          <a:bodyPr>
            <a:noAutofit/>
          </a:bodyPr>
          <a:lstStyle/>
          <a:p>
            <a:pPr>
              <a:buNone/>
            </a:pPr>
            <a:r>
              <a:rPr lang="en-US" sz="2800" dirty="0" smtClean="0"/>
              <a:t>The alveoli increase surface area for gas exchange</a:t>
            </a:r>
          </a:p>
          <a:p>
            <a:pPr>
              <a:buNone/>
            </a:pPr>
            <a:r>
              <a:rPr lang="en-US" sz="2800" dirty="0" smtClean="0"/>
              <a:t>The membranes of the alveoli are 1 cell thick. Oxygen and Carbon dioxide can easily be exchanged through the thin walls.</a:t>
            </a:r>
          </a:p>
          <a:p>
            <a:pPr>
              <a:buNone/>
            </a:pPr>
            <a:r>
              <a:rPr lang="en-US" sz="2800" dirty="0" smtClean="0"/>
              <a:t>Typical human has ~ 700 million alveoli, accounting for an area of ~70 m</a:t>
            </a:r>
            <a:r>
              <a:rPr lang="en-US" sz="2800" baseline="30000" dirty="0" smtClean="0"/>
              <a:t>2 </a:t>
            </a:r>
            <a:r>
              <a:rPr lang="en-US" sz="2800" dirty="0" smtClean="0"/>
              <a:t>for gas exchange</a:t>
            </a:r>
          </a:p>
        </p:txBody>
      </p:sp>
      <p:cxnSp>
        <p:nvCxnSpPr>
          <p:cNvPr id="6" name="Straight Arrow Connector 5"/>
          <p:cNvCxnSpPr/>
          <p:nvPr/>
        </p:nvCxnSpPr>
        <p:spPr>
          <a:xfrm flipV="1">
            <a:off x="6324600" y="5181600"/>
            <a:ext cx="15240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5334000"/>
            <a:ext cx="1752600" cy="369332"/>
          </a:xfrm>
          <a:prstGeom prst="rect">
            <a:avLst/>
          </a:prstGeom>
          <a:noFill/>
        </p:spPr>
        <p:txBody>
          <a:bodyPr wrap="square" rtlCol="0">
            <a:spAutoFit/>
          </a:bodyPr>
          <a:lstStyle/>
          <a:p>
            <a:pPr algn="r"/>
            <a:r>
              <a:rPr lang="en-US" dirty="0" smtClean="0"/>
              <a:t>Alveoli</a:t>
            </a:r>
            <a:endParaRPr lang="en-US" dirty="0"/>
          </a:p>
        </p:txBody>
      </p:sp>
      <p:cxnSp>
        <p:nvCxnSpPr>
          <p:cNvPr id="8" name="Straight Arrow Connector 7"/>
          <p:cNvCxnSpPr/>
          <p:nvPr/>
        </p:nvCxnSpPr>
        <p:spPr>
          <a:xfrm flipV="1">
            <a:off x="6324600" y="5410200"/>
            <a:ext cx="18288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normAutofit fontScale="85000" lnSpcReduction="20000"/>
          </a:bodyPr>
          <a:lstStyle/>
          <a:p>
            <a:pPr marL="514350" lvl="0" indent="-514350">
              <a:buAutoNum type="arabicPeriod" startAt="5"/>
            </a:pPr>
            <a:r>
              <a:rPr lang="en-US" b="1" dirty="0" smtClean="0"/>
              <a:t>Which </a:t>
            </a:r>
            <a:r>
              <a:rPr lang="en-US" b="1" dirty="0"/>
              <a:t>statement best describes an effect of </a:t>
            </a:r>
            <a:r>
              <a:rPr lang="en-US" b="1" dirty="0" smtClean="0"/>
              <a:t>the </a:t>
            </a:r>
            <a:r>
              <a:rPr lang="en-US" b="1" dirty="0"/>
              <a:t>low density of frozen water in a lake</a:t>
            </a:r>
            <a:r>
              <a:rPr lang="en-US" b="1" dirty="0" smtClean="0"/>
              <a:t>?</a:t>
            </a:r>
          </a:p>
          <a:p>
            <a:pPr marL="0" lvl="0" indent="0">
              <a:buNone/>
            </a:pPr>
            <a:endParaRPr lang="en-US" dirty="0"/>
          </a:p>
          <a:p>
            <a:pPr marL="514350" lvl="0" indent="-514350">
              <a:buFont typeface="+mj-lt"/>
              <a:buAutoNum type="alphaUcPeriod"/>
            </a:pPr>
            <a:r>
              <a:rPr lang="en-US" dirty="0"/>
              <a:t>When water freezes, it contracts, decreasing the water level in a lake.</a:t>
            </a:r>
          </a:p>
          <a:p>
            <a:pPr marL="514350" lvl="0" indent="-514350">
              <a:buFont typeface="+mj-lt"/>
              <a:buAutoNum type="alphaUcPeriod"/>
            </a:pPr>
            <a:r>
              <a:rPr lang="en-US" dirty="0"/>
              <a:t>Water in a lake freezes from the bottom up, killing most aquatic organisms.</a:t>
            </a:r>
          </a:p>
          <a:p>
            <a:pPr marL="514350" lvl="0" indent="-514350">
              <a:buFont typeface="+mj-lt"/>
              <a:buAutoNum type="alphaUcPeriod"/>
            </a:pPr>
            <a:r>
              <a:rPr lang="en-US" dirty="0"/>
              <a:t>When water in a lake freezes, it floats, providing insulation for organisms below.</a:t>
            </a:r>
          </a:p>
          <a:p>
            <a:pPr marL="514350" lvl="0" indent="-514350">
              <a:buFont typeface="+mj-lt"/>
              <a:buAutoNum type="alphaUcPeriod"/>
            </a:pPr>
            <a:r>
              <a:rPr lang="en-US" dirty="0"/>
              <a:t>Water removes thermal energy from the land around a lake, causing the lake to freeze.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151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b="1" dirty="0" smtClean="0"/>
              <a:t>Properties of Water</a:t>
            </a:r>
            <a:endParaRPr lang="en-US" b="1" dirty="0"/>
          </a:p>
        </p:txBody>
      </p:sp>
      <p:sp>
        <p:nvSpPr>
          <p:cNvPr id="3" name="Content Placeholder 2"/>
          <p:cNvSpPr>
            <a:spLocks noGrp="1"/>
          </p:cNvSpPr>
          <p:nvPr>
            <p:ph idx="1"/>
          </p:nvPr>
        </p:nvSpPr>
        <p:spPr>
          <a:xfrm>
            <a:off x="457200" y="762000"/>
            <a:ext cx="5029200" cy="5486400"/>
          </a:xfrm>
        </p:spPr>
        <p:txBody>
          <a:bodyPr>
            <a:normAutofit fontScale="70000" lnSpcReduction="20000"/>
          </a:bodyPr>
          <a:lstStyle/>
          <a:p>
            <a:pPr marL="514350" indent="-514350">
              <a:buFont typeface="+mj-lt"/>
              <a:buAutoNum type="arabicPeriod"/>
            </a:pPr>
            <a:r>
              <a:rPr lang="en-US" dirty="0" smtClean="0"/>
              <a:t>Is a </a:t>
            </a:r>
            <a:r>
              <a:rPr lang="en-US" b="1" dirty="0" smtClean="0"/>
              <a:t>polar covalent </a:t>
            </a:r>
            <a:r>
              <a:rPr lang="en-US" dirty="0" smtClean="0"/>
              <a:t>molecule </a:t>
            </a:r>
          </a:p>
          <a:p>
            <a:pPr marL="514350" indent="-514350">
              <a:buFont typeface="+mj-lt"/>
              <a:buAutoNum type="arabicPeriod"/>
            </a:pPr>
            <a:r>
              <a:rPr lang="en-US" dirty="0" smtClean="0"/>
              <a:t>Is the </a:t>
            </a:r>
            <a:r>
              <a:rPr lang="en-US" b="1" dirty="0" smtClean="0"/>
              <a:t>Universal solvent </a:t>
            </a:r>
            <a:r>
              <a:rPr lang="en-US" dirty="0" smtClean="0"/>
              <a:t>due to its polarity. Polar covalent compounds (like glucose) and ionic compounds (like salt) can easily go into solution in water.</a:t>
            </a:r>
          </a:p>
          <a:p>
            <a:pPr marL="514350" indent="-514350">
              <a:buFont typeface="+mj-lt"/>
              <a:buAutoNum type="arabicPeriod"/>
            </a:pPr>
            <a:r>
              <a:rPr lang="en-US" dirty="0" smtClean="0"/>
              <a:t>Has a </a:t>
            </a:r>
            <a:r>
              <a:rPr lang="en-US" b="1" dirty="0" smtClean="0"/>
              <a:t>high specific heat</a:t>
            </a:r>
            <a:r>
              <a:rPr lang="en-US" dirty="0" smtClean="0"/>
              <a:t>.  It is slow to heat up and also slow to cool down. This acts as an </a:t>
            </a:r>
            <a:r>
              <a:rPr lang="en-US" b="1" dirty="0" smtClean="0"/>
              <a:t>insulator in living organisms </a:t>
            </a:r>
            <a:r>
              <a:rPr lang="en-US" dirty="0" smtClean="0"/>
              <a:t>since the majority of their living tissue is water.</a:t>
            </a:r>
          </a:p>
          <a:p>
            <a:pPr marL="514350" indent="-514350">
              <a:buFont typeface="+mj-lt"/>
              <a:buAutoNum type="arabicPeriod"/>
            </a:pPr>
            <a:r>
              <a:rPr lang="en-US" b="1" dirty="0" smtClean="0"/>
              <a:t>When water freezes, it  expands </a:t>
            </a:r>
            <a:r>
              <a:rPr lang="en-US" dirty="0" smtClean="0"/>
              <a:t>and therefore floats</a:t>
            </a:r>
            <a:r>
              <a:rPr lang="en-US" b="1" dirty="0" smtClean="0"/>
              <a:t>. Ice is less dense than water</a:t>
            </a:r>
            <a:r>
              <a:rPr lang="en-US" dirty="0" smtClean="0"/>
              <a:t>.  This provides an insulation to the organisms in the water. The water  below will be at 4`C (if ice is above it)</a:t>
            </a:r>
            <a:endParaRPr lang="en-US" dirty="0"/>
          </a:p>
        </p:txBody>
      </p:sp>
      <p:pic>
        <p:nvPicPr>
          <p:cNvPr id="27650" name="Picture 2" descr="http://faculty.clintoncc.suny.edu/faculty/michael.gregory/files/bio%20101/bio%20101%20lectures/chemistry/water%20molecule%202.gif"/>
          <p:cNvPicPr>
            <a:picLocks noChangeAspect="1" noChangeArrowheads="1"/>
          </p:cNvPicPr>
          <p:nvPr/>
        </p:nvPicPr>
        <p:blipFill>
          <a:blip r:embed="rId2" cstate="print"/>
          <a:srcRect/>
          <a:stretch>
            <a:fillRect/>
          </a:stretch>
        </p:blipFill>
        <p:spPr bwMode="auto">
          <a:xfrm>
            <a:off x="5791200" y="1143000"/>
            <a:ext cx="2905125" cy="31146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rmAutofit fontScale="92500" lnSpcReduction="20000"/>
          </a:bodyPr>
          <a:lstStyle/>
          <a:p>
            <a:pPr marL="514350" lvl="0" indent="-514350">
              <a:buAutoNum type="arabicPeriod" startAt="6"/>
            </a:pPr>
            <a:r>
              <a:rPr lang="en-US" b="1" dirty="0" smtClean="0"/>
              <a:t>Which </a:t>
            </a:r>
            <a:r>
              <a:rPr lang="en-US" b="1" dirty="0"/>
              <a:t>statement correctly describes how </a:t>
            </a:r>
            <a:r>
              <a:rPr lang="en-US" b="1" dirty="0" smtClean="0"/>
              <a:t>	carbon’s </a:t>
            </a:r>
            <a:r>
              <a:rPr lang="en-US" b="1" dirty="0"/>
              <a:t>ability to from four bonds makes </a:t>
            </a:r>
            <a:r>
              <a:rPr lang="en-US" b="1" dirty="0" smtClean="0"/>
              <a:t>	it </a:t>
            </a:r>
            <a:r>
              <a:rPr lang="en-US" b="1" dirty="0"/>
              <a:t>uniquely suited to form macromolecules</a:t>
            </a:r>
            <a:r>
              <a:rPr lang="en-US" b="1" dirty="0" smtClean="0"/>
              <a:t>?</a:t>
            </a:r>
          </a:p>
          <a:p>
            <a:pPr marL="0" lvl="0" indent="0">
              <a:buNone/>
            </a:pPr>
            <a:endParaRPr lang="en-US" b="1" dirty="0"/>
          </a:p>
          <a:p>
            <a:pPr marL="514350" lvl="0" indent="-514350">
              <a:buFont typeface="+mj-lt"/>
              <a:buAutoNum type="alphaUcPeriod"/>
            </a:pPr>
            <a:r>
              <a:rPr lang="en-US" dirty="0"/>
              <a:t>It forms short, simple carbon chains.</a:t>
            </a:r>
          </a:p>
          <a:p>
            <a:pPr marL="514350" lvl="0" indent="-514350">
              <a:buFont typeface="+mj-lt"/>
              <a:buAutoNum type="alphaUcPeriod"/>
            </a:pPr>
            <a:r>
              <a:rPr lang="en-US" dirty="0"/>
              <a:t>It forms large, complex, diverse molecules.</a:t>
            </a:r>
          </a:p>
          <a:p>
            <a:pPr marL="514350" lvl="0" indent="-514350">
              <a:buFont typeface="+mj-lt"/>
              <a:buAutoNum type="alphaUcPeriod"/>
            </a:pPr>
            <a:r>
              <a:rPr lang="en-US" dirty="0"/>
              <a:t>It forms covalent bonds with other carbon atoms.</a:t>
            </a:r>
          </a:p>
          <a:p>
            <a:pPr marL="514350" lvl="0" indent="-514350">
              <a:buFont typeface="+mj-lt"/>
              <a:buAutoNum type="alphaUcPeriod"/>
            </a:pPr>
            <a:r>
              <a:rPr lang="en-US" dirty="0"/>
              <a:t>It forms covalent bonds that can exist in a single plane.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2717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Carbon</a:t>
            </a:r>
            <a:endParaRPr lang="en-US" dirty="0"/>
          </a:p>
        </p:txBody>
      </p:sp>
      <p:sp>
        <p:nvSpPr>
          <p:cNvPr id="3" name="Content Placeholder 2"/>
          <p:cNvSpPr>
            <a:spLocks noGrp="1"/>
          </p:cNvSpPr>
          <p:nvPr>
            <p:ph idx="1"/>
          </p:nvPr>
        </p:nvSpPr>
        <p:spPr>
          <a:xfrm>
            <a:off x="304800" y="1371600"/>
            <a:ext cx="8229600" cy="4525963"/>
          </a:xfrm>
        </p:spPr>
        <p:txBody>
          <a:bodyPr/>
          <a:lstStyle/>
          <a:p>
            <a:r>
              <a:rPr lang="en-US" dirty="0" smtClean="0"/>
              <a:t>Atomic number of 6. </a:t>
            </a:r>
          </a:p>
          <a:p>
            <a:pPr lvl="1"/>
            <a:r>
              <a:rPr lang="en-US" dirty="0" smtClean="0"/>
              <a:t>2 electrons in the 1</a:t>
            </a:r>
            <a:r>
              <a:rPr lang="en-US" baseline="30000" dirty="0" smtClean="0"/>
              <a:t>st</a:t>
            </a:r>
            <a:r>
              <a:rPr lang="en-US" dirty="0" smtClean="0"/>
              <a:t> orbital and 4 remaining in the valance orbital.</a:t>
            </a:r>
          </a:p>
          <a:p>
            <a:pPr lvl="1"/>
            <a:r>
              <a:rPr lang="en-US" dirty="0" smtClean="0"/>
              <a:t>4 unpaired will form 4 covalent bonds</a:t>
            </a:r>
          </a:p>
          <a:p>
            <a:r>
              <a:rPr lang="en-US" i="1" dirty="0" smtClean="0"/>
              <a:t>By bonding with other carbons in chains, rings, single, double and triple bonds, carbon, it can make all sorts of molecules</a:t>
            </a:r>
            <a:endParaRPr lang="en-US" dirty="0"/>
          </a:p>
        </p:txBody>
      </p:sp>
      <p:pic>
        <p:nvPicPr>
          <p:cNvPr id="28674" name="Picture 2" descr="Methane, molecular model">
            <a:hlinkClick r:id="rId2"/>
          </p:cNvPr>
          <p:cNvPicPr>
            <a:picLocks noChangeAspect="1" noChangeArrowheads="1"/>
          </p:cNvPicPr>
          <p:nvPr/>
        </p:nvPicPr>
        <p:blipFill>
          <a:blip r:embed="rId3" cstate="print"/>
          <a:srcRect l="25660" t="13598" r="24528" b="9348"/>
          <a:stretch>
            <a:fillRect/>
          </a:stretch>
        </p:blipFill>
        <p:spPr bwMode="auto">
          <a:xfrm>
            <a:off x="7507940" y="152400"/>
            <a:ext cx="1331259" cy="1371600"/>
          </a:xfrm>
          <a:prstGeom prst="rect">
            <a:avLst/>
          </a:prstGeom>
          <a:noFill/>
        </p:spPr>
      </p:pic>
      <p:pic>
        <p:nvPicPr>
          <p:cNvPr id="28676" name="Picture 4" descr="carbon">
            <a:hlinkClick r:id="rId4"/>
          </p:cNvPr>
          <p:cNvPicPr>
            <a:picLocks noChangeAspect="1" noChangeArrowheads="1"/>
          </p:cNvPicPr>
          <p:nvPr/>
        </p:nvPicPr>
        <p:blipFill>
          <a:blip r:embed="rId5" cstate="print"/>
          <a:srcRect/>
          <a:stretch>
            <a:fillRect/>
          </a:stretch>
        </p:blipFill>
        <p:spPr bwMode="auto">
          <a:xfrm>
            <a:off x="381000" y="0"/>
            <a:ext cx="1447800" cy="1447800"/>
          </a:xfrm>
          <a:prstGeom prst="rect">
            <a:avLst/>
          </a:prstGeom>
          <a:noFill/>
        </p:spPr>
      </p:pic>
      <p:pic>
        <p:nvPicPr>
          <p:cNvPr id="28678" name="Picture 6" descr="http://upload.wikimedia.org/wikipedia/commons/8/87/Cellulose-Ibeta-from-xtal-2002-CM-3D-balls.png"/>
          <p:cNvPicPr>
            <a:picLocks noChangeAspect="1" noChangeArrowheads="1"/>
          </p:cNvPicPr>
          <p:nvPr/>
        </p:nvPicPr>
        <p:blipFill>
          <a:blip r:embed="rId6" cstate="print"/>
          <a:srcRect t="11765" b="15294"/>
          <a:stretch>
            <a:fillRect/>
          </a:stretch>
        </p:blipFill>
        <p:spPr bwMode="auto">
          <a:xfrm>
            <a:off x="381000" y="4495800"/>
            <a:ext cx="8601075" cy="2362200"/>
          </a:xfrm>
          <a:prstGeom prst="rect">
            <a:avLst/>
          </a:prstGeom>
          <a:noFill/>
        </p:spPr>
      </p:pic>
      <p:sp>
        <p:nvSpPr>
          <p:cNvPr id="7" name="TextBox 6"/>
          <p:cNvSpPr txBox="1"/>
          <p:nvPr/>
        </p:nvSpPr>
        <p:spPr>
          <a:xfrm>
            <a:off x="6248400" y="381000"/>
            <a:ext cx="1447800" cy="381000"/>
          </a:xfrm>
          <a:prstGeom prst="rect">
            <a:avLst/>
          </a:prstGeom>
          <a:noFill/>
        </p:spPr>
        <p:txBody>
          <a:bodyPr wrap="square" rtlCol="0">
            <a:spAutoFit/>
          </a:bodyPr>
          <a:lstStyle/>
          <a:p>
            <a:pPr algn="r"/>
            <a:r>
              <a:rPr lang="en-US" dirty="0" smtClean="0"/>
              <a:t>Methane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normAutofit fontScale="70000" lnSpcReduction="20000"/>
          </a:bodyPr>
          <a:lstStyle/>
          <a:p>
            <a:pPr marL="0" lvl="0" indent="0">
              <a:buNone/>
            </a:pPr>
            <a:r>
              <a:rPr lang="en-US" b="1" dirty="0" smtClean="0"/>
              <a:t>7.	Use </a:t>
            </a:r>
            <a:r>
              <a:rPr lang="en-US" b="1" dirty="0"/>
              <a:t>the diagram below to answer the question.</a:t>
            </a:r>
          </a:p>
          <a:p>
            <a:pPr marL="0" indent="0">
              <a:buNone/>
            </a:pPr>
            <a:r>
              <a:rPr lang="en-US" b="1" dirty="0"/>
              <a:t>                                                Chemical Reaction</a:t>
            </a:r>
          </a:p>
          <a:p>
            <a:pPr marL="0" indent="0">
              <a:buNone/>
            </a:pPr>
            <a:r>
              <a:rPr lang="en-US" b="1" dirty="0"/>
              <a:t>                                      </a:t>
            </a:r>
            <a:r>
              <a:rPr lang="en-US" dirty="0"/>
              <a:t>HO – </a:t>
            </a:r>
            <a:r>
              <a:rPr lang="en-US" i="1" dirty="0"/>
              <a:t>1 – 2 – 3</a:t>
            </a:r>
            <a:r>
              <a:rPr lang="en-US" dirty="0"/>
              <a:t> – H + HO –</a:t>
            </a:r>
            <a:r>
              <a:rPr lang="en-US" i="1" dirty="0"/>
              <a:t> 4</a:t>
            </a:r>
            <a:r>
              <a:rPr lang="en-US" dirty="0"/>
              <a:t> - H </a:t>
            </a:r>
          </a:p>
          <a:p>
            <a:pPr marL="0" indent="0">
              <a:buNone/>
            </a:pPr>
            <a:r>
              <a:rPr lang="en-US" dirty="0"/>
              <a:t>                                                                </a:t>
            </a:r>
          </a:p>
          <a:p>
            <a:pPr marL="0" indent="0">
              <a:buNone/>
            </a:pPr>
            <a:r>
              <a:rPr lang="en-US" dirty="0"/>
              <a:t> </a:t>
            </a:r>
          </a:p>
          <a:p>
            <a:pPr marL="0" indent="0">
              <a:buNone/>
            </a:pPr>
            <a:r>
              <a:rPr lang="en-US" dirty="0"/>
              <a:t>                                  HO – </a:t>
            </a:r>
            <a:r>
              <a:rPr lang="en-US" i="1" dirty="0"/>
              <a:t>1 – 2 – 3 – 4</a:t>
            </a:r>
            <a:r>
              <a:rPr lang="en-US" dirty="0"/>
              <a:t> – H + H</a:t>
            </a:r>
            <a:r>
              <a:rPr lang="en-US" baseline="-25000" dirty="0"/>
              <a:t>2</a:t>
            </a:r>
            <a:r>
              <a:rPr lang="en-US" dirty="0"/>
              <a:t>O</a:t>
            </a:r>
          </a:p>
          <a:p>
            <a:pPr marL="0" indent="0">
              <a:buNone/>
            </a:pPr>
            <a:r>
              <a:rPr lang="en-US" i="1" dirty="0"/>
              <a:t>The diagram shows a reaction that forms a polymer from two monomers.  </a:t>
            </a:r>
          </a:p>
          <a:p>
            <a:pPr marL="0" indent="0">
              <a:buNone/>
            </a:pPr>
            <a:r>
              <a:rPr lang="en-US" i="1" dirty="0"/>
              <a:t>What is this type of reaction called</a:t>
            </a:r>
            <a:r>
              <a:rPr lang="en-US" i="1" dirty="0" smtClean="0"/>
              <a:t>?</a:t>
            </a:r>
          </a:p>
          <a:p>
            <a:pPr marL="0" indent="0">
              <a:buNone/>
            </a:pPr>
            <a:endParaRPr lang="en-US" sz="5700" dirty="0"/>
          </a:p>
          <a:p>
            <a:pPr marL="514350" lvl="0" indent="-514350">
              <a:buFont typeface="+mj-lt"/>
              <a:buAutoNum type="alphaUcPeriod"/>
            </a:pPr>
            <a:r>
              <a:rPr lang="en-US" dirty="0"/>
              <a:t>Glycolysis</a:t>
            </a:r>
          </a:p>
          <a:p>
            <a:pPr marL="514350" lvl="0" indent="-514350">
              <a:buFont typeface="+mj-lt"/>
              <a:buAutoNum type="alphaUcPeriod"/>
            </a:pPr>
            <a:r>
              <a:rPr lang="en-US" dirty="0"/>
              <a:t>Hydrolysis</a:t>
            </a:r>
          </a:p>
          <a:p>
            <a:pPr marL="514350" lvl="0" indent="-514350">
              <a:buFont typeface="+mj-lt"/>
              <a:buAutoNum type="alphaUcPeriod"/>
            </a:pPr>
            <a:r>
              <a:rPr lang="en-US" dirty="0"/>
              <a:t>Photosynthesis</a:t>
            </a:r>
          </a:p>
          <a:p>
            <a:pPr marL="514350" lvl="0" indent="-514350">
              <a:buFont typeface="+mj-lt"/>
              <a:buAutoNum type="alphaUcPeriod"/>
            </a:pPr>
            <a:r>
              <a:rPr lang="en-US" dirty="0"/>
              <a:t>Dehydration synthesis</a:t>
            </a:r>
          </a:p>
          <a:p>
            <a:endParaRPr lang="en-US" dirty="0"/>
          </a:p>
        </p:txBody>
      </p:sp>
      <p:cxnSp>
        <p:nvCxnSpPr>
          <p:cNvPr id="6" name="Straight Arrow Connector 5"/>
          <p:cNvCxnSpPr/>
          <p:nvPr/>
        </p:nvCxnSpPr>
        <p:spPr>
          <a:xfrm rot="5400000">
            <a:off x="4267200" y="17526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892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4525963"/>
          </a:xfrm>
        </p:spPr>
        <p:txBody>
          <a:bodyPr>
            <a:normAutofit/>
          </a:bodyPr>
          <a:lstStyle/>
          <a:p>
            <a:r>
              <a:rPr lang="en-US" sz="2800" dirty="0" smtClean="0"/>
              <a:t>This is </a:t>
            </a:r>
            <a:r>
              <a:rPr lang="en-US" sz="2800" b="1" dirty="0" smtClean="0"/>
              <a:t>dehydration synthesis</a:t>
            </a:r>
            <a:r>
              <a:rPr lang="en-US" sz="2800" dirty="0" smtClean="0"/>
              <a:t>. During this type of reaction, a water molecule is removed (an –OH from one simple monomer and an –H from another to form a water molecule. This joins two monomers together to form a polymer. When adding another monomer to the dimer, another water molecule needs to be removed.</a:t>
            </a:r>
            <a:endParaRPr lang="en-US" sz="2800" dirty="0"/>
          </a:p>
        </p:txBody>
      </p:sp>
      <p:pic>
        <p:nvPicPr>
          <p:cNvPr id="2052" name="Picture 4" descr="http://www.reviewsheetscentral.com/rs/9/bioregents/molecules.GI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52600" y="2895600"/>
            <a:ext cx="5562600" cy="3733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3810000" y="2895600"/>
            <a:ext cx="2133600" cy="307777"/>
          </a:xfrm>
          <a:prstGeom prst="rect">
            <a:avLst/>
          </a:prstGeom>
          <a:noFill/>
        </p:spPr>
        <p:txBody>
          <a:bodyPr wrap="square" rtlCol="0">
            <a:spAutoFit/>
          </a:bodyPr>
          <a:lstStyle/>
          <a:p>
            <a:pPr algn="ctr"/>
            <a:r>
              <a:rPr lang="en-US" sz="1400" b="1" i="1" dirty="0" smtClean="0"/>
              <a:t>Monome</a:t>
            </a:r>
            <a:r>
              <a:rPr lang="en-US" sz="1400" i="1" dirty="0" smtClean="0"/>
              <a:t>r called Glucose</a:t>
            </a:r>
            <a:endParaRPr lang="en-US" sz="1400" i="1" dirty="0"/>
          </a:p>
        </p:txBody>
      </p:sp>
      <p:sp>
        <p:nvSpPr>
          <p:cNvPr id="7" name="TextBox 6"/>
          <p:cNvSpPr txBox="1"/>
          <p:nvPr/>
        </p:nvSpPr>
        <p:spPr>
          <a:xfrm>
            <a:off x="3652935" y="4454723"/>
            <a:ext cx="1752600" cy="307777"/>
          </a:xfrm>
          <a:prstGeom prst="rect">
            <a:avLst/>
          </a:prstGeom>
          <a:noFill/>
        </p:spPr>
        <p:txBody>
          <a:bodyPr wrap="square" rtlCol="0">
            <a:spAutoFit/>
          </a:bodyPr>
          <a:lstStyle/>
          <a:p>
            <a:r>
              <a:rPr lang="en-US" sz="1400" b="1" i="1" dirty="0" smtClean="0"/>
              <a:t>Dimer called Maltose</a:t>
            </a:r>
            <a:endParaRPr lang="en-US" sz="1400" b="1"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42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Autofit/>
          </a:bodyPr>
          <a:lstStyle/>
          <a:p>
            <a:pPr lvl="0" algn="l"/>
            <a:r>
              <a:rPr lang="en-US" sz="2400" dirty="0" smtClean="0"/>
              <a:t>8. Carbohydrates and proteins are two types of macromolecules,  	which functional characteristic of proteins distinguishes 	them from carbohydrates?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Large amount of stored information</a:t>
            </a:r>
          </a:p>
          <a:p>
            <a:pPr marL="514350" lvl="0" indent="-514350">
              <a:buFont typeface="+mj-lt"/>
              <a:buAutoNum type="arabicPeriod"/>
            </a:pPr>
            <a:r>
              <a:rPr lang="en-US" dirty="0" smtClean="0"/>
              <a:t>Ability to catalyze biochemical reactions</a:t>
            </a:r>
          </a:p>
          <a:p>
            <a:pPr marL="514350" lvl="0" indent="-514350">
              <a:buFont typeface="+mj-lt"/>
              <a:buAutoNum type="arabicPeriod"/>
            </a:pPr>
            <a:r>
              <a:rPr lang="en-US" dirty="0" smtClean="0"/>
              <a:t>Efficient storage of usable chemical energy</a:t>
            </a:r>
          </a:p>
          <a:p>
            <a:pPr marL="514350" lvl="0" indent="-514350">
              <a:buFont typeface="+mj-lt"/>
              <a:buAutoNum type="arabicPeriod"/>
            </a:pPr>
            <a:r>
              <a:rPr lang="en-US" dirty="0" smtClean="0"/>
              <a:t>Tendency to make cell membranes hydrophobic.</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37418"/>
            <a:ext cx="8229600" cy="4525963"/>
          </a:xfrm>
        </p:spPr>
        <p:txBody>
          <a:bodyPr/>
          <a:lstStyle/>
          <a:p>
            <a:pPr marL="514350" lvl="0" indent="-514350">
              <a:buAutoNum type="arabicPeriod"/>
            </a:pPr>
            <a:r>
              <a:rPr lang="en-US" b="1" dirty="0" smtClean="0"/>
              <a:t>Which characteristic is shared by all 	prokaryotes and eukaryotes?</a:t>
            </a:r>
          </a:p>
          <a:p>
            <a:pPr marL="0" lvl="0" indent="0">
              <a:buNone/>
            </a:pPr>
            <a:endParaRPr lang="en-US" b="1" dirty="0" smtClean="0"/>
          </a:p>
          <a:p>
            <a:pPr marL="914400" lvl="1" indent="-514350">
              <a:buFont typeface="+mj-lt"/>
              <a:buAutoNum type="alphaUcPeriod"/>
            </a:pPr>
            <a:r>
              <a:rPr lang="en-US" dirty="0" smtClean="0"/>
              <a:t>Ability to store hereditary information</a:t>
            </a:r>
          </a:p>
          <a:p>
            <a:pPr marL="914400" lvl="1" indent="-514350">
              <a:buFont typeface="+mj-lt"/>
              <a:buAutoNum type="alphaUcPeriod"/>
            </a:pPr>
            <a:r>
              <a:rPr lang="en-US" dirty="0" smtClean="0"/>
              <a:t>Use </a:t>
            </a:r>
            <a:r>
              <a:rPr lang="en-US" dirty="0"/>
              <a:t>of organelles to control cell processes</a:t>
            </a:r>
          </a:p>
          <a:p>
            <a:pPr marL="914400" lvl="1" indent="-514350">
              <a:buFont typeface="+mj-lt"/>
              <a:buAutoNum type="alphaUcPeriod"/>
            </a:pPr>
            <a:r>
              <a:rPr lang="en-US" dirty="0"/>
              <a:t>Use of cellular respiration for energy release</a:t>
            </a:r>
          </a:p>
          <a:p>
            <a:pPr marL="914400" lvl="1" indent="-514350">
              <a:buFont typeface="+mj-lt"/>
              <a:buAutoNum type="alphaUcPeriod"/>
            </a:pPr>
            <a:r>
              <a:rPr lang="en-US" dirty="0"/>
              <a:t>Ability to move in response to environmental stimuli</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9023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Enzymes</a:t>
            </a:r>
            <a:endParaRPr lang="en-US" dirty="0"/>
          </a:p>
        </p:txBody>
      </p:sp>
      <p:sp>
        <p:nvSpPr>
          <p:cNvPr id="3" name="Content Placeholder 2"/>
          <p:cNvSpPr>
            <a:spLocks noGrp="1"/>
          </p:cNvSpPr>
          <p:nvPr>
            <p:ph idx="1"/>
          </p:nvPr>
        </p:nvSpPr>
        <p:spPr>
          <a:xfrm>
            <a:off x="381000" y="838200"/>
            <a:ext cx="8229600" cy="4525963"/>
          </a:xfrm>
        </p:spPr>
        <p:txBody>
          <a:bodyPr>
            <a:normAutofit/>
          </a:bodyPr>
          <a:lstStyle/>
          <a:p>
            <a:pPr>
              <a:buNone/>
            </a:pPr>
            <a:r>
              <a:rPr lang="en-US" sz="2800" i="1" dirty="0" smtClean="0"/>
              <a:t>Enzymes are proteins, which are biological catalysts. </a:t>
            </a:r>
          </a:p>
          <a:p>
            <a:r>
              <a:rPr lang="en-US" sz="2800" i="1" dirty="0" smtClean="0"/>
              <a:t>	They decrease activation energy, allowing a chemical reaction to happen in an organism’s body at a suitable temperature and time rate</a:t>
            </a:r>
          </a:p>
          <a:p>
            <a:r>
              <a:rPr lang="en-US" sz="2800" i="1" dirty="0" smtClean="0"/>
              <a:t>They enter into a reaction at an Active site to form an Enzyme/Substrate complex</a:t>
            </a:r>
            <a:endParaRPr lang="en-US" sz="2800" dirty="0"/>
          </a:p>
        </p:txBody>
      </p:sp>
      <p:pic>
        <p:nvPicPr>
          <p:cNvPr id="31746" name="Picture 2" descr="http://edu.glogster.com/media/4/32/29/26/32292665.gif"/>
          <p:cNvPicPr>
            <a:picLocks noChangeAspect="1" noChangeArrowheads="1"/>
          </p:cNvPicPr>
          <p:nvPr/>
        </p:nvPicPr>
        <p:blipFill>
          <a:blip r:embed="rId2" cstate="print"/>
          <a:srcRect/>
          <a:stretch>
            <a:fillRect/>
          </a:stretch>
        </p:blipFill>
        <p:spPr bwMode="auto">
          <a:xfrm>
            <a:off x="1524000" y="3733800"/>
            <a:ext cx="5715000" cy="28098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lvl="0" algn="l"/>
            <a:r>
              <a:rPr lang="en-US" sz="2400" dirty="0" smtClean="0"/>
              <a:t>Proteins are a major part of every living cell and have many different functions within each cell.  Carbohydrates 	also perform numerous roles in living things.</a:t>
            </a:r>
            <a:br>
              <a:rPr lang="en-US" sz="2400" dirty="0" smtClean="0"/>
            </a:br>
            <a:endParaRPr lang="en-US" sz="2400" dirty="0"/>
          </a:p>
        </p:txBody>
      </p:sp>
      <p:sp>
        <p:nvSpPr>
          <p:cNvPr id="3" name="Content Placeholder 2"/>
          <p:cNvSpPr>
            <a:spLocks noGrp="1"/>
          </p:cNvSpPr>
          <p:nvPr>
            <p:ph idx="1"/>
          </p:nvPr>
        </p:nvSpPr>
        <p:spPr>
          <a:xfrm>
            <a:off x="304800" y="1219200"/>
            <a:ext cx="8229600" cy="4525963"/>
          </a:xfrm>
        </p:spPr>
        <p:txBody>
          <a:bodyPr>
            <a:normAutofit/>
          </a:bodyPr>
          <a:lstStyle/>
          <a:p>
            <a:pPr>
              <a:buNone/>
            </a:pPr>
            <a:r>
              <a:rPr lang="en-US" sz="2400" b="1" dirty="0" smtClean="0"/>
              <a:t>Part A:</a:t>
            </a:r>
            <a:r>
              <a:rPr lang="en-US" sz="2400" dirty="0" smtClean="0"/>
              <a:t> Describe the general composition of a protein molecule.</a:t>
            </a:r>
          </a:p>
          <a:p>
            <a:r>
              <a:rPr lang="en-US" sz="2400" i="1" dirty="0" smtClean="0"/>
              <a:t>A protein is a polymer of amino acids. When amino acids are joined by dehydration synthesis (a process that removes water to form a chemical bond), they form </a:t>
            </a:r>
            <a:r>
              <a:rPr lang="en-US" sz="2400" b="1" i="1" dirty="0" smtClean="0">
                <a:solidFill>
                  <a:schemeClr val="tx2">
                    <a:lumMod val="60000"/>
                    <a:lumOff val="40000"/>
                  </a:schemeClr>
                </a:solidFill>
              </a:rPr>
              <a:t>peptide bonds</a:t>
            </a:r>
            <a:r>
              <a:rPr lang="en-US" sz="2400" i="1" dirty="0" smtClean="0"/>
              <a:t>. </a:t>
            </a:r>
          </a:p>
          <a:p>
            <a:r>
              <a:rPr lang="en-US" sz="2400" i="1" dirty="0" smtClean="0"/>
              <a:t>There are three main components of an amino acid, shown below.</a:t>
            </a:r>
            <a:endParaRPr lang="en-US" sz="2400" dirty="0"/>
          </a:p>
        </p:txBody>
      </p:sp>
      <p:pic>
        <p:nvPicPr>
          <p:cNvPr id="4" name="Picture 3"/>
          <p:cNvPicPr/>
          <p:nvPr/>
        </p:nvPicPr>
        <p:blipFill>
          <a:blip r:embed="rId2" cstate="print"/>
          <a:stretch>
            <a:fillRect/>
          </a:stretch>
        </p:blipFill>
        <p:spPr>
          <a:xfrm>
            <a:off x="381000" y="4572000"/>
            <a:ext cx="2619375" cy="1752600"/>
          </a:xfrm>
          <a:prstGeom prst="rect">
            <a:avLst/>
          </a:prstGeom>
        </p:spPr>
      </p:pic>
      <p:pic>
        <p:nvPicPr>
          <p:cNvPr id="33794" name="Picture 2" descr="http://upload.wikimedia.org/wikipedia/commons/thumb/6/6d/Peptidformationball.svg/400px-Peptidformationball.svg.png"/>
          <p:cNvPicPr>
            <a:picLocks noChangeAspect="1" noChangeArrowheads="1"/>
          </p:cNvPicPr>
          <p:nvPr/>
        </p:nvPicPr>
        <p:blipFill>
          <a:blip r:embed="rId3" cstate="print"/>
          <a:srcRect/>
          <a:stretch>
            <a:fillRect/>
          </a:stretch>
        </p:blipFill>
        <p:spPr bwMode="auto">
          <a:xfrm>
            <a:off x="3962400" y="3733800"/>
            <a:ext cx="4648200" cy="3124200"/>
          </a:xfrm>
          <a:prstGeom prst="rect">
            <a:avLst/>
          </a:prstGeom>
          <a:noFill/>
        </p:spPr>
      </p:pic>
      <p:sp>
        <p:nvSpPr>
          <p:cNvPr id="7" name="TextBox 6"/>
          <p:cNvSpPr txBox="1"/>
          <p:nvPr/>
        </p:nvSpPr>
        <p:spPr>
          <a:xfrm>
            <a:off x="304800" y="3657600"/>
            <a:ext cx="2895600" cy="1077218"/>
          </a:xfrm>
          <a:prstGeom prst="rect">
            <a:avLst/>
          </a:prstGeom>
          <a:noFill/>
        </p:spPr>
        <p:txBody>
          <a:bodyPr wrap="square" rtlCol="0">
            <a:spAutoFit/>
          </a:bodyPr>
          <a:lstStyle/>
          <a:p>
            <a:r>
              <a:rPr lang="en-US" sz="1600" i="1" dirty="0" smtClean="0"/>
              <a:t>There are three main components of an amino acid, shown below.</a:t>
            </a:r>
            <a:endParaRPr lang="en-US" sz="1600" dirty="0" smtClean="0"/>
          </a:p>
          <a:p>
            <a:endParaRPr lang="en-US" sz="1600" dirty="0"/>
          </a:p>
        </p:txBody>
      </p:sp>
      <p:sp>
        <p:nvSpPr>
          <p:cNvPr id="8" name="TextBox 7"/>
          <p:cNvSpPr txBox="1"/>
          <p:nvPr/>
        </p:nvSpPr>
        <p:spPr>
          <a:xfrm>
            <a:off x="3962400" y="3352800"/>
            <a:ext cx="4343400" cy="369332"/>
          </a:xfrm>
          <a:prstGeom prst="rect">
            <a:avLst/>
          </a:prstGeom>
          <a:noFill/>
        </p:spPr>
        <p:txBody>
          <a:bodyPr wrap="square" rtlCol="0">
            <a:spAutoFit/>
          </a:bodyPr>
          <a:lstStyle/>
          <a:p>
            <a:r>
              <a:rPr lang="en-US" dirty="0" smtClean="0"/>
              <a:t>A </a:t>
            </a:r>
            <a:r>
              <a:rPr lang="en-US" dirty="0" err="1" smtClean="0"/>
              <a:t>dipeptide</a:t>
            </a:r>
            <a:r>
              <a:rPr lang="en-US" dirty="0" smtClean="0"/>
              <a:t> formed by the removal of water</a:t>
            </a:r>
            <a:endParaRPr lang="en-US" dirty="0"/>
          </a:p>
        </p:txBody>
      </p:sp>
      <p:sp>
        <p:nvSpPr>
          <p:cNvPr id="9" name="Rounded Rectangle 8"/>
          <p:cNvSpPr/>
          <p:nvPr/>
        </p:nvSpPr>
        <p:spPr>
          <a:xfrm>
            <a:off x="3886200" y="5334000"/>
            <a:ext cx="1219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Part B:</a:t>
            </a:r>
            <a:r>
              <a:rPr lang="en-US" sz="2400" dirty="0" smtClean="0"/>
              <a:t> Describe how the structures of proteins differ from the structures of carbohydrates.</a:t>
            </a:r>
            <a:br>
              <a:rPr lang="en-US" sz="2400" dirty="0" smtClean="0"/>
            </a:br>
            <a:endParaRPr lang="en-US" sz="2400" dirty="0"/>
          </a:p>
        </p:txBody>
      </p:sp>
      <p:sp>
        <p:nvSpPr>
          <p:cNvPr id="3" name="Content Placeholder 2"/>
          <p:cNvSpPr>
            <a:spLocks noGrp="1"/>
          </p:cNvSpPr>
          <p:nvPr>
            <p:ph idx="1"/>
          </p:nvPr>
        </p:nvSpPr>
        <p:spPr>
          <a:xfrm>
            <a:off x="457200" y="1219200"/>
            <a:ext cx="8229600" cy="3276600"/>
          </a:xfrm>
        </p:spPr>
        <p:txBody>
          <a:bodyPr/>
          <a:lstStyle/>
          <a:p>
            <a:r>
              <a:rPr lang="en-US" dirty="0" smtClean="0"/>
              <a:t>Proteins are made up of the elements C,H,O, and N while carbohydrates only contain C,H, and O (elemental ratio of these three is 1:2:1)</a:t>
            </a:r>
          </a:p>
          <a:p>
            <a:r>
              <a:rPr lang="en-US" dirty="0" smtClean="0"/>
              <a:t>Carbohydrates do not contain peptide bonds formed during dehydration synthesis (also known as a condensation reaction)</a:t>
            </a:r>
          </a:p>
          <a:p>
            <a:endParaRPr lang="en-US" dirty="0"/>
          </a:p>
        </p:txBody>
      </p:sp>
      <p:pic>
        <p:nvPicPr>
          <p:cNvPr id="34818" name="Picture 2" descr="http://telstar.ote.cmu.edu/environ/m3/s5/graphics/embedded/dipeptide_ex.gif"/>
          <p:cNvPicPr>
            <a:picLocks noChangeAspect="1" noChangeArrowheads="1"/>
          </p:cNvPicPr>
          <p:nvPr/>
        </p:nvPicPr>
        <p:blipFill>
          <a:blip r:embed="rId2" cstate="print"/>
          <a:srcRect/>
          <a:stretch>
            <a:fillRect/>
          </a:stretch>
        </p:blipFill>
        <p:spPr bwMode="auto">
          <a:xfrm>
            <a:off x="609600" y="4343400"/>
            <a:ext cx="3526023" cy="1905000"/>
          </a:xfrm>
          <a:prstGeom prst="rect">
            <a:avLst/>
          </a:prstGeom>
          <a:noFill/>
        </p:spPr>
      </p:pic>
      <p:pic>
        <p:nvPicPr>
          <p:cNvPr id="34820" name="Picture 4" descr="http://mandevillehigh.stpsb.org/teachersites/laura_decker/organic_molecules_notes_files/image008.gif"/>
          <p:cNvPicPr>
            <a:picLocks noChangeAspect="1" noChangeArrowheads="1"/>
          </p:cNvPicPr>
          <p:nvPr/>
        </p:nvPicPr>
        <p:blipFill>
          <a:blip r:embed="rId3" cstate="print"/>
          <a:srcRect t="54271"/>
          <a:stretch>
            <a:fillRect/>
          </a:stretch>
        </p:blipFill>
        <p:spPr bwMode="auto">
          <a:xfrm>
            <a:off x="4800600" y="4495800"/>
            <a:ext cx="3638550" cy="1733550"/>
          </a:xfrm>
          <a:prstGeom prst="rect">
            <a:avLst/>
          </a:prstGeom>
          <a:noFill/>
        </p:spPr>
      </p:pic>
      <p:sp>
        <p:nvSpPr>
          <p:cNvPr id="6" name="TextBox 5"/>
          <p:cNvSpPr txBox="1"/>
          <p:nvPr/>
        </p:nvSpPr>
        <p:spPr>
          <a:xfrm>
            <a:off x="1447800" y="6248400"/>
            <a:ext cx="1524000" cy="369332"/>
          </a:xfrm>
          <a:prstGeom prst="rect">
            <a:avLst/>
          </a:prstGeom>
          <a:noFill/>
        </p:spPr>
        <p:txBody>
          <a:bodyPr wrap="square" rtlCol="0">
            <a:spAutoFit/>
          </a:bodyPr>
          <a:lstStyle/>
          <a:p>
            <a:pPr algn="ctr"/>
            <a:r>
              <a:rPr lang="en-US" dirty="0" smtClean="0"/>
              <a:t>Protein</a:t>
            </a:r>
            <a:endParaRPr lang="en-US" dirty="0"/>
          </a:p>
        </p:txBody>
      </p:sp>
      <p:sp>
        <p:nvSpPr>
          <p:cNvPr id="7" name="TextBox 6"/>
          <p:cNvSpPr txBox="1"/>
          <p:nvPr/>
        </p:nvSpPr>
        <p:spPr>
          <a:xfrm>
            <a:off x="7086600" y="4572000"/>
            <a:ext cx="1524000" cy="369332"/>
          </a:xfrm>
          <a:prstGeom prst="rect">
            <a:avLst/>
          </a:prstGeom>
          <a:noFill/>
        </p:spPr>
        <p:txBody>
          <a:bodyPr wrap="square" rtlCol="0">
            <a:spAutoFit/>
          </a:bodyPr>
          <a:lstStyle/>
          <a:p>
            <a:pPr algn="ctr"/>
            <a:r>
              <a:rPr lang="en-US" dirty="0" smtClean="0"/>
              <a:t>Carbohydrate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Part C:</a:t>
            </a:r>
            <a:r>
              <a:rPr lang="en-US" sz="3200" dirty="0" smtClean="0"/>
              <a:t> Describe how the functions of proteins differ from the functions of carbohydrates.</a:t>
            </a:r>
            <a:br>
              <a:rPr lang="en-US" sz="3200" dirty="0" smtClean="0"/>
            </a:br>
            <a:endParaRPr lang="en-US" sz="3200" dirty="0"/>
          </a:p>
        </p:txBody>
      </p:sp>
      <p:sp>
        <p:nvSpPr>
          <p:cNvPr id="3" name="Content Placeholder 2"/>
          <p:cNvSpPr>
            <a:spLocks noGrp="1"/>
          </p:cNvSpPr>
          <p:nvPr>
            <p:ph idx="1"/>
          </p:nvPr>
        </p:nvSpPr>
        <p:spPr>
          <a:xfrm>
            <a:off x="304800" y="1524000"/>
            <a:ext cx="8229600" cy="4525963"/>
          </a:xfrm>
        </p:spPr>
        <p:txBody>
          <a:bodyPr/>
          <a:lstStyle/>
          <a:p>
            <a:r>
              <a:rPr lang="en-US" dirty="0" smtClean="0"/>
              <a:t>Carbohydrates are our essential energy molecules to be use almost immediately (simple sugars like glucose) or stored in the liver as glycogen. </a:t>
            </a:r>
          </a:p>
          <a:p>
            <a:r>
              <a:rPr lang="en-US" dirty="0" smtClean="0"/>
              <a:t>Proteins are building and regulatory compounds (such as hormones and enzymes). Muscles and cell membranes contain proteins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10.) Substance A is converted to substance B in a metabolic reaction.  Which statement </a:t>
            </a:r>
            <a:r>
              <a:rPr lang="en-US" sz="2800" b="1" dirty="0" smtClean="0"/>
              <a:t>best </a:t>
            </a:r>
            <a:r>
              <a:rPr lang="en-US" sz="2800" dirty="0" smtClean="0"/>
              <a:t>describes the </a:t>
            </a:r>
            <a:br>
              <a:rPr lang="en-US" sz="2800" dirty="0" smtClean="0"/>
            </a:br>
            <a:r>
              <a:rPr lang="en-US" sz="2800" dirty="0" smtClean="0"/>
              <a:t>            role of an enzyme during this reaction?</a:t>
            </a:r>
            <a:br>
              <a:rPr lang="en-US" sz="2800" dirty="0" smtClean="0"/>
            </a:br>
            <a:endParaRPr lang="en-US" sz="2800" dirty="0"/>
          </a:p>
        </p:txBody>
      </p:sp>
      <p:sp>
        <p:nvSpPr>
          <p:cNvPr id="3" name="Content Placeholder 2"/>
          <p:cNvSpPr>
            <a:spLocks noGrp="1"/>
          </p:cNvSpPr>
          <p:nvPr>
            <p:ph idx="1"/>
          </p:nvPr>
        </p:nvSpPr>
        <p:spPr/>
        <p:txBody>
          <a:bodyPr>
            <a:normAutofit/>
          </a:bodyPr>
          <a:lstStyle/>
          <a:p>
            <a:pPr>
              <a:buNone/>
            </a:pPr>
            <a:r>
              <a:rPr lang="en-US" dirty="0" smtClean="0"/>
              <a:t>A.) It adjusts the pH of the reaction medium.</a:t>
            </a:r>
          </a:p>
          <a:p>
            <a:pPr>
              <a:buNone/>
            </a:pPr>
            <a:r>
              <a:rPr lang="en-US" dirty="0" smtClean="0"/>
              <a:t>B.) It provides energy to carry out the reaction</a:t>
            </a:r>
          </a:p>
          <a:p>
            <a:pPr>
              <a:buNone/>
            </a:pPr>
            <a:r>
              <a:rPr lang="en-US" dirty="0" smtClean="0"/>
              <a:t>C.) It dissolves substance A in the reaction medium</a:t>
            </a:r>
          </a:p>
          <a:p>
            <a:pPr>
              <a:buNone/>
            </a:pPr>
            <a:r>
              <a:rPr lang="en-US" dirty="0" smtClean="0"/>
              <a:t>D.) It speeds up the reaction without being consumed.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r>
              <a:rPr lang="en-US" dirty="0" smtClean="0"/>
              <a:t>Enzymes are organic catalysts which regulate the rate of a reaction. They allow reactions to take place under conditions that will not damage a cell.</a:t>
            </a:r>
          </a:p>
          <a:p>
            <a:r>
              <a:rPr lang="en-US" dirty="0" smtClean="0"/>
              <a:t>Enzymes are reusable. They do not break down under normal conditions.</a:t>
            </a:r>
          </a:p>
          <a:p>
            <a:pPr lvl="1"/>
            <a:r>
              <a:rPr lang="en-US" dirty="0" smtClean="0"/>
              <a:t>Regulated by temperature, concentration and </a:t>
            </a:r>
            <a:r>
              <a:rPr lang="en-US" dirty="0" err="1" smtClean="0"/>
              <a:t>pH.</a:t>
            </a:r>
            <a:endParaRPr lang="en-US" dirty="0"/>
          </a:p>
        </p:txBody>
      </p:sp>
      <p:pic>
        <p:nvPicPr>
          <p:cNvPr id="35842" name="Picture 2" descr="http://faculty.clintoncc.suny.edu/faculty/michael.gregory/files/Bio%20101/Bio%20101%20Lectures/Energy/Image4.gif"/>
          <p:cNvPicPr>
            <a:picLocks noChangeAspect="1" noChangeArrowheads="1"/>
          </p:cNvPicPr>
          <p:nvPr/>
        </p:nvPicPr>
        <p:blipFill>
          <a:blip r:embed="rId2" cstate="print"/>
          <a:srcRect/>
          <a:stretch>
            <a:fillRect/>
          </a:stretch>
        </p:blipFill>
        <p:spPr bwMode="auto">
          <a:xfrm>
            <a:off x="3505200" y="4419600"/>
            <a:ext cx="2152650" cy="1685926"/>
          </a:xfrm>
          <a:prstGeom prst="rect">
            <a:avLst/>
          </a:prstGeom>
          <a:noFill/>
        </p:spPr>
      </p:pic>
      <p:pic>
        <p:nvPicPr>
          <p:cNvPr id="35844" name="Picture 4" descr="http://faculty.clintoncc.suny.edu/faculty/michael.gregory/files/Bio%20101/Bio%20101%20Lectures/Energy/energy10.gif"/>
          <p:cNvPicPr>
            <a:picLocks noChangeAspect="1" noChangeArrowheads="1"/>
          </p:cNvPicPr>
          <p:nvPr/>
        </p:nvPicPr>
        <p:blipFill>
          <a:blip r:embed="rId3" cstate="print"/>
          <a:srcRect/>
          <a:stretch>
            <a:fillRect/>
          </a:stretch>
        </p:blipFill>
        <p:spPr bwMode="auto">
          <a:xfrm>
            <a:off x="228600" y="4419600"/>
            <a:ext cx="2990850" cy="2124075"/>
          </a:xfrm>
          <a:prstGeom prst="rect">
            <a:avLst/>
          </a:prstGeom>
          <a:noFill/>
        </p:spPr>
      </p:pic>
      <p:pic>
        <p:nvPicPr>
          <p:cNvPr id="35846" name="Picture 6" descr="http://faculty.clintoncc.suny.edu/faculty/michael.gregory/files/bio%20101/bio%20101%20laboratory/enzymes/pepsin_trypsin.jpg"/>
          <p:cNvPicPr>
            <a:picLocks noChangeAspect="1" noChangeArrowheads="1"/>
          </p:cNvPicPr>
          <p:nvPr/>
        </p:nvPicPr>
        <p:blipFill>
          <a:blip r:embed="rId4" cstate="print"/>
          <a:srcRect/>
          <a:stretch>
            <a:fillRect/>
          </a:stretch>
        </p:blipFill>
        <p:spPr bwMode="auto">
          <a:xfrm>
            <a:off x="5715000" y="4572000"/>
            <a:ext cx="3133725" cy="20288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2400" dirty="0" smtClean="0"/>
              <a:t>11.) A scientist observes that, when the pH of the environment surrounding an enzyme is changed, the rate the enzyme catalyzes a reaction greatly decreases.  Which statement </a:t>
            </a:r>
            <a:r>
              <a:rPr lang="en-US" sz="2400" b="1" dirty="0" smtClean="0"/>
              <a:t>best</a:t>
            </a:r>
            <a:r>
              <a:rPr lang="en-US" sz="2400" dirty="0" smtClean="0"/>
              <a:t> describes how a change in pH can affect an enzyme?</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A pH change can cause the enzyme to change its shape</a:t>
            </a:r>
          </a:p>
          <a:p>
            <a:pPr marL="514350" indent="-514350">
              <a:buFont typeface="+mj-lt"/>
              <a:buAutoNum type="alphaUcPeriod"/>
            </a:pPr>
            <a:r>
              <a:rPr lang="en-US" dirty="0" smtClean="0"/>
              <a:t>A pH change can remove energy necessary to activate an enzyme</a:t>
            </a:r>
          </a:p>
          <a:p>
            <a:pPr marL="514350" indent="-514350">
              <a:buFont typeface="+mj-lt"/>
              <a:buAutoNum type="alphaUcPeriod"/>
            </a:pPr>
            <a:r>
              <a:rPr lang="en-US" dirty="0" smtClean="0"/>
              <a:t>A pH change can add new molecules to the structure of the enzyme</a:t>
            </a:r>
          </a:p>
          <a:p>
            <a:pPr marL="514350" indent="-514350">
              <a:buFont typeface="+mj-lt"/>
              <a:buAutoNum type="alphaUcPeriod"/>
            </a:pPr>
            <a:r>
              <a:rPr lang="en-US" dirty="0" smtClean="0"/>
              <a:t>A pH change can cause an enzyme to react with a different substrate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lstStyle/>
          <a:p>
            <a:r>
              <a:rPr lang="en-US" dirty="0"/>
              <a:t>Think of an enzyme like a puzzle piece or a key. If extreme heat is added to it, it will burn or melt, changing its shape. The area where the enzyme reacts with the substrate is called the active site. If the active site is altered, it can no longer function</a:t>
            </a:r>
          </a:p>
          <a:p>
            <a:r>
              <a:rPr lang="en-US" dirty="0"/>
              <a:t>This change in shape </a:t>
            </a:r>
            <a:r>
              <a:rPr lang="en-US" dirty="0" smtClean="0"/>
              <a:t>is</a:t>
            </a:r>
            <a:br>
              <a:rPr lang="en-US" dirty="0" smtClean="0"/>
            </a:br>
            <a:r>
              <a:rPr lang="en-US" dirty="0" smtClean="0"/>
              <a:t>called </a:t>
            </a:r>
            <a:r>
              <a:rPr lang="en-US" dirty="0"/>
              <a:t>denaturing. </a:t>
            </a:r>
          </a:p>
        </p:txBody>
      </p:sp>
      <p:pic>
        <p:nvPicPr>
          <p:cNvPr id="4" name="Picture 2" descr="http://edu.glogster.com/media/4/32/29/26/32292665.gif"/>
          <p:cNvPicPr>
            <a:picLocks noChangeAspect="1" noChangeArrowheads="1"/>
          </p:cNvPicPr>
          <p:nvPr/>
        </p:nvPicPr>
        <p:blipFill>
          <a:blip r:embed="rId2" cstate="print"/>
          <a:srcRect/>
          <a:stretch>
            <a:fillRect/>
          </a:stretch>
        </p:blipFill>
        <p:spPr bwMode="auto">
          <a:xfrm>
            <a:off x="4730860" y="4267200"/>
            <a:ext cx="4494506" cy="2209800"/>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4368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smtClean="0"/>
              <a:t>12.) Using a microscope, a student observes a small, green organelle in a plant cell.  Which energy transformation </a:t>
            </a:r>
            <a:r>
              <a:rPr lang="en-US" sz="2700" b="1" dirty="0" smtClean="0"/>
              <a:t>most likely</a:t>
            </a:r>
            <a:r>
              <a:rPr lang="en-US" sz="2700" dirty="0" smtClean="0"/>
              <a:t> occurs first within the observed organelle?</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normAutofit/>
          </a:bodyPr>
          <a:lstStyle/>
          <a:p>
            <a:pPr>
              <a:buNone/>
            </a:pPr>
            <a:r>
              <a:rPr lang="en-US" dirty="0" smtClean="0"/>
              <a:t>A.) ATP to light</a:t>
            </a:r>
          </a:p>
          <a:p>
            <a:pPr>
              <a:buNone/>
            </a:pPr>
            <a:r>
              <a:rPr lang="en-US" dirty="0" smtClean="0"/>
              <a:t>B.) light to chemical</a:t>
            </a:r>
          </a:p>
          <a:p>
            <a:pPr>
              <a:buNone/>
            </a:pPr>
            <a:r>
              <a:rPr lang="en-US" dirty="0" smtClean="0"/>
              <a:t>C.) heat to electrical</a:t>
            </a:r>
          </a:p>
          <a:p>
            <a:pPr>
              <a:buNone/>
            </a:pPr>
            <a:r>
              <a:rPr lang="en-US" dirty="0" smtClean="0"/>
              <a:t>D.) chemical to chemical</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Photosynthesis</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pPr>
              <a:buNone/>
            </a:pPr>
            <a:r>
              <a:rPr lang="en-US" sz="2800" b="1" dirty="0" smtClean="0"/>
              <a:t>Is the process whereby organisms convert light energy into chemical bond energy of glucose</a:t>
            </a:r>
          </a:p>
          <a:p>
            <a:r>
              <a:rPr lang="en-US" sz="2800" dirty="0" smtClean="0"/>
              <a:t>It occurs in the Chloroplasts of plant cells</a:t>
            </a:r>
            <a:endParaRPr lang="en-US" sz="2800" dirty="0"/>
          </a:p>
        </p:txBody>
      </p:sp>
      <p:pic>
        <p:nvPicPr>
          <p:cNvPr id="38918" name="Picture 6" descr="http://www.biology.iupui.edu/biocourses/N100/images/ch9chloroplast.jpg"/>
          <p:cNvPicPr>
            <a:picLocks noChangeAspect="1" noChangeArrowheads="1"/>
          </p:cNvPicPr>
          <p:nvPr/>
        </p:nvPicPr>
        <p:blipFill>
          <a:blip r:embed="rId2" cstate="print"/>
          <a:srcRect/>
          <a:stretch>
            <a:fillRect/>
          </a:stretch>
        </p:blipFill>
        <p:spPr bwMode="auto">
          <a:xfrm>
            <a:off x="1371600" y="2286000"/>
            <a:ext cx="6076950"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lnSpcReduction="10000"/>
          </a:bodyPr>
          <a:lstStyle/>
          <a:p>
            <a:pPr marL="0" indent="0">
              <a:buNone/>
            </a:pPr>
            <a:r>
              <a:rPr lang="en-US" b="1" dirty="0" smtClean="0"/>
              <a:t>All living things:</a:t>
            </a:r>
          </a:p>
          <a:p>
            <a:r>
              <a:rPr lang="en-US" dirty="0" smtClean="0"/>
              <a:t>Are made up of cells</a:t>
            </a:r>
          </a:p>
          <a:p>
            <a:r>
              <a:rPr lang="en-US" dirty="0" smtClean="0"/>
              <a:t>Have a universal genetic code</a:t>
            </a:r>
          </a:p>
          <a:p>
            <a:r>
              <a:rPr lang="en-US" dirty="0" smtClean="0"/>
              <a:t>Need a constant flow of energy</a:t>
            </a:r>
          </a:p>
          <a:p>
            <a:r>
              <a:rPr lang="en-US" dirty="0" smtClean="0"/>
              <a:t>Are capable of reproducing (on their own)</a:t>
            </a:r>
          </a:p>
          <a:p>
            <a:r>
              <a:rPr lang="en-US" dirty="0" smtClean="0"/>
              <a:t>Grow and Develop</a:t>
            </a:r>
          </a:p>
          <a:p>
            <a:r>
              <a:rPr lang="en-US" dirty="0" smtClean="0"/>
              <a:t>Have a level of organization (cells, tissue, organs, organ systems, organism)</a:t>
            </a:r>
          </a:p>
          <a:p>
            <a:r>
              <a:rPr lang="en-US" dirty="0" smtClean="0"/>
              <a:t>Respond to Stimuli</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0146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Photosynthesis </a:t>
            </a:r>
            <a:r>
              <a:rPr lang="en-US" dirty="0" err="1" smtClean="0"/>
              <a:t>vs</a:t>
            </a:r>
            <a:r>
              <a:rPr lang="en-US" dirty="0" smtClean="0"/>
              <a:t> Respiration</a:t>
            </a:r>
            <a:endParaRPr lang="en-US" dirty="0"/>
          </a:p>
        </p:txBody>
      </p:sp>
      <p:sp>
        <p:nvSpPr>
          <p:cNvPr id="3" name="Content Placeholder 2"/>
          <p:cNvSpPr>
            <a:spLocks noGrp="1"/>
          </p:cNvSpPr>
          <p:nvPr>
            <p:ph idx="1"/>
          </p:nvPr>
        </p:nvSpPr>
        <p:spPr>
          <a:xfrm>
            <a:off x="228600" y="1219200"/>
            <a:ext cx="8458200" cy="5257800"/>
          </a:xfrm>
        </p:spPr>
        <p:txBody>
          <a:bodyPr>
            <a:normAutofit fontScale="77500" lnSpcReduction="20000"/>
          </a:bodyPr>
          <a:lstStyle/>
          <a:p>
            <a:r>
              <a:rPr lang="en-US" dirty="0" smtClean="0"/>
              <a:t>Think of Photosynthesis like baking a cake. The plant takes raw material (CO2 and H20) and uses light energy to make Glucose (and releases O2 in the process)</a:t>
            </a:r>
          </a:p>
          <a:p>
            <a:pPr>
              <a:buNone/>
            </a:pPr>
            <a:r>
              <a:rPr lang="en-US" dirty="0" smtClean="0"/>
              <a:t>Respiration is the process whereby organisms break down glucose to provide energy to all life processes</a:t>
            </a:r>
          </a:p>
          <a:p>
            <a:pPr>
              <a:buNone/>
            </a:pPr>
            <a:r>
              <a:rPr lang="en-US" dirty="0" smtClean="0"/>
              <a:t>	Breaks down glucose (sometimes with O2 and others without it), transfers energy to a small energy transferring compound called ATP</a:t>
            </a:r>
          </a:p>
          <a:p>
            <a:r>
              <a:rPr lang="en-US" dirty="0" smtClean="0"/>
              <a:t>Think of Respiration like burning the cake. Energy is released from the bonds of glucose to be stored as ATP.</a:t>
            </a:r>
          </a:p>
          <a:p>
            <a:pPr>
              <a:buNone/>
            </a:pPr>
            <a:endParaRPr lang="en-US" dirty="0" smtClean="0"/>
          </a:p>
          <a:p>
            <a:pPr>
              <a:buNone/>
            </a:pPr>
            <a:r>
              <a:rPr lang="en-US" dirty="0" smtClean="0"/>
              <a:t>All plants (photosynthetic organisms)  undergo both Photosynthesis (only in the presence of light)  and Respiration (all of the time)</a:t>
            </a:r>
          </a:p>
          <a:p>
            <a:pPr>
              <a:buNone/>
            </a:pPr>
            <a:r>
              <a:rPr lang="en-US" dirty="0" smtClean="0"/>
              <a:t>All living organisms must go through respiration 24/7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l"/>
            <a:r>
              <a:rPr lang="en-US" sz="2800" dirty="0" smtClean="0"/>
              <a:t>13.) Photosynthesis and cellular respiration are two major processes of carbon cycling in living organisms.  Which statement correctly describes one similarity between photosynthesis and cellular respiration?</a:t>
            </a:r>
            <a:r>
              <a:rPr lang="en-US" sz="2000" dirty="0" smtClean="0"/>
              <a:t/>
            </a:r>
            <a:br>
              <a:rPr lang="en-US" sz="2000" dirty="0" smtClean="0"/>
            </a:br>
            <a:endParaRPr lang="en-US" sz="2000" dirty="0"/>
          </a:p>
        </p:txBody>
      </p:sp>
      <p:sp>
        <p:nvSpPr>
          <p:cNvPr id="3" name="Content Placeholder 2"/>
          <p:cNvSpPr>
            <a:spLocks noGrp="1"/>
          </p:cNvSpPr>
          <p:nvPr>
            <p:ph idx="1"/>
          </p:nvPr>
        </p:nvSpPr>
        <p:spPr>
          <a:xfrm>
            <a:off x="342900" y="1828800"/>
            <a:ext cx="8229600" cy="2590800"/>
          </a:xfrm>
        </p:spPr>
        <p:txBody>
          <a:bodyPr>
            <a:normAutofit/>
          </a:bodyPr>
          <a:lstStyle/>
          <a:p>
            <a:pPr lvl="0">
              <a:buNone/>
            </a:pPr>
            <a:r>
              <a:rPr lang="en-US" sz="2800" dirty="0" smtClean="0"/>
              <a:t>A) Both occur in animal and plant cells.</a:t>
            </a:r>
          </a:p>
          <a:p>
            <a:pPr lvl="0">
              <a:buNone/>
            </a:pPr>
            <a:r>
              <a:rPr lang="en-US" sz="2800" dirty="0" smtClean="0"/>
              <a:t>B) Both include reactions that transform energy.</a:t>
            </a:r>
          </a:p>
          <a:p>
            <a:pPr lvl="0">
              <a:buNone/>
            </a:pPr>
            <a:r>
              <a:rPr lang="en-US" sz="2800" dirty="0" smtClean="0"/>
              <a:t>C) Both convert light energy into chemical energy.</a:t>
            </a:r>
          </a:p>
          <a:p>
            <a:pPr>
              <a:buNone/>
            </a:pPr>
            <a:r>
              <a:rPr lang="en-US" sz="2800" dirty="0" smtClean="0"/>
              <a:t>D) Both synthesize organic molecules as end products.—</a:t>
            </a:r>
            <a:endParaRPr lang="en-US" sz="2800" dirty="0"/>
          </a:p>
        </p:txBody>
      </p:sp>
      <p:pic>
        <p:nvPicPr>
          <p:cNvPr id="43010" name="Picture 2" descr="http://www.tomatosphere.org/teacher-resources/teachers-guide/grades-8-10/images/photosynthesis-respiration.jpg"/>
          <p:cNvPicPr>
            <a:picLocks noChangeAspect="1" noChangeArrowheads="1"/>
          </p:cNvPicPr>
          <p:nvPr/>
        </p:nvPicPr>
        <p:blipFill>
          <a:blip r:embed="rId2" cstate="print"/>
          <a:srcRect/>
          <a:stretch>
            <a:fillRect/>
          </a:stretch>
        </p:blipFill>
        <p:spPr bwMode="auto">
          <a:xfrm>
            <a:off x="1447800" y="4208367"/>
            <a:ext cx="6019800" cy="26115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l"/>
            <a:r>
              <a:rPr lang="en-US" sz="3600" dirty="0" smtClean="0"/>
              <a:t>14.) A protein in a cell membrane changed its shape to move sodium and potassium ions against their concentration gradients.  	Which molecule was </a:t>
            </a:r>
            <a:r>
              <a:rPr lang="en-US" sz="3600" b="1" dirty="0" smtClean="0"/>
              <a:t>most</a:t>
            </a:r>
            <a:r>
              <a:rPr lang="en-US" sz="3600" dirty="0" smtClean="0"/>
              <a:t> </a:t>
            </a:r>
            <a:r>
              <a:rPr lang="en-US" sz="3600" b="1" dirty="0" smtClean="0"/>
              <a:t>likely</a:t>
            </a:r>
            <a:r>
              <a:rPr lang="en-US" sz="3600" dirty="0" smtClean="0"/>
              <a:t> used by the protein as an energy source?</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81000" y="3276600"/>
            <a:ext cx="8229600" cy="2743200"/>
          </a:xfrm>
        </p:spPr>
        <p:txBody>
          <a:bodyPr>
            <a:normAutofit/>
          </a:bodyPr>
          <a:lstStyle/>
          <a:p>
            <a:pPr lvl="0">
              <a:buNone/>
            </a:pPr>
            <a:r>
              <a:rPr lang="en-US" dirty="0" smtClean="0"/>
              <a:t>A) ATP</a:t>
            </a:r>
          </a:p>
          <a:p>
            <a:pPr lvl="0">
              <a:buNone/>
            </a:pPr>
            <a:r>
              <a:rPr lang="en-US" dirty="0" smtClean="0"/>
              <a:t>B) ADP</a:t>
            </a:r>
          </a:p>
          <a:p>
            <a:pPr lvl="0">
              <a:buNone/>
            </a:pPr>
            <a:r>
              <a:rPr lang="en-US" dirty="0" smtClean="0"/>
              <a:t>C) </a:t>
            </a:r>
            <a:r>
              <a:rPr lang="en-US" dirty="0" err="1" smtClean="0"/>
              <a:t>Catalase</a:t>
            </a:r>
            <a:endParaRPr lang="en-US" dirty="0" smtClean="0"/>
          </a:p>
          <a:p>
            <a:pPr lvl="0">
              <a:buNone/>
            </a:pPr>
            <a:r>
              <a:rPr lang="en-US" dirty="0" smtClean="0"/>
              <a:t>D) Amylase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ATP – Temporary energy storage molecule</a:t>
            </a:r>
            <a:endParaRPr lang="en-US" dirty="0"/>
          </a:p>
        </p:txBody>
      </p:sp>
      <p:sp>
        <p:nvSpPr>
          <p:cNvPr id="3" name="Content Placeholder 2"/>
          <p:cNvSpPr>
            <a:spLocks noGrp="1"/>
          </p:cNvSpPr>
          <p:nvPr>
            <p:ph idx="1"/>
          </p:nvPr>
        </p:nvSpPr>
        <p:spPr/>
        <p:txBody>
          <a:bodyPr/>
          <a:lstStyle/>
          <a:p>
            <a:pPr>
              <a:buNone/>
            </a:pPr>
            <a:r>
              <a:rPr lang="en-US" dirty="0" smtClean="0"/>
              <a:t>ATP is a readily usable form of chemical energy. By breaking off the 3</a:t>
            </a:r>
            <a:r>
              <a:rPr lang="en-US" baseline="30000" dirty="0" smtClean="0"/>
              <a:t>rd</a:t>
            </a:r>
            <a:r>
              <a:rPr lang="en-US" dirty="0" smtClean="0"/>
              <a:t> phosphate (ATP = adenosine </a:t>
            </a:r>
            <a:r>
              <a:rPr lang="en-US" b="1" dirty="0" err="1" smtClean="0"/>
              <a:t>tri</a:t>
            </a:r>
            <a:r>
              <a:rPr lang="en-US" dirty="0" err="1" smtClean="0"/>
              <a:t>phosphate</a:t>
            </a:r>
            <a:r>
              <a:rPr lang="en-US" dirty="0" smtClean="0"/>
              <a:t>), energy is release to allow reactions to happen, such as changing the shape of a protein</a:t>
            </a:r>
            <a:endParaRPr lang="en-US" dirty="0"/>
          </a:p>
        </p:txBody>
      </p:sp>
      <p:pic>
        <p:nvPicPr>
          <p:cNvPr id="44034" name="Picture 2" descr="http://hyperphysics.phy-astr.gsu.edu/hbase/biology/imgbio/atpmol.gif"/>
          <p:cNvPicPr>
            <a:picLocks noChangeAspect="1" noChangeArrowheads="1"/>
          </p:cNvPicPr>
          <p:nvPr/>
        </p:nvPicPr>
        <p:blipFill>
          <a:blip r:embed="rId2" cstate="print"/>
          <a:srcRect/>
          <a:stretch>
            <a:fillRect/>
          </a:stretch>
        </p:blipFill>
        <p:spPr bwMode="auto">
          <a:xfrm>
            <a:off x="4724400" y="3886200"/>
            <a:ext cx="3638550" cy="2495551"/>
          </a:xfrm>
          <a:prstGeom prst="rect">
            <a:avLst/>
          </a:prstGeom>
          <a:noFill/>
        </p:spPr>
      </p:pic>
      <p:cxnSp>
        <p:nvCxnSpPr>
          <p:cNvPr id="6" name="Straight Arrow Connector 5"/>
          <p:cNvCxnSpPr/>
          <p:nvPr/>
        </p:nvCxnSpPr>
        <p:spPr>
          <a:xfrm rot="16200000" flipV="1">
            <a:off x="5372100" y="54483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Oval 47"/>
          <p:cNvSpPr/>
          <p:nvPr/>
        </p:nvSpPr>
        <p:spPr>
          <a:xfrm>
            <a:off x="3505200" y="2514600"/>
            <a:ext cx="2362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400" dirty="0" smtClean="0"/>
              <a:t>15.) Use the diagrams below to answer the question.</a:t>
            </a:r>
            <a:br>
              <a:rPr lang="en-US" sz="2400" dirty="0" smtClean="0"/>
            </a:br>
            <a:endParaRPr lang="en-US" sz="2400" dirty="0"/>
          </a:p>
        </p:txBody>
      </p:sp>
      <p:sp>
        <p:nvSpPr>
          <p:cNvPr id="3" name="Content Placeholder 2"/>
          <p:cNvSpPr>
            <a:spLocks noGrp="1"/>
          </p:cNvSpPr>
          <p:nvPr>
            <p:ph idx="1"/>
          </p:nvPr>
        </p:nvSpPr>
        <p:spPr>
          <a:xfrm>
            <a:off x="457200" y="3429000"/>
            <a:ext cx="8229600" cy="2697163"/>
          </a:xfrm>
        </p:spPr>
        <p:txBody>
          <a:bodyPr/>
          <a:lstStyle/>
          <a:p>
            <a:r>
              <a:rPr lang="en-US" b="1" dirty="0" smtClean="0"/>
              <a:t>Part A</a:t>
            </a:r>
            <a:r>
              <a:rPr lang="en-US" dirty="0" smtClean="0"/>
              <a:t>: Complete the chart below by describing energy transformations involved in each process.</a:t>
            </a:r>
            <a:endParaRPr lang="en-US" dirty="0"/>
          </a:p>
        </p:txBody>
      </p:sp>
      <p:sp>
        <p:nvSpPr>
          <p:cNvPr id="38" name="TextBox 37"/>
          <p:cNvSpPr txBox="1"/>
          <p:nvPr/>
        </p:nvSpPr>
        <p:spPr>
          <a:xfrm>
            <a:off x="914400" y="1905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in</a:t>
            </a:r>
            <a:endParaRPr lang="en-US" dirty="0"/>
          </a:p>
        </p:txBody>
      </p:sp>
      <p:sp>
        <p:nvSpPr>
          <p:cNvPr id="41" name="TextBox 40"/>
          <p:cNvSpPr txBox="1"/>
          <p:nvPr/>
        </p:nvSpPr>
        <p:spPr>
          <a:xfrm>
            <a:off x="838200" y="27432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in</a:t>
            </a:r>
            <a:endParaRPr lang="en-US" dirty="0"/>
          </a:p>
        </p:txBody>
      </p:sp>
      <p:sp>
        <p:nvSpPr>
          <p:cNvPr id="42" name="TextBox 41"/>
          <p:cNvSpPr txBox="1"/>
          <p:nvPr/>
        </p:nvSpPr>
        <p:spPr>
          <a:xfrm>
            <a:off x="6400800" y="1905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out</a:t>
            </a:r>
            <a:endParaRPr lang="en-US" dirty="0"/>
          </a:p>
        </p:txBody>
      </p:sp>
      <p:sp>
        <p:nvSpPr>
          <p:cNvPr id="43" name="TextBox 42"/>
          <p:cNvSpPr txBox="1"/>
          <p:nvPr/>
        </p:nvSpPr>
        <p:spPr>
          <a:xfrm>
            <a:off x="6400800" y="2667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out</a:t>
            </a:r>
            <a:endParaRPr lang="en-US" dirty="0"/>
          </a:p>
        </p:txBody>
      </p:sp>
      <p:sp>
        <p:nvSpPr>
          <p:cNvPr id="44" name="Oval 43"/>
          <p:cNvSpPr/>
          <p:nvPr/>
        </p:nvSpPr>
        <p:spPr>
          <a:xfrm>
            <a:off x="3429000" y="1752600"/>
            <a:ext cx="2362200" cy="60960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733800" y="2590800"/>
            <a:ext cx="1905000" cy="369332"/>
          </a:xfrm>
          <a:prstGeom prst="rect">
            <a:avLst/>
          </a:prstGeom>
          <a:noFill/>
          <a:ln w="25400">
            <a:noFill/>
          </a:ln>
        </p:spPr>
        <p:txBody>
          <a:bodyPr wrap="square" rtlCol="0">
            <a:spAutoFit/>
          </a:bodyPr>
          <a:lstStyle/>
          <a:p>
            <a:pPr algn="ctr"/>
            <a:r>
              <a:rPr lang="en-US" dirty="0" smtClean="0"/>
              <a:t>Respiration</a:t>
            </a:r>
            <a:endParaRPr lang="en-US" dirty="0"/>
          </a:p>
        </p:txBody>
      </p:sp>
      <p:sp>
        <p:nvSpPr>
          <p:cNvPr id="46" name="TextBox 45"/>
          <p:cNvSpPr txBox="1"/>
          <p:nvPr/>
        </p:nvSpPr>
        <p:spPr>
          <a:xfrm>
            <a:off x="3581400" y="1828800"/>
            <a:ext cx="1905000" cy="369332"/>
          </a:xfrm>
          <a:prstGeom prst="rect">
            <a:avLst/>
          </a:prstGeom>
          <a:noFill/>
          <a:ln w="25400">
            <a:noFill/>
          </a:ln>
        </p:spPr>
        <p:txBody>
          <a:bodyPr wrap="square" rtlCol="0">
            <a:spAutoFit/>
          </a:bodyPr>
          <a:lstStyle/>
          <a:p>
            <a:pPr algn="ctr"/>
            <a:r>
              <a:rPr lang="en-US" dirty="0" smtClean="0"/>
              <a:t>Photosynthesis</a:t>
            </a:r>
            <a:endParaRPr lang="en-US" dirty="0"/>
          </a:p>
        </p:txBody>
      </p:sp>
      <p:cxnSp>
        <p:nvCxnSpPr>
          <p:cNvPr id="50" name="Straight Arrow Connector 49"/>
          <p:cNvCxnSpPr>
            <a:stCxn id="38" idx="3"/>
            <a:endCxn id="44" idx="2"/>
          </p:cNvCxnSpPr>
          <p:nvPr/>
        </p:nvCxnSpPr>
        <p:spPr>
          <a:xfrm flipV="1">
            <a:off x="2819400" y="20574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867400" y="2895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895600" y="2895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791200" y="2133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20" name="Content Placeholder 19"/>
          <p:cNvGraphicFramePr>
            <a:graphicFrameLocks noGrp="1"/>
          </p:cNvGraphicFramePr>
          <p:nvPr>
            <p:ph idx="1"/>
          </p:nvPr>
        </p:nvGraphicFramePr>
        <p:xfrm>
          <a:off x="152400" y="1828800"/>
          <a:ext cx="8534400" cy="3380764"/>
        </p:xfrm>
        <a:graphic>
          <a:graphicData uri="http://schemas.openxmlformats.org/drawingml/2006/table">
            <a:tbl>
              <a:tblPr/>
              <a:tblGrid>
                <a:gridCol w="1828800"/>
                <a:gridCol w="6705600"/>
              </a:tblGrid>
              <a:tr h="835589">
                <a:tc>
                  <a:txBody>
                    <a:bodyPr/>
                    <a:lstStyle/>
                    <a:p>
                      <a:pPr marL="0" marR="0" algn="ctr">
                        <a:spcBef>
                          <a:spcPts val="0"/>
                        </a:spcBef>
                        <a:spcAft>
                          <a:spcPts val="0"/>
                        </a:spcAft>
                      </a:pPr>
                      <a:r>
                        <a:rPr lang="en-US" sz="2000" b="1" dirty="0">
                          <a:latin typeface="Calibri"/>
                          <a:cs typeface="Times New Roman"/>
                        </a:rPr>
                        <a:t>Process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kern="0">
                          <a:latin typeface="Calibri"/>
                          <a:cs typeface="Times New Roman"/>
                        </a:rPr>
                        <a:t>Energy Transformations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596">
                <a:tc>
                  <a:txBody>
                    <a:bodyPr/>
                    <a:lstStyle/>
                    <a:p>
                      <a:pPr marL="0" marR="0" algn="ctr">
                        <a:lnSpc>
                          <a:spcPct val="115000"/>
                        </a:lnSpc>
                        <a:spcBef>
                          <a:spcPts val="0"/>
                        </a:spcBef>
                        <a:spcAft>
                          <a:spcPts val="0"/>
                        </a:spcAft>
                      </a:pPr>
                      <a:r>
                        <a:rPr lang="en-US" sz="2000" b="1" dirty="0" smtClean="0">
                          <a:solidFill>
                            <a:srgbClr val="009900"/>
                          </a:solidFill>
                          <a:latin typeface="Calibri"/>
                          <a:ea typeface="Calibri"/>
                          <a:cs typeface="Times New Roman"/>
                        </a:rPr>
                        <a:t>Photosynthesis</a:t>
                      </a:r>
                      <a:endParaRPr lang="en-US" sz="2000" b="1" dirty="0">
                        <a:solidFill>
                          <a:srgbClr val="0099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i="1" dirty="0">
                          <a:solidFill>
                            <a:srgbClr val="009900"/>
                          </a:solidFill>
                          <a:latin typeface="Calibri"/>
                          <a:ea typeface="Calibri"/>
                          <a:cs typeface="Times New Roman"/>
                        </a:rPr>
                        <a:t>CO</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 and H</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O are transformed using the energy from sunlight to create C</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H</a:t>
                      </a:r>
                      <a:r>
                        <a:rPr lang="en-US" sz="2000" b="1" i="1" baseline="-25000" dirty="0">
                          <a:solidFill>
                            <a:srgbClr val="009900"/>
                          </a:solidFill>
                          <a:latin typeface="Calibri"/>
                          <a:ea typeface="Calibri"/>
                          <a:cs typeface="Times New Roman"/>
                        </a:rPr>
                        <a:t>12</a:t>
                      </a:r>
                      <a:r>
                        <a:rPr lang="en-US" sz="2000" b="1" i="1" dirty="0">
                          <a:solidFill>
                            <a:srgbClr val="009900"/>
                          </a:solidFill>
                          <a:latin typeface="Calibri"/>
                          <a:ea typeface="Calibri"/>
                          <a:cs typeface="Times New Roman"/>
                        </a:rPr>
                        <a:t>O</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 and O</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 The captured and used energy is stored in the chemical bonds of glucose (C</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H</a:t>
                      </a:r>
                      <a:r>
                        <a:rPr lang="en-US" sz="2000" b="1" i="1" baseline="-25000" dirty="0">
                          <a:solidFill>
                            <a:srgbClr val="009900"/>
                          </a:solidFill>
                          <a:latin typeface="Calibri"/>
                          <a:ea typeface="Calibri"/>
                          <a:cs typeface="Times New Roman"/>
                        </a:rPr>
                        <a:t>12</a:t>
                      </a:r>
                      <a:r>
                        <a:rPr lang="en-US" sz="2000" b="1" i="1" dirty="0">
                          <a:solidFill>
                            <a:srgbClr val="009900"/>
                          </a:solidFill>
                          <a:latin typeface="Calibri"/>
                          <a:ea typeface="Calibri"/>
                          <a:cs typeface="Times New Roman"/>
                        </a:rPr>
                        <a:t>O</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a:t>
                      </a:r>
                      <a:endParaRPr lang="en-US" sz="2000" b="1" dirty="0">
                        <a:solidFill>
                          <a:srgbClr val="0099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3615">
                <a:tc>
                  <a:txBody>
                    <a:bodyPr/>
                    <a:lstStyle/>
                    <a:p>
                      <a:pPr marL="0" marR="0" algn="ctr">
                        <a:lnSpc>
                          <a:spcPct val="115000"/>
                        </a:lnSpc>
                        <a:spcBef>
                          <a:spcPts val="0"/>
                        </a:spcBef>
                        <a:spcAft>
                          <a:spcPts val="0"/>
                        </a:spcAft>
                      </a:pPr>
                      <a:r>
                        <a:rPr lang="en-US" sz="2000" b="1" dirty="0" smtClean="0">
                          <a:latin typeface="Calibri"/>
                          <a:ea typeface="Calibri"/>
                          <a:cs typeface="Times New Roman"/>
                        </a:rPr>
                        <a:t>Cellular</a:t>
                      </a:r>
                      <a:endParaRPr lang="en-US" sz="2000" b="1" dirty="0">
                        <a:latin typeface="Calibri"/>
                        <a:ea typeface="Calibri"/>
                        <a:cs typeface="Times New Roman"/>
                      </a:endParaRPr>
                    </a:p>
                    <a:p>
                      <a:pPr marL="0" marR="0" algn="ctr">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Respiration</a:t>
                      </a:r>
                      <a:endParaRPr lang="en-US"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i="1" dirty="0">
                          <a:latin typeface="Calibri"/>
                          <a:ea typeface="Calibri"/>
                          <a:cs typeface="Times New Roman"/>
                        </a:rPr>
                        <a:t>O</a:t>
                      </a:r>
                      <a:r>
                        <a:rPr lang="en-US" sz="2000" b="1" i="1" baseline="-25000" dirty="0">
                          <a:latin typeface="Calibri"/>
                          <a:ea typeface="Calibri"/>
                          <a:cs typeface="Times New Roman"/>
                        </a:rPr>
                        <a:t>2</a:t>
                      </a:r>
                      <a:r>
                        <a:rPr lang="en-US" sz="2000" b="1" i="1" dirty="0">
                          <a:latin typeface="Calibri"/>
                          <a:ea typeface="Calibri"/>
                          <a:cs typeface="Times New Roman"/>
                        </a:rPr>
                        <a:t> and C</a:t>
                      </a:r>
                      <a:r>
                        <a:rPr lang="en-US" sz="2000" b="1" i="1" baseline="-25000" dirty="0">
                          <a:latin typeface="Calibri"/>
                          <a:ea typeface="Calibri"/>
                          <a:cs typeface="Times New Roman"/>
                        </a:rPr>
                        <a:t>6</a:t>
                      </a:r>
                      <a:r>
                        <a:rPr lang="en-US" sz="2000" b="1" i="1" dirty="0">
                          <a:latin typeface="Calibri"/>
                          <a:ea typeface="Calibri"/>
                          <a:cs typeface="Times New Roman"/>
                        </a:rPr>
                        <a:t>H</a:t>
                      </a:r>
                      <a:r>
                        <a:rPr lang="en-US" sz="2000" b="1" i="1" baseline="-25000" dirty="0">
                          <a:latin typeface="Calibri"/>
                          <a:ea typeface="Calibri"/>
                          <a:cs typeface="Times New Roman"/>
                        </a:rPr>
                        <a:t>12</a:t>
                      </a:r>
                      <a:r>
                        <a:rPr lang="en-US" sz="2000" b="1" i="1" dirty="0">
                          <a:latin typeface="Calibri"/>
                          <a:ea typeface="Calibri"/>
                          <a:cs typeface="Times New Roman"/>
                        </a:rPr>
                        <a:t>O</a:t>
                      </a:r>
                      <a:r>
                        <a:rPr lang="en-US" sz="2000" b="1" i="1" baseline="-25000" dirty="0">
                          <a:latin typeface="Calibri"/>
                          <a:ea typeface="Calibri"/>
                          <a:cs typeface="Times New Roman"/>
                        </a:rPr>
                        <a:t>6</a:t>
                      </a:r>
                      <a:r>
                        <a:rPr lang="en-US" sz="2000" b="1" i="1" dirty="0">
                          <a:latin typeface="Calibri"/>
                          <a:ea typeface="Calibri"/>
                          <a:cs typeface="Times New Roman"/>
                        </a:rPr>
                        <a:t> are broken down with a small amount of invested energy to form CO</a:t>
                      </a:r>
                      <a:r>
                        <a:rPr lang="en-US" sz="2000" b="1" i="1" baseline="-25000" dirty="0">
                          <a:latin typeface="Calibri"/>
                          <a:ea typeface="Calibri"/>
                          <a:cs typeface="Times New Roman"/>
                        </a:rPr>
                        <a:t>2</a:t>
                      </a:r>
                      <a:r>
                        <a:rPr lang="en-US" sz="2000" b="1" i="1" dirty="0">
                          <a:latin typeface="Calibri"/>
                          <a:ea typeface="Calibri"/>
                          <a:cs typeface="Times New Roman"/>
                        </a:rPr>
                        <a:t> + H</a:t>
                      </a:r>
                      <a:r>
                        <a:rPr lang="en-US" sz="2000" b="1" i="1" baseline="-25000" dirty="0">
                          <a:latin typeface="Calibri"/>
                          <a:ea typeface="Calibri"/>
                          <a:cs typeface="Times New Roman"/>
                        </a:rPr>
                        <a:t>2</a:t>
                      </a:r>
                      <a:r>
                        <a:rPr lang="en-US" sz="2000" b="1" i="1" dirty="0">
                          <a:latin typeface="Calibri"/>
                          <a:ea typeface="Calibri"/>
                          <a:cs typeface="Times New Roman"/>
                        </a:rPr>
                        <a:t>O and a large amount of ATP which is the energy storage molecule of living things</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Part B </a:t>
            </a:r>
            <a:r>
              <a:rPr lang="en-US" sz="2400" dirty="0" smtClean="0"/>
              <a:t>: Describe how energy transformations involved in photosynthesis are related to energy </a:t>
            </a:r>
            <a:br>
              <a:rPr lang="en-US" sz="2400" dirty="0" smtClean="0"/>
            </a:br>
            <a:r>
              <a:rPr lang="en-US" sz="2400" dirty="0" smtClean="0"/>
              <a:t>                    transformations involved in cellular respiration. </a:t>
            </a:r>
            <a:endParaRPr lang="en-US" sz="2400" b="1" dirty="0"/>
          </a:p>
        </p:txBody>
      </p:sp>
      <p:sp>
        <p:nvSpPr>
          <p:cNvPr id="3" name="Content Placeholder 2"/>
          <p:cNvSpPr>
            <a:spLocks noGrp="1"/>
          </p:cNvSpPr>
          <p:nvPr>
            <p:ph idx="1"/>
          </p:nvPr>
        </p:nvSpPr>
        <p:spPr/>
        <p:txBody>
          <a:bodyPr/>
          <a:lstStyle/>
          <a:p>
            <a:r>
              <a:rPr lang="en-US" i="1" dirty="0" smtClean="0"/>
              <a:t>They are, in essence, the reverse of each other. The products of photosynthesis become the reactants for cellular respiration, and the opposite is true.</a:t>
            </a:r>
            <a:endParaRPr lang="en-US" dirty="0" smtClean="0"/>
          </a:p>
        </p:txBody>
      </p:sp>
      <p:pic>
        <p:nvPicPr>
          <p:cNvPr id="4" name="Picture 2" descr="http://www.tomatosphere.org/teacher-resources/teachers-guide/grades-8-10/images/photosynthesis-respiration.jpg"/>
          <p:cNvPicPr>
            <a:picLocks noChangeAspect="1" noChangeArrowheads="1"/>
          </p:cNvPicPr>
          <p:nvPr/>
        </p:nvPicPr>
        <p:blipFill>
          <a:blip r:embed="rId2" cstate="print"/>
          <a:srcRect/>
          <a:stretch>
            <a:fillRect/>
          </a:stretch>
        </p:blipFill>
        <p:spPr bwMode="auto">
          <a:xfrm>
            <a:off x="2642464" y="4724400"/>
            <a:ext cx="4215536"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l"/>
            <a:r>
              <a:rPr lang="en-US" sz="3600" dirty="0" smtClean="0"/>
              <a:t>16.) Carbon dioxide and oxygen are molecules that can move freely across a plasma membrane.  What  determines the direction that carbon dioxide and oxygen molecules move?</a:t>
            </a:r>
            <a:r>
              <a:rPr lang="en-US" sz="2000" dirty="0" smtClean="0"/>
              <a:t/>
            </a:r>
            <a:br>
              <a:rPr lang="en-US" sz="2000" dirty="0" smtClean="0"/>
            </a:br>
            <a:endParaRPr lang="en-US" sz="2000" b="1" dirty="0"/>
          </a:p>
        </p:txBody>
      </p:sp>
      <p:sp>
        <p:nvSpPr>
          <p:cNvPr id="3" name="Content Placeholder 2"/>
          <p:cNvSpPr>
            <a:spLocks noGrp="1"/>
          </p:cNvSpPr>
          <p:nvPr>
            <p:ph idx="1"/>
          </p:nvPr>
        </p:nvSpPr>
        <p:spPr>
          <a:xfrm>
            <a:off x="457200" y="2819400"/>
            <a:ext cx="8229600" cy="3306763"/>
          </a:xfrm>
        </p:spPr>
        <p:txBody>
          <a:bodyPr>
            <a:normAutofit fontScale="92500" lnSpcReduction="20000"/>
          </a:bodyPr>
          <a:lstStyle/>
          <a:p>
            <a:pPr lvl="0">
              <a:buNone/>
            </a:pPr>
            <a:r>
              <a:rPr lang="en-US" dirty="0" smtClean="0"/>
              <a:t>A) Orientation of cholesterol in the plasma membrane.</a:t>
            </a:r>
          </a:p>
          <a:p>
            <a:pPr lvl="0">
              <a:buNone/>
            </a:pPr>
            <a:r>
              <a:rPr lang="en-US" dirty="0" smtClean="0"/>
              <a:t>B) Concentration gradient across the plasma membrane.</a:t>
            </a:r>
          </a:p>
          <a:p>
            <a:pPr lvl="0">
              <a:buNone/>
            </a:pPr>
            <a:r>
              <a:rPr lang="en-US" dirty="0" smtClean="0"/>
              <a:t>C) Configuration of phospholipids in the plasma membrane.</a:t>
            </a:r>
          </a:p>
          <a:p>
            <a:pPr lvl="0">
              <a:buNone/>
            </a:pPr>
            <a:r>
              <a:rPr lang="en-US" dirty="0" smtClean="0"/>
              <a:t>D) Location of receptors on the surface of the plasma membrane.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Transport through a membrane by Diffusion</a:t>
            </a:r>
            <a:endParaRPr lang="en-US" dirty="0"/>
          </a:p>
        </p:txBody>
      </p:sp>
      <p:sp>
        <p:nvSpPr>
          <p:cNvPr id="3" name="Content Placeholder 2"/>
          <p:cNvSpPr>
            <a:spLocks noGrp="1"/>
          </p:cNvSpPr>
          <p:nvPr>
            <p:ph idx="1"/>
          </p:nvPr>
        </p:nvSpPr>
        <p:spPr>
          <a:xfrm>
            <a:off x="152400" y="1524000"/>
            <a:ext cx="3505200" cy="4525963"/>
          </a:xfrm>
        </p:spPr>
        <p:txBody>
          <a:bodyPr>
            <a:normAutofit fontScale="70000" lnSpcReduction="20000"/>
          </a:bodyPr>
          <a:lstStyle/>
          <a:p>
            <a:r>
              <a:rPr lang="en-US" i="1" dirty="0" smtClean="0"/>
              <a:t>Diffusion is the movement of molecules from an area of high concentration to that of a lower concentration</a:t>
            </a:r>
          </a:p>
          <a:p>
            <a:r>
              <a:rPr lang="en-US" i="1" dirty="0" smtClean="0"/>
              <a:t>If the concentration of CO</a:t>
            </a:r>
            <a:r>
              <a:rPr lang="en-US" i="1" baseline="-25000" dirty="0" smtClean="0"/>
              <a:t>2</a:t>
            </a:r>
            <a:r>
              <a:rPr lang="en-US" i="1" dirty="0" smtClean="0"/>
              <a:t> or O</a:t>
            </a:r>
            <a:r>
              <a:rPr lang="en-US" i="1" baseline="-25000" dirty="0" smtClean="0"/>
              <a:t>2</a:t>
            </a:r>
            <a:r>
              <a:rPr lang="en-US" i="1" dirty="0" smtClean="0"/>
              <a:t> is too high on one side of the membrane, then the molecules would not freely be able to move from an area of high concentration to an area of low concentration</a:t>
            </a:r>
            <a:endParaRPr lang="en-US" dirty="0"/>
          </a:p>
        </p:txBody>
      </p:sp>
      <p:pic>
        <p:nvPicPr>
          <p:cNvPr id="48130" name="Picture 2" descr="http://2.bp.blogspot.com/_lk6MuzljD_Y/TLvJxxAfmOI/AAAAAAAAAAc/Uinv0DpCtR4/s1600/Image128.gif"/>
          <p:cNvPicPr>
            <a:picLocks noChangeAspect="1" noChangeArrowheads="1"/>
          </p:cNvPicPr>
          <p:nvPr/>
        </p:nvPicPr>
        <p:blipFill>
          <a:blip r:embed="rId2" cstate="print"/>
          <a:srcRect/>
          <a:stretch>
            <a:fillRect/>
          </a:stretch>
        </p:blipFill>
        <p:spPr bwMode="auto">
          <a:xfrm>
            <a:off x="3591958" y="1295400"/>
            <a:ext cx="5552042" cy="4495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296400" cy="1143000"/>
          </a:xfrm>
        </p:spPr>
        <p:txBody>
          <a:bodyPr>
            <a:normAutofit fontScale="90000"/>
          </a:bodyPr>
          <a:lstStyle/>
          <a:p>
            <a:pPr algn="l"/>
            <a:r>
              <a:rPr lang="en-US" sz="3100" dirty="0" smtClean="0"/>
              <a:t>17.) A sodium-potassium pump within a cell membrane requires energy to move sodium and potassium ions into or out of a cell.  The movement of glucose into or out of a cell does not require energy.  Which statement </a:t>
            </a:r>
            <a:r>
              <a:rPr lang="en-US" sz="3100" b="1" dirty="0" smtClean="0"/>
              <a:t>best</a:t>
            </a:r>
            <a:r>
              <a:rPr lang="en-US" sz="3100" dirty="0" smtClean="0"/>
              <a:t> describes the movement of these materials across a cell membrane?</a:t>
            </a:r>
            <a:r>
              <a:rPr lang="en-US" sz="2000" dirty="0" smtClean="0"/>
              <a:t/>
            </a:r>
            <a:br>
              <a:rPr lang="en-US" sz="2000" dirty="0" smtClean="0"/>
            </a:br>
            <a:endParaRPr lang="en-US" sz="2000" dirty="0"/>
          </a:p>
        </p:txBody>
      </p:sp>
      <p:sp>
        <p:nvSpPr>
          <p:cNvPr id="3" name="Content Placeholder 2"/>
          <p:cNvSpPr>
            <a:spLocks noGrp="1"/>
          </p:cNvSpPr>
          <p:nvPr>
            <p:ph idx="1"/>
          </p:nvPr>
        </p:nvSpPr>
        <p:spPr>
          <a:xfrm>
            <a:off x="381000" y="3094037"/>
            <a:ext cx="8229600" cy="3763963"/>
          </a:xfrm>
        </p:spPr>
        <p:txBody>
          <a:bodyPr>
            <a:normAutofit fontScale="92500" lnSpcReduction="20000"/>
          </a:bodyPr>
          <a:lstStyle/>
          <a:p>
            <a:pPr lvl="0">
              <a:buNone/>
            </a:pPr>
            <a:r>
              <a:rPr lang="en-US" dirty="0" smtClean="0"/>
              <a:t>A) Sodium and potassium ions move by active transport, and glucose moves by osmosis.</a:t>
            </a:r>
          </a:p>
          <a:p>
            <a:pPr lvl="0">
              <a:buNone/>
            </a:pPr>
            <a:r>
              <a:rPr lang="en-US" dirty="0" smtClean="0"/>
              <a:t>B) Sodium and potassium ions move by active transport, and glucose moves by facilitated diffusion.</a:t>
            </a:r>
          </a:p>
          <a:p>
            <a:pPr>
              <a:buNone/>
            </a:pPr>
            <a:r>
              <a:rPr lang="en-US" dirty="0" smtClean="0"/>
              <a:t>C) Sodium and potassium ions move by facilitated diffusion, and glucose moves by osmosis.</a:t>
            </a:r>
          </a:p>
          <a:p>
            <a:pPr lvl="0">
              <a:buNone/>
            </a:pPr>
            <a:r>
              <a:rPr lang="en-US" dirty="0" smtClean="0"/>
              <a:t>D) Sodium and potassium ions move by facilitated diffusion, and glucose moves by active transport.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4525963"/>
          </a:xfrm>
        </p:spPr>
        <p:txBody>
          <a:bodyPr/>
          <a:lstStyle/>
          <a:p>
            <a:pPr marL="0" lvl="0" indent="0">
              <a:buNone/>
            </a:pPr>
            <a:r>
              <a:rPr lang="en-US" dirty="0" smtClean="0"/>
              <a:t>2.	</a:t>
            </a:r>
            <a:r>
              <a:rPr lang="en-US" b="1" dirty="0"/>
              <a:t>Living organisms can be classified as </a:t>
            </a:r>
            <a:r>
              <a:rPr lang="en-US" b="1" dirty="0" smtClean="0"/>
              <a:t>	prokaryotes </a:t>
            </a:r>
            <a:r>
              <a:rPr lang="en-US" b="1" dirty="0"/>
              <a:t>or eukaryotes.  Which two </a:t>
            </a:r>
            <a:r>
              <a:rPr lang="en-US" b="1" dirty="0" smtClean="0"/>
              <a:t>	structures </a:t>
            </a:r>
            <a:r>
              <a:rPr lang="en-US" b="1" dirty="0"/>
              <a:t>are common to both </a:t>
            </a:r>
            <a:r>
              <a:rPr lang="en-US" b="1" dirty="0" smtClean="0"/>
              <a:t>	prokaryotic and </a:t>
            </a:r>
            <a:r>
              <a:rPr lang="en-US" b="1" dirty="0"/>
              <a:t>eukaryotic cells?</a:t>
            </a:r>
          </a:p>
          <a:p>
            <a:pPr marL="914400" lvl="1" indent="-514350">
              <a:buFont typeface="+mj-lt"/>
              <a:buAutoNum type="alphaUcPeriod"/>
            </a:pPr>
            <a:r>
              <a:rPr lang="en-US" dirty="0"/>
              <a:t>Cell wall and nucleus</a:t>
            </a:r>
          </a:p>
          <a:p>
            <a:pPr marL="914400" lvl="1" indent="-514350">
              <a:buFont typeface="+mj-lt"/>
              <a:buAutoNum type="alphaUcPeriod"/>
            </a:pPr>
            <a:r>
              <a:rPr lang="en-US" dirty="0"/>
              <a:t>Cell wall and chloroplast</a:t>
            </a:r>
          </a:p>
          <a:p>
            <a:pPr marL="914400" lvl="1" indent="-514350">
              <a:buFont typeface="+mj-lt"/>
              <a:buAutoNum type="alphaUcPeriod"/>
            </a:pPr>
            <a:r>
              <a:rPr lang="en-US" dirty="0"/>
              <a:t>C. plasma membrane and nucleus</a:t>
            </a:r>
          </a:p>
          <a:p>
            <a:pPr marL="914400" lvl="1" indent="-514350">
              <a:buFont typeface="+mj-lt"/>
              <a:buAutoNum type="alphaUcPeriod"/>
            </a:pPr>
            <a:r>
              <a:rPr lang="en-US" dirty="0"/>
              <a:t>D. plasma membrane and cytoplasm</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1166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 is correct</a:t>
            </a:r>
            <a:endParaRPr lang="en-US" dirty="0"/>
          </a:p>
        </p:txBody>
      </p:sp>
      <p:sp>
        <p:nvSpPr>
          <p:cNvPr id="3" name="Content Placeholder 2"/>
          <p:cNvSpPr>
            <a:spLocks noGrp="1"/>
          </p:cNvSpPr>
          <p:nvPr>
            <p:ph idx="1"/>
          </p:nvPr>
        </p:nvSpPr>
        <p:spPr/>
        <p:txBody>
          <a:bodyPr>
            <a:normAutofit lnSpcReduction="10000"/>
          </a:bodyPr>
          <a:lstStyle/>
          <a:p>
            <a:r>
              <a:rPr lang="en-US" i="1" dirty="0"/>
              <a:t>Due</a:t>
            </a:r>
            <a:r>
              <a:rPr lang="en-US" b="1" i="1" dirty="0"/>
              <a:t> </a:t>
            </a:r>
            <a:r>
              <a:rPr lang="en-US" i="1" dirty="0"/>
              <a:t>to the fact that they are highly charged molecules (and “hate” the nonpolar cell membrane and can’t pass through it) </a:t>
            </a:r>
            <a:r>
              <a:rPr lang="en-US" b="1" i="1" dirty="0"/>
              <a:t>and</a:t>
            </a:r>
            <a:r>
              <a:rPr lang="en-US" i="1" dirty="0"/>
              <a:t> are trying to move against a concentration gradient (from low </a:t>
            </a:r>
            <a:r>
              <a:rPr lang="en-US" i="1" dirty="0">
                <a:sym typeface="Wingdings"/>
              </a:rPr>
              <a:t></a:t>
            </a:r>
            <a:r>
              <a:rPr lang="en-US" i="1" dirty="0"/>
              <a:t> high), sodium and potassium ions require a protein and energy to move across the cell membrane. Glucose is a large enough molecule (and polar), so it needs the ‘help’ of a protein to move it along (facilitated diffusion)</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2079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Types of Transport across a membrane</a:t>
            </a:r>
            <a:endParaRPr lang="en-US" dirty="0"/>
          </a:p>
        </p:txBody>
      </p:sp>
      <p:sp>
        <p:nvSpPr>
          <p:cNvPr id="3" name="Content Placeholder 2"/>
          <p:cNvSpPr>
            <a:spLocks noGrp="1"/>
          </p:cNvSpPr>
          <p:nvPr>
            <p:ph idx="1"/>
          </p:nvPr>
        </p:nvSpPr>
        <p:spPr>
          <a:xfrm>
            <a:off x="0" y="609600"/>
            <a:ext cx="5029200" cy="6096000"/>
          </a:xfrm>
        </p:spPr>
        <p:txBody>
          <a:bodyPr>
            <a:normAutofit fontScale="85000" lnSpcReduction="10000"/>
          </a:bodyPr>
          <a:lstStyle/>
          <a:p>
            <a:r>
              <a:rPr lang="en-US" b="1" i="1" dirty="0" smtClean="0"/>
              <a:t>Passive</a:t>
            </a:r>
            <a:r>
              <a:rPr lang="en-US" i="1" dirty="0" smtClean="0"/>
              <a:t> – by diffusion or osmosis (if water)</a:t>
            </a:r>
          </a:p>
          <a:p>
            <a:pPr lvl="1"/>
            <a:r>
              <a:rPr lang="en-US" i="1" dirty="0" smtClean="0"/>
              <a:t>No energy is needed. </a:t>
            </a:r>
          </a:p>
          <a:p>
            <a:pPr lvl="1"/>
            <a:r>
              <a:rPr lang="en-US" i="1" dirty="0" smtClean="0"/>
              <a:t>Driven by concentration gradient</a:t>
            </a:r>
          </a:p>
          <a:p>
            <a:r>
              <a:rPr lang="en-US" b="1" i="1" dirty="0" smtClean="0"/>
              <a:t>Facilitated Diffusion </a:t>
            </a:r>
            <a:r>
              <a:rPr lang="en-US" i="1" dirty="0" smtClean="0"/>
              <a:t>– movement across a membrane with the help of carrier proteins. </a:t>
            </a:r>
          </a:p>
          <a:p>
            <a:pPr lvl="1"/>
            <a:r>
              <a:rPr lang="en-US" i="1" dirty="0" smtClean="0"/>
              <a:t>No energy is needed</a:t>
            </a:r>
          </a:p>
          <a:p>
            <a:pPr lvl="1"/>
            <a:r>
              <a:rPr lang="en-US" i="1" dirty="0" smtClean="0"/>
              <a:t>Still driven by the concentration</a:t>
            </a:r>
          </a:p>
          <a:p>
            <a:endParaRPr lang="en-US" i="1" dirty="0" smtClean="0"/>
          </a:p>
          <a:p>
            <a:r>
              <a:rPr lang="en-US" b="1" i="1" dirty="0" smtClean="0"/>
              <a:t>Active transport – </a:t>
            </a:r>
            <a:r>
              <a:rPr lang="en-US" i="1" dirty="0" smtClean="0"/>
              <a:t>energy is needed to go from an area of low concentration to a more concentrated area</a:t>
            </a:r>
          </a:p>
        </p:txBody>
      </p:sp>
      <p:pic>
        <p:nvPicPr>
          <p:cNvPr id="51202" name="Picture 2" descr="http://www.tokresource.org/tok_classes/biobiobio/biomenu/membranes/c8.7x17.transport.jpg"/>
          <p:cNvPicPr>
            <a:picLocks noChangeAspect="1" noChangeArrowheads="1"/>
          </p:cNvPicPr>
          <p:nvPr/>
        </p:nvPicPr>
        <p:blipFill>
          <a:blip r:embed="rId2" cstate="print"/>
          <a:srcRect/>
          <a:stretch>
            <a:fillRect/>
          </a:stretch>
        </p:blipFill>
        <p:spPr bwMode="auto">
          <a:xfrm>
            <a:off x="4800600" y="3352800"/>
            <a:ext cx="3962400" cy="306185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152400"/>
            <a:ext cx="8229600" cy="1143000"/>
          </a:xfrm>
        </p:spPr>
        <p:txBody>
          <a:bodyPr>
            <a:noAutofit/>
          </a:bodyPr>
          <a:lstStyle/>
          <a:p>
            <a:r>
              <a:rPr lang="en-US" sz="1800" b="1" dirty="0"/>
              <a:t>18.) Some animals can produce a potassium ion concentration inside their cells </a:t>
            </a:r>
            <a:r>
              <a:rPr lang="en-US" sz="1800" b="1" dirty="0" smtClean="0"/>
              <a:t>that is </a:t>
            </a:r>
            <a:r>
              <a:rPr lang="en-US" sz="1800" b="1" dirty="0"/>
              <a:t>twenty times </a:t>
            </a:r>
            <a:r>
              <a:rPr lang="en-US" sz="1800" b="1" dirty="0" smtClean="0"/>
              <a:t>greater </a:t>
            </a:r>
            <a:r>
              <a:rPr lang="en-US" sz="1800" b="1" dirty="0"/>
              <a:t>than that of their environment.  This ion concentration gradient is maintained by the plasma membrane</a:t>
            </a:r>
          </a:p>
        </p:txBody>
      </p:sp>
      <p:sp>
        <p:nvSpPr>
          <p:cNvPr id="3" name="Content Placeholder 2"/>
          <p:cNvSpPr>
            <a:spLocks noGrp="1"/>
          </p:cNvSpPr>
          <p:nvPr>
            <p:ph idx="1"/>
          </p:nvPr>
        </p:nvSpPr>
        <p:spPr/>
        <p:txBody>
          <a:bodyPr>
            <a:normAutofit fontScale="77500" lnSpcReduction="20000"/>
          </a:bodyPr>
          <a:lstStyle/>
          <a:p>
            <a:r>
              <a:rPr lang="en-US" b="1" dirty="0" smtClean="0"/>
              <a:t>Part </a:t>
            </a:r>
            <a:r>
              <a:rPr lang="en-US" b="1" dirty="0"/>
              <a:t>A:  </a:t>
            </a:r>
            <a:r>
              <a:rPr lang="en-US" dirty="0"/>
              <a:t>Identify the process in the cell membrane that produces this difference in concentration.      </a:t>
            </a:r>
            <a:endParaRPr lang="en-US" dirty="0" smtClean="0"/>
          </a:p>
          <a:p>
            <a:pPr marL="0" indent="0">
              <a:buNone/>
            </a:pPr>
            <a:r>
              <a:rPr lang="en-US" dirty="0" smtClean="0"/>
              <a:t>        </a:t>
            </a:r>
            <a:r>
              <a:rPr lang="en-US" i="1" dirty="0"/>
              <a:t>The process is </a:t>
            </a:r>
            <a:r>
              <a:rPr lang="en-US" b="1" dirty="0"/>
              <a:t>active </a:t>
            </a:r>
            <a:r>
              <a:rPr lang="en-US" b="1" dirty="0" smtClean="0"/>
              <a:t>transport </a:t>
            </a:r>
            <a:r>
              <a:rPr lang="en-US" i="1" dirty="0" smtClean="0"/>
              <a:t>(needs energy).</a:t>
            </a:r>
            <a:endParaRPr lang="en-US" dirty="0"/>
          </a:p>
          <a:p>
            <a:endParaRPr lang="en-US" dirty="0"/>
          </a:p>
          <a:p>
            <a:r>
              <a:rPr lang="en-US" dirty="0"/>
              <a:t> </a:t>
            </a:r>
            <a:r>
              <a:rPr lang="en-US" b="1" dirty="0" smtClean="0"/>
              <a:t>Part </a:t>
            </a:r>
            <a:r>
              <a:rPr lang="en-US" b="1" dirty="0"/>
              <a:t>B: </a:t>
            </a:r>
            <a:r>
              <a:rPr lang="en-US" dirty="0"/>
              <a:t>Explain the process that occurs as the cell produces the ion concentration gradient.</a:t>
            </a:r>
          </a:p>
          <a:p>
            <a:pPr marL="0" indent="0">
              <a:buNone/>
            </a:pPr>
            <a:r>
              <a:rPr lang="en-US" i="1" dirty="0"/>
              <a:t>There are specialized proteins in the cell membrane that act like “pumps with a toll”. These </a:t>
            </a:r>
            <a:r>
              <a:rPr lang="en-US" b="1" i="1" dirty="0"/>
              <a:t>pumps use </a:t>
            </a:r>
            <a:r>
              <a:rPr lang="en-US" b="1" i="1" dirty="0" smtClean="0"/>
              <a:t>ATP </a:t>
            </a:r>
            <a:r>
              <a:rPr lang="en-US" i="1" dirty="0" smtClean="0"/>
              <a:t>(small packets of energy) </a:t>
            </a:r>
            <a:r>
              <a:rPr lang="en-US" i="1" dirty="0"/>
              <a:t>to power their transport of Na</a:t>
            </a:r>
            <a:r>
              <a:rPr lang="en-US" i="1" baseline="30000" dirty="0"/>
              <a:t>+</a:t>
            </a:r>
            <a:r>
              <a:rPr lang="en-US" i="1" dirty="0"/>
              <a:t> out of a cell, and K</a:t>
            </a:r>
            <a:r>
              <a:rPr lang="en-US" i="1" baseline="30000" dirty="0"/>
              <a:t>+</a:t>
            </a:r>
            <a:r>
              <a:rPr lang="en-US" i="1" dirty="0"/>
              <a:t> into the cell. Because different numbers of </a:t>
            </a:r>
            <a:r>
              <a:rPr lang="en-US" b="1" i="1" dirty="0"/>
              <a:t>sodium </a:t>
            </a:r>
            <a:r>
              <a:rPr lang="en-US" b="1" i="1" dirty="0" smtClean="0"/>
              <a:t>ions </a:t>
            </a:r>
            <a:r>
              <a:rPr lang="en-US" i="1" dirty="0"/>
              <a:t>and </a:t>
            </a:r>
            <a:r>
              <a:rPr lang="en-US" b="1" i="1" dirty="0" smtClean="0"/>
              <a:t>potassium ions </a:t>
            </a:r>
            <a:r>
              <a:rPr lang="en-US" i="1" dirty="0" smtClean="0"/>
              <a:t>are </a:t>
            </a:r>
            <a:r>
              <a:rPr lang="en-US" i="1" dirty="0"/>
              <a:t>pumped back and forth, </a:t>
            </a:r>
            <a:r>
              <a:rPr lang="en-US" b="1" i="1" dirty="0"/>
              <a:t>it creates an electrical gradient where one side of the cell is more positive than the other side</a:t>
            </a:r>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Sodium-Potassium Pump</a:t>
            </a:r>
            <a:endParaRPr lang="en-US" dirty="0"/>
          </a:p>
        </p:txBody>
      </p:sp>
      <p:pic>
        <p:nvPicPr>
          <p:cNvPr id="2050" name="Picture 2" descr="http://sbi3u0.yolasite.com/resources/0645.jpg"/>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111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Autofit/>
          </a:bodyPr>
          <a:lstStyle/>
          <a:p>
            <a:r>
              <a:rPr lang="en-US" sz="2400" b="1" dirty="0"/>
              <a:t>Part C: </a:t>
            </a:r>
            <a:r>
              <a:rPr lang="en-US" sz="2400" dirty="0"/>
              <a:t>Compare the process of potassium ion transport to </a:t>
            </a:r>
            <a:r>
              <a:rPr lang="en-US" sz="2400" dirty="0" smtClean="0"/>
              <a:t>another mechanism </a:t>
            </a:r>
            <a:r>
              <a:rPr lang="en-US" sz="2400" dirty="0"/>
              <a:t>that moves </a:t>
            </a:r>
            <a:r>
              <a:rPr lang="en-US" sz="2400" dirty="0" smtClean="0"/>
              <a:t>material across </a:t>
            </a:r>
            <a:r>
              <a:rPr lang="en-US" sz="2400" dirty="0"/>
              <a:t>the plasma membrane.</a:t>
            </a:r>
            <a:r>
              <a:rPr lang="en-US" sz="2000" dirty="0"/>
              <a:t/>
            </a:r>
            <a:br>
              <a:rPr lang="en-US" sz="2000" dirty="0"/>
            </a:br>
            <a:endParaRPr lang="en-US" sz="2000" dirty="0"/>
          </a:p>
        </p:txBody>
      </p:sp>
      <p:sp>
        <p:nvSpPr>
          <p:cNvPr id="3" name="Content Placeholder 2"/>
          <p:cNvSpPr>
            <a:spLocks noGrp="1"/>
          </p:cNvSpPr>
          <p:nvPr>
            <p:ph idx="1"/>
          </p:nvPr>
        </p:nvSpPr>
        <p:spPr>
          <a:xfrm>
            <a:off x="457200" y="1524000"/>
            <a:ext cx="8229600" cy="4525963"/>
          </a:xfrm>
        </p:spPr>
        <p:txBody>
          <a:bodyPr/>
          <a:lstStyle/>
          <a:p>
            <a:r>
              <a:rPr lang="en-US" i="1" dirty="0"/>
              <a:t>Active transport is </a:t>
            </a:r>
            <a:r>
              <a:rPr lang="en-US" b="1" i="1" dirty="0"/>
              <a:t>specific </a:t>
            </a:r>
            <a:r>
              <a:rPr lang="en-US" i="1" dirty="0"/>
              <a:t>and also</a:t>
            </a:r>
            <a:r>
              <a:rPr lang="en-US" i="1" dirty="0">
                <a:solidFill>
                  <a:srgbClr val="FF0000"/>
                </a:solidFill>
              </a:rPr>
              <a:t> uses energy</a:t>
            </a:r>
            <a:r>
              <a:rPr lang="en-US" i="1" dirty="0"/>
              <a:t>, which is the key distinction, as opposed to </a:t>
            </a:r>
            <a:r>
              <a:rPr lang="en-US" i="1" dirty="0">
                <a:hlinkClick r:id="rId2"/>
              </a:rPr>
              <a:t>facilitated diffusion </a:t>
            </a:r>
            <a:r>
              <a:rPr lang="en-US" i="1" dirty="0"/>
              <a:t>which is also </a:t>
            </a:r>
            <a:r>
              <a:rPr lang="en-US" b="1" i="1" dirty="0"/>
              <a:t>specific</a:t>
            </a:r>
            <a:r>
              <a:rPr lang="en-US" i="1" dirty="0"/>
              <a:t> to a molecule (or ion) but does </a:t>
            </a:r>
            <a:r>
              <a:rPr lang="en-US" i="1" dirty="0">
                <a:solidFill>
                  <a:srgbClr val="FF0000"/>
                </a:solidFill>
              </a:rPr>
              <a:t>not require energy</a:t>
            </a:r>
            <a:r>
              <a:rPr lang="en-US" i="1" dirty="0"/>
              <a:t>. An example would be glucose is too big to pass through the cell membrane on its own, but can do so the with help of a specific protein.</a:t>
            </a:r>
            <a:endParaRPr lang="en-US" dirty="0"/>
          </a:p>
          <a:p>
            <a:endParaRPr lang="en-US" dirty="0"/>
          </a:p>
        </p:txBody>
      </p:sp>
      <p:pic>
        <p:nvPicPr>
          <p:cNvPr id="3074" name="Picture 2" descr="http://0.tqn.com/d/biology/1/0/o/V/facilitateddiffusion.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600" y="4948237"/>
            <a:ext cx="4343400" cy="19002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14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algn="l"/>
            <a:r>
              <a:rPr lang="en-US" sz="3200" dirty="0"/>
              <a:t>19.) The rough endoplasmic reticulum and Golgi apparatus work together in eukaryotic cells.  What is one </a:t>
            </a:r>
            <a:r>
              <a:rPr lang="en-US" sz="3200" dirty="0" smtClean="0"/>
              <a:t>way </a:t>
            </a:r>
            <a:r>
              <a:rPr lang="en-US" sz="3200" dirty="0"/>
              <a:t>that the rough endoplasmic reticulum assists the Golgi apparatus?</a:t>
            </a:r>
            <a:r>
              <a:rPr lang="en-US" sz="2000" dirty="0"/>
              <a:t/>
            </a:r>
            <a:br>
              <a:rPr lang="en-US" sz="2000" dirty="0"/>
            </a:br>
            <a:endParaRPr lang="en-US" sz="2000" dirty="0"/>
          </a:p>
        </p:txBody>
      </p:sp>
      <p:sp>
        <p:nvSpPr>
          <p:cNvPr id="3" name="Content Placeholder 2"/>
          <p:cNvSpPr>
            <a:spLocks noGrp="1"/>
          </p:cNvSpPr>
          <p:nvPr>
            <p:ph idx="1"/>
          </p:nvPr>
        </p:nvSpPr>
        <p:spPr>
          <a:xfrm>
            <a:off x="457200" y="2209800"/>
            <a:ext cx="8229600" cy="3916363"/>
          </a:xfrm>
        </p:spPr>
        <p:txBody>
          <a:bodyPr>
            <a:normAutofit/>
          </a:bodyPr>
          <a:lstStyle/>
          <a:p>
            <a:pPr marL="514350" lvl="0" indent="-514350">
              <a:buFont typeface="+mj-lt"/>
              <a:buAutoNum type="arabicPeriod"/>
            </a:pPr>
            <a:r>
              <a:rPr lang="en-US" dirty="0"/>
              <a:t>It assembles nucleic acids from </a:t>
            </a:r>
            <a:r>
              <a:rPr lang="en-US" dirty="0" smtClean="0"/>
              <a:t>monomers.</a:t>
            </a:r>
          </a:p>
          <a:p>
            <a:pPr marL="514350" lvl="0" indent="-514350">
              <a:buFont typeface="+mj-lt"/>
              <a:buAutoNum type="arabicPeriod"/>
            </a:pPr>
            <a:r>
              <a:rPr lang="en-US" dirty="0" smtClean="0"/>
              <a:t>It </a:t>
            </a:r>
            <a:r>
              <a:rPr lang="en-US" dirty="0"/>
              <a:t>breaks down old damaged macromolecules</a:t>
            </a:r>
            <a:r>
              <a:rPr lang="en-US" dirty="0" smtClean="0"/>
              <a:t>.</a:t>
            </a:r>
          </a:p>
          <a:p>
            <a:pPr marL="514350" lvl="0" indent="-514350">
              <a:buFont typeface="+mj-lt"/>
              <a:buAutoNum type="arabicPeriod"/>
            </a:pPr>
            <a:r>
              <a:rPr lang="en-US" dirty="0" smtClean="0"/>
              <a:t> It </a:t>
            </a:r>
            <a:r>
              <a:rPr lang="en-US" dirty="0"/>
              <a:t>packages new protein molecules into </a:t>
            </a:r>
            <a:r>
              <a:rPr lang="en-US" dirty="0" smtClean="0"/>
              <a:t>vesicles</a:t>
            </a:r>
            <a:r>
              <a:rPr lang="en-US" b="1" dirty="0" smtClean="0"/>
              <a:t>.</a:t>
            </a:r>
          </a:p>
          <a:p>
            <a:pPr marL="514350" lvl="0" indent="-514350">
              <a:buFont typeface="+mj-lt"/>
              <a:buAutoNum type="arabicPeriod"/>
            </a:pPr>
            <a:r>
              <a:rPr lang="en-US" dirty="0" smtClean="0"/>
              <a:t>It </a:t>
            </a:r>
            <a:r>
              <a:rPr lang="en-US" dirty="0"/>
              <a:t>determines which protein molecules to </a:t>
            </a:r>
            <a:r>
              <a:rPr lang="en-US" dirty="0" smtClean="0"/>
              <a:t>synthesize</a:t>
            </a:r>
            <a:r>
              <a:rPr lang="en-US" i="1" dirty="0" smtClean="0"/>
              <a:t>.</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879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liquidbio.pbworks.com/f/ergolgi.jpe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2400" y="1524000"/>
            <a:ext cx="4957459" cy="43148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title"/>
          </p:nvPr>
        </p:nvSpPr>
        <p:spPr>
          <a:xfrm>
            <a:off x="457200" y="18661"/>
            <a:ext cx="8229600" cy="639762"/>
          </a:xfrm>
        </p:spPr>
        <p:txBody>
          <a:bodyPr>
            <a:normAutofit fontScale="90000"/>
          </a:bodyPr>
          <a:lstStyle/>
          <a:p>
            <a:r>
              <a:rPr lang="en-US" dirty="0" smtClean="0"/>
              <a:t>Protein Synthesis</a:t>
            </a:r>
            <a:endParaRPr lang="en-US" dirty="0"/>
          </a:p>
        </p:txBody>
      </p:sp>
      <p:sp>
        <p:nvSpPr>
          <p:cNvPr id="3" name="Content Placeholder 2"/>
          <p:cNvSpPr>
            <a:spLocks noGrp="1"/>
          </p:cNvSpPr>
          <p:nvPr>
            <p:ph idx="1"/>
          </p:nvPr>
        </p:nvSpPr>
        <p:spPr>
          <a:xfrm>
            <a:off x="76200" y="609600"/>
            <a:ext cx="4110340" cy="6096000"/>
          </a:xfrm>
        </p:spPr>
        <p:txBody>
          <a:bodyPr>
            <a:normAutofit fontScale="62500" lnSpcReduction="20000"/>
          </a:bodyPr>
          <a:lstStyle/>
          <a:p>
            <a:pPr marL="0" lvl="0" indent="0">
              <a:buNone/>
            </a:pPr>
            <a:r>
              <a:rPr lang="en-US" i="1" dirty="0" smtClean="0"/>
              <a:t>Proteins are code for by genes on DNA.</a:t>
            </a:r>
          </a:p>
          <a:p>
            <a:pPr marL="514350" lvl="0" indent="-514350">
              <a:buFont typeface="+mj-lt"/>
              <a:buAutoNum type="arabicPeriod"/>
            </a:pPr>
            <a:r>
              <a:rPr lang="en-US" i="1" dirty="0" smtClean="0"/>
              <a:t>mRNA “reads” the gene and carries the message to the ribosomes either free in the cytoplasm or attached to the endoplasmic reticulum (Rough endoplasmic reticulum if they have ribosomes on them)</a:t>
            </a:r>
          </a:p>
          <a:p>
            <a:pPr marL="514350" lvl="0" indent="-514350">
              <a:buFont typeface="+mj-lt"/>
              <a:buAutoNum type="arabicPeriod"/>
            </a:pPr>
            <a:r>
              <a:rPr lang="en-US" i="1" dirty="0" smtClean="0"/>
              <a:t>At the ribosomes on the RER, DNA’s message gets </a:t>
            </a:r>
            <a:r>
              <a:rPr lang="en-US" i="1" dirty="0" err="1" smtClean="0"/>
              <a:t>uncoded</a:t>
            </a:r>
            <a:r>
              <a:rPr lang="en-US" i="1" dirty="0" smtClean="0"/>
              <a:t> and Proteins are produced (with the help of </a:t>
            </a:r>
            <a:r>
              <a:rPr lang="en-US" i="1" dirty="0" err="1" smtClean="0"/>
              <a:t>tRNA</a:t>
            </a:r>
            <a:r>
              <a:rPr lang="en-US" i="1" dirty="0" smtClean="0"/>
              <a:t> </a:t>
            </a:r>
            <a:r>
              <a:rPr lang="en-US" i="1" dirty="0" err="1" smtClean="0"/>
              <a:t>transfering</a:t>
            </a:r>
            <a:r>
              <a:rPr lang="en-US" i="1" dirty="0" smtClean="0"/>
              <a:t> amino acids (the building units of proteins) to the ribosomes</a:t>
            </a:r>
          </a:p>
          <a:p>
            <a:pPr marL="514350" lvl="0" indent="-514350">
              <a:buFont typeface="+mj-lt"/>
              <a:buAutoNum type="arabicPeriod"/>
            </a:pPr>
            <a:r>
              <a:rPr lang="en-US" i="1" dirty="0" smtClean="0"/>
              <a:t>The proteins produced will be transport to the </a:t>
            </a:r>
            <a:r>
              <a:rPr lang="en-US" i="1" dirty="0"/>
              <a:t>Golgi apparatus </a:t>
            </a:r>
            <a:r>
              <a:rPr lang="en-US" i="1" dirty="0" smtClean="0"/>
              <a:t>which will </a:t>
            </a:r>
            <a:r>
              <a:rPr lang="en-US" i="1" dirty="0"/>
              <a:t>package </a:t>
            </a:r>
            <a:r>
              <a:rPr lang="en-US" i="1" dirty="0" smtClean="0"/>
              <a:t>the proteins </a:t>
            </a:r>
            <a:r>
              <a:rPr lang="en-US" i="1" dirty="0"/>
              <a:t>and </a:t>
            </a:r>
            <a:endParaRPr lang="en-US" i="1" dirty="0" smtClean="0"/>
          </a:p>
          <a:p>
            <a:pPr marL="514350" lvl="0" indent="-514350">
              <a:buFont typeface="+mj-lt"/>
              <a:buAutoNum type="arabicPeriod"/>
            </a:pPr>
            <a:r>
              <a:rPr lang="en-US" i="1" dirty="0" smtClean="0"/>
              <a:t>export </a:t>
            </a:r>
            <a:r>
              <a:rPr lang="en-US" i="1" dirty="0"/>
              <a:t>proteins to the cell or other cells.</a:t>
            </a:r>
            <a:endParaRPr lang="en-US" dirty="0"/>
          </a:p>
          <a:p>
            <a:endParaRPr lang="en-US" dirty="0"/>
          </a:p>
        </p:txBody>
      </p:sp>
      <p:sp>
        <p:nvSpPr>
          <p:cNvPr id="4" name="TextBox 3"/>
          <p:cNvSpPr txBox="1"/>
          <p:nvPr/>
        </p:nvSpPr>
        <p:spPr>
          <a:xfrm>
            <a:off x="6629400" y="4038600"/>
            <a:ext cx="762000" cy="369332"/>
          </a:xfrm>
          <a:prstGeom prst="rect">
            <a:avLst/>
          </a:prstGeom>
          <a:noFill/>
        </p:spPr>
        <p:txBody>
          <a:bodyPr wrap="square" rtlCol="0">
            <a:spAutoFit/>
          </a:bodyPr>
          <a:lstStyle/>
          <a:p>
            <a:r>
              <a:rPr lang="en-US" b="1" dirty="0" smtClean="0"/>
              <a:t>3</a:t>
            </a:r>
            <a:endParaRPr lang="en-US" b="1" dirty="0"/>
          </a:p>
        </p:txBody>
      </p:sp>
      <p:sp>
        <p:nvSpPr>
          <p:cNvPr id="6" name="TextBox 5"/>
          <p:cNvSpPr txBox="1"/>
          <p:nvPr/>
        </p:nvSpPr>
        <p:spPr>
          <a:xfrm>
            <a:off x="4117910" y="2147987"/>
            <a:ext cx="381000" cy="369332"/>
          </a:xfrm>
          <a:prstGeom prst="rect">
            <a:avLst/>
          </a:prstGeom>
          <a:noFill/>
        </p:spPr>
        <p:txBody>
          <a:bodyPr wrap="square" rtlCol="0">
            <a:spAutoFit/>
          </a:bodyPr>
          <a:lstStyle/>
          <a:p>
            <a:r>
              <a:rPr lang="en-US" b="1" dirty="0"/>
              <a:t>1</a:t>
            </a:r>
          </a:p>
        </p:txBody>
      </p:sp>
      <p:sp>
        <p:nvSpPr>
          <p:cNvPr id="7" name="TextBox 6"/>
          <p:cNvSpPr txBox="1"/>
          <p:nvPr/>
        </p:nvSpPr>
        <p:spPr>
          <a:xfrm>
            <a:off x="5562600" y="1963321"/>
            <a:ext cx="762000" cy="369332"/>
          </a:xfrm>
          <a:prstGeom prst="rect">
            <a:avLst/>
          </a:prstGeom>
          <a:noFill/>
        </p:spPr>
        <p:txBody>
          <a:bodyPr wrap="square" rtlCol="0">
            <a:spAutoFit/>
          </a:bodyPr>
          <a:lstStyle/>
          <a:p>
            <a:r>
              <a:rPr lang="en-US" b="1" dirty="0" smtClean="0"/>
              <a:t>2</a:t>
            </a:r>
            <a:endParaRPr lang="en-US" b="1" dirty="0"/>
          </a:p>
        </p:txBody>
      </p:sp>
      <p:sp>
        <p:nvSpPr>
          <p:cNvPr id="8" name="TextBox 7"/>
          <p:cNvSpPr txBox="1"/>
          <p:nvPr/>
        </p:nvSpPr>
        <p:spPr>
          <a:xfrm>
            <a:off x="7620000" y="2883932"/>
            <a:ext cx="762000" cy="369332"/>
          </a:xfrm>
          <a:prstGeom prst="rect">
            <a:avLst/>
          </a:prstGeom>
          <a:noFill/>
        </p:spPr>
        <p:txBody>
          <a:bodyPr wrap="square" rtlCol="0">
            <a:spAutoFit/>
          </a:bodyPr>
          <a:lstStyle/>
          <a:p>
            <a:r>
              <a:rPr lang="en-US" b="1" dirty="0" smtClean="0"/>
              <a:t>4</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0304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t>20.) Which example is an activity that a fish most likely uses to maintain homeostasis within its body?</a:t>
            </a:r>
            <a:br>
              <a:rPr lang="en-US" sz="2800" b="1" dirty="0"/>
            </a:br>
            <a:endParaRPr lang="en-US" sz="2800" b="1" dirty="0"/>
          </a:p>
        </p:txBody>
      </p:sp>
      <p:sp>
        <p:nvSpPr>
          <p:cNvPr id="3" name="Content Placeholder 2"/>
          <p:cNvSpPr>
            <a:spLocks noGrp="1"/>
          </p:cNvSpPr>
          <p:nvPr>
            <p:ph idx="1"/>
          </p:nvPr>
        </p:nvSpPr>
        <p:spPr>
          <a:xfrm>
            <a:off x="457200" y="1752600"/>
            <a:ext cx="8229600" cy="4525963"/>
          </a:xfrm>
        </p:spPr>
        <p:txBody>
          <a:bodyPr>
            <a:normAutofit/>
          </a:bodyPr>
          <a:lstStyle/>
          <a:p>
            <a:pPr marL="0" indent="0">
              <a:buNone/>
            </a:pPr>
            <a:r>
              <a:rPr lang="en-US" dirty="0" smtClean="0"/>
              <a:t>A.) Using </a:t>
            </a:r>
            <a:r>
              <a:rPr lang="en-US" dirty="0"/>
              <a:t>camouflage to avoid predators.</a:t>
            </a:r>
            <a:r>
              <a:rPr lang="en-US" i="1" dirty="0"/>
              <a:t> </a:t>
            </a:r>
            <a:endParaRPr lang="en-US" i="1" dirty="0" smtClean="0"/>
          </a:p>
          <a:p>
            <a:pPr marL="0" indent="0">
              <a:buNone/>
            </a:pPr>
            <a:r>
              <a:rPr lang="en-US" dirty="0" smtClean="0"/>
              <a:t>B.) Feeding at night to regulate body temperature.</a:t>
            </a:r>
          </a:p>
          <a:p>
            <a:pPr marL="0" indent="0">
              <a:buNone/>
            </a:pPr>
            <a:r>
              <a:rPr lang="en-US" dirty="0" smtClean="0"/>
              <a:t>C.) Moving </a:t>
            </a:r>
            <a:r>
              <a:rPr lang="en-US" dirty="0"/>
              <a:t>to deeper water to regulate metabolic </a:t>
            </a:r>
            <a:r>
              <a:rPr lang="en-US" dirty="0" smtClean="0"/>
              <a:t>wastes</a:t>
            </a:r>
            <a:r>
              <a:rPr lang="en-US" b="1" dirty="0"/>
              <a:t>	</a:t>
            </a:r>
            <a:endParaRPr lang="en-US" dirty="0"/>
          </a:p>
          <a:p>
            <a:pPr marL="0" indent="0">
              <a:buNone/>
            </a:pPr>
            <a:r>
              <a:rPr lang="en-US" dirty="0" smtClean="0"/>
              <a:t>D.) Exchanging </a:t>
            </a:r>
            <a:r>
              <a:rPr lang="en-US" dirty="0"/>
              <a:t>gases through its gills to regulate oxygen </a:t>
            </a:r>
            <a:r>
              <a:rPr lang="en-US" dirty="0" smtClean="0"/>
              <a:t>levels.</a:t>
            </a:r>
            <a:endParaRPr lang="en-US" i="1" dirty="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4713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O</a:t>
            </a:r>
            <a:r>
              <a:rPr lang="en-US" i="1" baseline="-25000" dirty="0"/>
              <a:t>2</a:t>
            </a:r>
            <a:r>
              <a:rPr lang="en-US" i="1" dirty="0"/>
              <a:t> is needed for cellular respiration to provide energy for the organism. At the gills, O</a:t>
            </a:r>
            <a:r>
              <a:rPr lang="en-US" i="1" baseline="-25000" dirty="0"/>
              <a:t>2</a:t>
            </a:r>
            <a:r>
              <a:rPr lang="en-US" i="1" dirty="0"/>
              <a:t> and CO</a:t>
            </a:r>
            <a:r>
              <a:rPr lang="en-US" i="1" baseline="-25000" dirty="0"/>
              <a:t>2</a:t>
            </a:r>
            <a:r>
              <a:rPr lang="en-US" i="1" dirty="0"/>
              <a:t> are exchanged. If CO</a:t>
            </a:r>
            <a:r>
              <a:rPr lang="en-US" i="1" baseline="-25000" dirty="0"/>
              <a:t>2</a:t>
            </a:r>
            <a:r>
              <a:rPr lang="en-US" i="1" dirty="0"/>
              <a:t> is present, the amount of O</a:t>
            </a:r>
            <a:r>
              <a:rPr lang="en-US" i="1" baseline="-25000" dirty="0"/>
              <a:t>2</a:t>
            </a:r>
            <a:r>
              <a:rPr lang="en-US" i="1" dirty="0"/>
              <a:t> will change to stay regulated.</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7391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2400" b="1" dirty="0"/>
              <a:t>21.) Use the illustration below to answer the question.</a:t>
            </a:r>
            <a:br>
              <a:rPr lang="en-US" sz="2400" b="1" dirty="0"/>
            </a:br>
            <a:endParaRPr lang="en-US" sz="2400" b="1"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914400"/>
            <a:ext cx="11016343" cy="1752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3"/>
          <p:cNvSpPr txBox="1"/>
          <p:nvPr/>
        </p:nvSpPr>
        <p:spPr>
          <a:xfrm>
            <a:off x="186223" y="3124200"/>
            <a:ext cx="8839200" cy="2585323"/>
          </a:xfrm>
          <a:prstGeom prst="rect">
            <a:avLst/>
          </a:prstGeom>
          <a:noFill/>
        </p:spPr>
        <p:txBody>
          <a:bodyPr wrap="square" rtlCol="0">
            <a:spAutoFit/>
          </a:bodyPr>
          <a:lstStyle/>
          <a:p>
            <a:r>
              <a:rPr lang="en-US" b="1" dirty="0"/>
              <a:t>Which statement best describes the phase of the cell cycle shown? </a:t>
            </a:r>
          </a:p>
          <a:p>
            <a:r>
              <a:rPr lang="en-US" dirty="0"/>
              <a:t>	</a:t>
            </a:r>
            <a:endParaRPr lang="en-US" dirty="0" smtClean="0">
              <a:solidFill>
                <a:srgbClr val="FF0000"/>
              </a:solidFill>
            </a:endParaRPr>
          </a:p>
          <a:p>
            <a:pPr marL="342900" lvl="0" indent="-342900">
              <a:buFont typeface="+mj-lt"/>
              <a:buAutoNum type="alphaUcPeriod"/>
            </a:pPr>
            <a:r>
              <a:rPr lang="en-US" dirty="0" smtClean="0"/>
              <a:t>The cell is in prophase of mitosis because the number of chromosomes has doubled.</a:t>
            </a:r>
            <a:endParaRPr lang="en-US" i="1" dirty="0" smtClean="0"/>
          </a:p>
          <a:p>
            <a:pPr marL="342900" lvl="0" indent="-342900">
              <a:buAutoNum type="alphaUcPeriod" startAt="2"/>
            </a:pPr>
            <a:r>
              <a:rPr lang="en-US" dirty="0" smtClean="0"/>
              <a:t>The cell is in prophase I of meiosis because the number if chromosomes has 	doubled.</a:t>
            </a:r>
            <a:r>
              <a:rPr lang="en-US" i="1" dirty="0" smtClean="0"/>
              <a:t> </a:t>
            </a:r>
          </a:p>
          <a:p>
            <a:pPr marL="342900" lvl="0" indent="-342900">
              <a:buAutoNum type="alphaUcPeriod" startAt="2"/>
            </a:pPr>
            <a:r>
              <a:rPr lang="en-US" dirty="0" smtClean="0"/>
              <a:t>The cell is in </a:t>
            </a:r>
            <a:r>
              <a:rPr lang="en-US" dirty="0" err="1" smtClean="0"/>
              <a:t>telophase</a:t>
            </a:r>
            <a:r>
              <a:rPr lang="en-US" dirty="0" smtClean="0"/>
              <a:t> of mitosis because the cell is separating and contains two copies </a:t>
            </a:r>
          </a:p>
          <a:p>
            <a:r>
              <a:rPr lang="en-US" dirty="0" smtClean="0"/>
              <a:t>	of </a:t>
            </a:r>
            <a:r>
              <a:rPr lang="en-US" dirty="0"/>
              <a:t>each chromosome</a:t>
            </a:r>
            <a:r>
              <a:rPr lang="en-US" b="1" dirty="0" smtClean="0"/>
              <a:t>.</a:t>
            </a:r>
            <a:r>
              <a:rPr lang="en-US" dirty="0" smtClean="0"/>
              <a:t>­</a:t>
            </a:r>
          </a:p>
          <a:p>
            <a:r>
              <a:rPr lang="en-US" dirty="0" smtClean="0"/>
              <a:t>D. The </a:t>
            </a:r>
            <a:r>
              <a:rPr lang="en-US" dirty="0"/>
              <a:t>cell is in </a:t>
            </a:r>
            <a:r>
              <a:rPr lang="en-US" dirty="0" err="1"/>
              <a:t>telophase</a:t>
            </a:r>
            <a:r>
              <a:rPr lang="en-US" dirty="0"/>
              <a:t> of meiosis because the cell is separating and contains two copies</a:t>
            </a:r>
          </a:p>
          <a:p>
            <a:r>
              <a:rPr lang="en-US" dirty="0" smtClean="0"/>
              <a:t>	of </a:t>
            </a:r>
            <a:r>
              <a:rPr lang="en-US" dirty="0"/>
              <a:t>each </a:t>
            </a:r>
            <a:r>
              <a:rPr lang="en-US" dirty="0" smtClean="0"/>
              <a:t>chromosome.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497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rmAutofit fontScale="90000"/>
          </a:bodyPr>
          <a:lstStyle/>
          <a:p>
            <a:r>
              <a:rPr lang="en-US" dirty="0" smtClean="0"/>
              <a:t>Prokaryotic </a:t>
            </a:r>
            <a:r>
              <a:rPr lang="en-US" dirty="0" err="1" smtClean="0"/>
              <a:t>vs</a:t>
            </a:r>
            <a:r>
              <a:rPr lang="en-US" dirty="0" smtClean="0"/>
              <a:t> Eukaryotic</a:t>
            </a:r>
            <a:endParaRPr lang="en-US" dirty="0"/>
          </a:p>
        </p:txBody>
      </p:sp>
      <p:sp>
        <p:nvSpPr>
          <p:cNvPr id="3" name="Content Placeholder 2"/>
          <p:cNvSpPr>
            <a:spLocks noGrp="1"/>
          </p:cNvSpPr>
          <p:nvPr>
            <p:ph idx="1"/>
          </p:nvPr>
        </p:nvSpPr>
        <p:spPr>
          <a:xfrm>
            <a:off x="0" y="838200"/>
            <a:ext cx="4191000" cy="5867400"/>
          </a:xfrm>
        </p:spPr>
        <p:txBody>
          <a:bodyPr>
            <a:normAutofit fontScale="62500" lnSpcReduction="20000"/>
          </a:bodyPr>
          <a:lstStyle/>
          <a:p>
            <a:pPr marL="0" indent="0">
              <a:buNone/>
            </a:pPr>
            <a:r>
              <a:rPr lang="en-US" dirty="0" smtClean="0"/>
              <a:t>Prokaryote </a:t>
            </a:r>
          </a:p>
          <a:p>
            <a:r>
              <a:rPr lang="en-US" dirty="0" smtClean="0"/>
              <a:t>Lack a nucleus and membrane bound organelles</a:t>
            </a:r>
          </a:p>
          <a:p>
            <a:r>
              <a:rPr lang="en-US" dirty="0" smtClean="0"/>
              <a:t>Have cytoplasm, plasma (cell) membrane, a cell wall, DNA and </a:t>
            </a:r>
            <a:r>
              <a:rPr lang="en-US" dirty="0" err="1" smtClean="0"/>
              <a:t>ribosomes</a:t>
            </a:r>
            <a:endParaRPr lang="en-US" dirty="0" smtClean="0"/>
          </a:p>
          <a:p>
            <a:r>
              <a:rPr lang="en-US" dirty="0" smtClean="0"/>
              <a:t>Bacteria and </a:t>
            </a:r>
            <a:r>
              <a:rPr lang="en-US" dirty="0" err="1" smtClean="0"/>
              <a:t>Archae</a:t>
            </a:r>
            <a:endParaRPr lang="en-US" dirty="0" smtClean="0"/>
          </a:p>
          <a:p>
            <a:pPr marL="0" indent="0">
              <a:buNone/>
            </a:pPr>
            <a:endParaRPr lang="en-US" dirty="0"/>
          </a:p>
          <a:p>
            <a:pPr marL="0" indent="0">
              <a:buNone/>
            </a:pPr>
            <a:r>
              <a:rPr lang="en-US" dirty="0" smtClean="0"/>
              <a:t>Eukaryotes</a:t>
            </a:r>
          </a:p>
          <a:p>
            <a:r>
              <a:rPr lang="en-US" dirty="0" smtClean="0"/>
              <a:t>Have membrane bound organelles</a:t>
            </a:r>
          </a:p>
          <a:p>
            <a:r>
              <a:rPr lang="en-US" dirty="0" smtClean="0"/>
              <a:t>Have a true nucleus with a nuclear envelope</a:t>
            </a:r>
          </a:p>
          <a:p>
            <a:r>
              <a:rPr lang="en-US" dirty="0" smtClean="0"/>
              <a:t>Have a plasma membrane, cytoplasm, DNA, </a:t>
            </a:r>
            <a:r>
              <a:rPr lang="en-US" dirty="0" err="1" smtClean="0"/>
              <a:t>ribosomes</a:t>
            </a:r>
            <a:r>
              <a:rPr lang="en-US" dirty="0" smtClean="0"/>
              <a:t>, endoplasmic reticulum, </a:t>
            </a:r>
            <a:r>
              <a:rPr lang="en-US" dirty="0" err="1" smtClean="0"/>
              <a:t>golgi</a:t>
            </a:r>
            <a:r>
              <a:rPr lang="en-US" dirty="0" smtClean="0"/>
              <a:t> apparatus, nucleolus w/</a:t>
            </a:r>
            <a:r>
              <a:rPr lang="en-US" dirty="0" err="1" smtClean="0"/>
              <a:t>i</a:t>
            </a:r>
            <a:r>
              <a:rPr lang="en-US" dirty="0" smtClean="0"/>
              <a:t> the nucleus, vacuoles, a cell wall (in some) and other organelles.</a:t>
            </a:r>
          </a:p>
          <a:p>
            <a:r>
              <a:rPr lang="en-US" dirty="0" err="1" smtClean="0"/>
              <a:t>Protists</a:t>
            </a:r>
            <a:r>
              <a:rPr lang="en-US" dirty="0" smtClean="0"/>
              <a:t>, Fungus, Plants, Animals</a:t>
            </a:r>
            <a:endParaRPr lang="en-US" dirty="0"/>
          </a:p>
        </p:txBody>
      </p:sp>
      <p:pic>
        <p:nvPicPr>
          <p:cNvPr id="1026" name="Picture 2" descr="http://unwrittendestiny.files.wordpress.com/2011/07/procaryotic-vs-eucaryotic.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0" y="1066800"/>
            <a:ext cx="4667250" cy="47148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9332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1.bp.blogspot.com/-REgs3iXZ_j4/TWLAA46VLWI/AAAAAAAAGi0/P9UQb7-0P64/s1600/mitosis_phases1.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7200" y="685800"/>
            <a:ext cx="4648200" cy="441906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title"/>
          </p:nvPr>
        </p:nvSpPr>
        <p:spPr>
          <a:xfrm>
            <a:off x="457200" y="76200"/>
            <a:ext cx="8229600" cy="487362"/>
          </a:xfrm>
        </p:spPr>
        <p:txBody>
          <a:bodyPr>
            <a:normAutofit fontScale="90000"/>
          </a:bodyPr>
          <a:lstStyle/>
          <a:p>
            <a:r>
              <a:rPr lang="en-US" dirty="0" smtClean="0"/>
              <a:t>Cell Division (Mitosis)</a:t>
            </a:r>
            <a:endParaRPr lang="en-US" dirty="0"/>
          </a:p>
        </p:txBody>
      </p:sp>
      <p:sp>
        <p:nvSpPr>
          <p:cNvPr id="3" name="Content Placeholder 2"/>
          <p:cNvSpPr>
            <a:spLocks noGrp="1"/>
          </p:cNvSpPr>
          <p:nvPr>
            <p:ph idx="1"/>
          </p:nvPr>
        </p:nvSpPr>
        <p:spPr>
          <a:xfrm>
            <a:off x="152400" y="762000"/>
            <a:ext cx="4419600" cy="5791200"/>
          </a:xfrm>
        </p:spPr>
        <p:txBody>
          <a:bodyPr>
            <a:normAutofit fontScale="85000" lnSpcReduction="20000"/>
          </a:bodyPr>
          <a:lstStyle/>
          <a:p>
            <a:pPr marL="0" indent="0">
              <a:buNone/>
            </a:pPr>
            <a:r>
              <a:rPr lang="en-US" dirty="0" smtClean="0"/>
              <a:t>Cell division results in two identical </a:t>
            </a:r>
            <a:r>
              <a:rPr lang="en-US" i="1" dirty="0" smtClean="0"/>
              <a:t>daughter cells.</a:t>
            </a:r>
          </a:p>
          <a:p>
            <a:pPr marL="0" indent="0">
              <a:buNone/>
            </a:pPr>
            <a:r>
              <a:rPr lang="en-US" dirty="0" smtClean="0"/>
              <a:t>The process of cell divisions occurs in three parts:</a:t>
            </a:r>
          </a:p>
          <a:p>
            <a:r>
              <a:rPr lang="en-US" b="1" dirty="0" smtClean="0"/>
              <a:t>Interphase </a:t>
            </a:r>
            <a:r>
              <a:rPr lang="en-US" dirty="0" smtClean="0"/>
              <a:t>- duplication of chromosomes and preparing the nucleus for division</a:t>
            </a:r>
          </a:p>
          <a:p>
            <a:r>
              <a:rPr lang="en-US" b="1" dirty="0" smtClean="0"/>
              <a:t>Mitosis</a:t>
            </a:r>
            <a:r>
              <a:rPr lang="en-US" dirty="0" smtClean="0"/>
              <a:t> – organized division of the nucleus into two identical nuclei</a:t>
            </a:r>
          </a:p>
          <a:p>
            <a:r>
              <a:rPr lang="en-US" b="1" dirty="0" smtClean="0"/>
              <a:t>Cytokinesis</a:t>
            </a:r>
            <a:r>
              <a:rPr lang="en-US" dirty="0" smtClean="0"/>
              <a:t>- division of the cell and cellular contents into two identical daughter cells</a:t>
            </a:r>
          </a:p>
          <a:p>
            <a:r>
              <a:rPr lang="en-US" dirty="0" smtClean="0">
                <a:hlinkClick r:id="rId3"/>
              </a:rPr>
              <a:t>Animation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426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22.) Mitosis and meiosis are processes by which animal and plant cells divide.  Which statement </a:t>
            </a:r>
            <a:r>
              <a:rPr lang="en-US" sz="2400" b="1" dirty="0" smtClean="0"/>
              <a:t>best describes </a:t>
            </a:r>
            <a:r>
              <a:rPr lang="en-US" sz="2400" b="1" dirty="0"/>
              <a:t>a difference between mitosis and meiosis?</a:t>
            </a:r>
            <a:br>
              <a:rPr lang="en-US" sz="2400" b="1" dirty="0"/>
            </a:br>
            <a:endParaRPr lang="en-US" sz="2400" b="1" dirty="0"/>
          </a:p>
        </p:txBody>
      </p:sp>
      <p:sp>
        <p:nvSpPr>
          <p:cNvPr id="3" name="Content Placeholder 2"/>
          <p:cNvSpPr>
            <a:spLocks noGrp="1"/>
          </p:cNvSpPr>
          <p:nvPr>
            <p:ph idx="1"/>
          </p:nvPr>
        </p:nvSpPr>
        <p:spPr/>
        <p:txBody>
          <a:bodyPr>
            <a:normAutofit/>
          </a:bodyPr>
          <a:lstStyle/>
          <a:p>
            <a:pPr marL="514350" lvl="0" indent="-514350">
              <a:buFont typeface="+mj-lt"/>
              <a:buAutoNum type="alphaUcPeriod"/>
            </a:pPr>
            <a:r>
              <a:rPr lang="en-US" dirty="0" smtClean="0"/>
              <a:t>Meiosis </a:t>
            </a:r>
            <a:r>
              <a:rPr lang="en-US" dirty="0"/>
              <a:t>is a multi-step </a:t>
            </a:r>
            <a:r>
              <a:rPr lang="en-US" dirty="0" smtClean="0"/>
              <a:t>process.</a:t>
            </a:r>
          </a:p>
          <a:p>
            <a:pPr marL="0" lvl="0" indent="0">
              <a:buNone/>
            </a:pPr>
            <a:r>
              <a:rPr lang="en-US" i="1" dirty="0" smtClean="0"/>
              <a:t>B.  </a:t>
            </a:r>
            <a:r>
              <a:rPr lang="en-US" dirty="0" smtClean="0"/>
              <a:t>Mitosis </a:t>
            </a:r>
            <a:r>
              <a:rPr lang="en-US" dirty="0"/>
              <a:t>occurs only in eukaryotic </a:t>
            </a:r>
            <a:r>
              <a:rPr lang="en-US" dirty="0" smtClean="0"/>
              <a:t>cells.</a:t>
            </a:r>
          </a:p>
          <a:p>
            <a:pPr marL="514350" lvl="0" indent="-514350">
              <a:buAutoNum type="alphaUcPeriod" startAt="3"/>
            </a:pPr>
            <a:r>
              <a:rPr lang="en-US" dirty="0" smtClean="0"/>
              <a:t>Meiosis </a:t>
            </a:r>
            <a:r>
              <a:rPr lang="en-US" dirty="0"/>
              <a:t>is used in the repair of an </a:t>
            </a:r>
            <a:r>
              <a:rPr lang="en-US" dirty="0" smtClean="0"/>
              <a:t>organism.</a:t>
            </a:r>
          </a:p>
          <a:p>
            <a:pPr marL="0" lvl="0" indent="0">
              <a:buNone/>
            </a:pPr>
            <a:r>
              <a:rPr lang="en-US" dirty="0" smtClean="0"/>
              <a:t>D.  Mitosis </a:t>
            </a:r>
            <a:r>
              <a:rPr lang="en-US" dirty="0"/>
              <a:t>produces genetically identical </a:t>
            </a:r>
            <a:r>
              <a:rPr lang="en-US" dirty="0" smtClean="0"/>
              <a:t>	daughter </a:t>
            </a:r>
            <a:r>
              <a:rPr lang="en-US" dirty="0"/>
              <a:t>cells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790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Meiosis</a:t>
            </a:r>
            <a:endParaRPr lang="en-US" dirty="0"/>
          </a:p>
        </p:txBody>
      </p:sp>
      <p:sp>
        <p:nvSpPr>
          <p:cNvPr id="3" name="Content Placeholder 2"/>
          <p:cNvSpPr>
            <a:spLocks noGrp="1"/>
          </p:cNvSpPr>
          <p:nvPr>
            <p:ph idx="1"/>
          </p:nvPr>
        </p:nvSpPr>
        <p:spPr>
          <a:xfrm>
            <a:off x="457200" y="685800"/>
            <a:ext cx="4343400" cy="5791200"/>
          </a:xfrm>
        </p:spPr>
        <p:txBody>
          <a:bodyPr>
            <a:normAutofit fontScale="85000" lnSpcReduction="20000"/>
          </a:bodyPr>
          <a:lstStyle/>
          <a:p>
            <a:r>
              <a:rPr lang="en-US" sz="2800" dirty="0" smtClean="0"/>
              <a:t>Meiosis occurs during the formation of sex cells (sperm and egg).  It is necessary so that the sex cells only have half the number of chromosomes (23 in us) so that at fertilization, the normal chromosome number is returned (46 in us)</a:t>
            </a:r>
          </a:p>
          <a:p>
            <a:r>
              <a:rPr lang="en-US" sz="2800" dirty="0" smtClean="0">
                <a:hlinkClick r:id="rId2"/>
              </a:rPr>
              <a:t>Meiosis</a:t>
            </a:r>
            <a:r>
              <a:rPr lang="en-US" sz="2800" dirty="0" smtClean="0"/>
              <a:t> involves two divisions. It begins with the replication of the chromosomes, divides up the cell into two cells, then divides again (without replication) into 4 genetically different sex cells with half the normal number of chromosomes</a:t>
            </a:r>
            <a:endParaRPr lang="en-US" sz="2800" dirty="0"/>
          </a:p>
        </p:txBody>
      </p:sp>
      <p:pic>
        <p:nvPicPr>
          <p:cNvPr id="3074" name="Picture 2" descr="http://www.phschool.com/science/biology_place/labbench/lab3/images/stages2.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39408" y="1066800"/>
            <a:ext cx="4085492" cy="51816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9062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a:t>23.) </a:t>
            </a:r>
            <a:r>
              <a:rPr lang="en-US" sz="2000" b="1" dirty="0" err="1"/>
              <a:t>Patau</a:t>
            </a:r>
            <a:r>
              <a:rPr lang="en-US" sz="2000" b="1" dirty="0"/>
              <a:t> syndrome can be a lethal genetic disorder in mammals, resulting </a:t>
            </a:r>
            <a:r>
              <a:rPr lang="en-US" sz="2000" b="1" dirty="0" smtClean="0"/>
              <a:t>	from </a:t>
            </a:r>
            <a:r>
              <a:rPr lang="en-US" sz="2000" b="1" dirty="0"/>
              <a:t>chromosomes failing to </a:t>
            </a:r>
            <a:r>
              <a:rPr lang="en-US" sz="2000" b="1" dirty="0" smtClean="0"/>
              <a:t>separate </a:t>
            </a:r>
            <a:r>
              <a:rPr lang="en-US" sz="2000" b="1" dirty="0"/>
              <a:t>during meiosis.</a:t>
            </a:r>
            <a:br>
              <a:rPr lang="en-US" sz="2000" b="1" dirty="0"/>
            </a:br>
            <a:endParaRPr lang="en-US" sz="2000" b="1"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t>Part </a:t>
            </a:r>
            <a:r>
              <a:rPr lang="en-US" b="1" dirty="0"/>
              <a:t>A: </a:t>
            </a:r>
            <a:r>
              <a:rPr lang="en-US" dirty="0"/>
              <a:t>Identify the step during the process of meiosis when chromosomes would </a:t>
            </a:r>
            <a:r>
              <a:rPr lang="en-US" b="1" dirty="0"/>
              <a:t>most likely </a:t>
            </a:r>
            <a:r>
              <a:rPr lang="en-US" dirty="0"/>
              <a:t>fail </a:t>
            </a:r>
            <a:r>
              <a:rPr lang="en-US" dirty="0" smtClean="0"/>
              <a:t>to separate</a:t>
            </a:r>
            <a:r>
              <a:rPr lang="en-US" dirty="0"/>
              <a:t>.</a:t>
            </a:r>
          </a:p>
          <a:p>
            <a:r>
              <a:rPr lang="en-US" i="1" dirty="0"/>
              <a:t>Most likely </a:t>
            </a:r>
            <a:r>
              <a:rPr lang="en-US" b="1" i="1" dirty="0"/>
              <a:t>chromosomes would fair to separate during anaphase I or Anaphase II</a:t>
            </a:r>
            <a:r>
              <a:rPr lang="en-US" i="1" dirty="0"/>
              <a:t>. In anaphase, chromosomes (anaphase I) or sister chromatids (anaphase II) are supposed to separate, or move AWAY from each other</a:t>
            </a:r>
            <a:r>
              <a:rPr lang="en-US" i="1" dirty="0" smtClean="0"/>
              <a:t>. This is called Nondisjunction.</a:t>
            </a:r>
            <a:endParaRPr lang="en-US" dirty="0"/>
          </a:p>
          <a:p>
            <a:pPr marL="0" indent="0">
              <a:buNone/>
            </a:pPr>
            <a:endParaRPr lang="en-US" dirty="0"/>
          </a:p>
          <a:p>
            <a:r>
              <a:rPr lang="en-US" b="1" dirty="0" smtClean="0"/>
              <a:t>Part </a:t>
            </a:r>
            <a:r>
              <a:rPr lang="en-US" b="1" dirty="0"/>
              <a:t>B: </a:t>
            </a:r>
            <a:r>
              <a:rPr lang="en-US" dirty="0"/>
              <a:t>Describe how chromosome separation in meiosis is different from chromosome separation </a:t>
            </a:r>
            <a:r>
              <a:rPr lang="en-US" dirty="0" smtClean="0"/>
              <a:t>in mitosis</a:t>
            </a:r>
            <a:r>
              <a:rPr lang="en-US" dirty="0"/>
              <a:t>.</a:t>
            </a:r>
          </a:p>
          <a:p>
            <a:r>
              <a:rPr lang="en-US" i="1" dirty="0"/>
              <a:t>During meiosis cells and the genetic material </a:t>
            </a:r>
            <a:r>
              <a:rPr lang="en-US" b="1" i="1" dirty="0"/>
              <a:t>is divided twice</a:t>
            </a:r>
            <a:r>
              <a:rPr lang="en-US" i="1" dirty="0"/>
              <a:t> (the first set of division is meiosis I and the second set is meiosis II). In mitosis, the cell and chromosomes divide once. </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3600" dirty="0" smtClean="0"/>
              <a:t>Nondisjunction and </a:t>
            </a:r>
            <a:r>
              <a:rPr lang="en-US" sz="3600" dirty="0" err="1" smtClean="0"/>
              <a:t>Patau’s</a:t>
            </a:r>
            <a:r>
              <a:rPr lang="en-US" sz="3600" dirty="0" smtClean="0"/>
              <a:t> syndrome</a:t>
            </a:r>
            <a:endParaRPr lang="en-US" sz="3600" dirty="0"/>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descr="http://www.biology.iupui.edu/biocourses/N100/images/11nondisjunction.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93571" y="685800"/>
            <a:ext cx="3024292" cy="20465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http://www.biology.iupui.edu/biocourses/N100/images/Trisomy13.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2819401"/>
            <a:ext cx="3955593" cy="27824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1828800" y="849087"/>
            <a:ext cx="2286000" cy="369332"/>
          </a:xfrm>
          <a:prstGeom prst="rect">
            <a:avLst/>
          </a:prstGeom>
          <a:noFill/>
        </p:spPr>
        <p:txBody>
          <a:bodyPr wrap="square" rtlCol="0">
            <a:spAutoFit/>
          </a:bodyPr>
          <a:lstStyle/>
          <a:p>
            <a:r>
              <a:rPr lang="en-US" dirty="0" smtClean="0"/>
              <a:t>Nondisjunction</a:t>
            </a:r>
            <a:endParaRPr lang="en-US" dirty="0"/>
          </a:p>
        </p:txBody>
      </p:sp>
      <p:sp>
        <p:nvSpPr>
          <p:cNvPr id="8" name="TextBox 7"/>
          <p:cNvSpPr txBox="1"/>
          <p:nvPr/>
        </p:nvSpPr>
        <p:spPr>
          <a:xfrm>
            <a:off x="307233" y="5715000"/>
            <a:ext cx="2816967" cy="369332"/>
          </a:xfrm>
          <a:prstGeom prst="rect">
            <a:avLst/>
          </a:prstGeom>
          <a:noFill/>
        </p:spPr>
        <p:txBody>
          <a:bodyPr wrap="square" rtlCol="0">
            <a:spAutoFit/>
          </a:bodyPr>
          <a:lstStyle/>
          <a:p>
            <a:r>
              <a:rPr lang="en-US" dirty="0" smtClean="0"/>
              <a:t>Karyotype of a normal male</a:t>
            </a:r>
            <a:endParaRPr lang="en-US" dirty="0"/>
          </a:p>
        </p:txBody>
      </p:sp>
      <p:pic>
        <p:nvPicPr>
          <p:cNvPr id="1032" name="Picture 8" descr="http://www.biology.iupui.edu/biocourses/N100/images/nmlmale.gif"/>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7233" y="2732314"/>
            <a:ext cx="4198484" cy="286955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TextBox 9"/>
          <p:cNvSpPr txBox="1"/>
          <p:nvPr/>
        </p:nvSpPr>
        <p:spPr>
          <a:xfrm>
            <a:off x="5029200" y="5728214"/>
            <a:ext cx="3505200" cy="923330"/>
          </a:xfrm>
          <a:prstGeom prst="rect">
            <a:avLst/>
          </a:prstGeom>
          <a:noFill/>
        </p:spPr>
        <p:txBody>
          <a:bodyPr wrap="square" rtlCol="0">
            <a:spAutoFit/>
          </a:bodyPr>
          <a:lstStyle/>
          <a:p>
            <a:r>
              <a:rPr lang="en-US" dirty="0" smtClean="0"/>
              <a:t>Karyotype of a </a:t>
            </a:r>
            <a:r>
              <a:rPr lang="en-US" dirty="0" err="1" smtClean="0"/>
              <a:t>Patau’s</a:t>
            </a:r>
            <a:r>
              <a:rPr lang="en-US" dirty="0" smtClean="0"/>
              <a:t> male (notice chromosome #13 has three chromosomes instead of two</a:t>
            </a:r>
            <a:endParaRPr lang="en-US" dirty="0"/>
          </a:p>
        </p:txBody>
      </p:sp>
      <p:sp>
        <p:nvSpPr>
          <p:cNvPr id="5" name="Rounded Rectangle 4"/>
          <p:cNvSpPr/>
          <p:nvPr/>
        </p:nvSpPr>
        <p:spPr>
          <a:xfrm>
            <a:off x="4876800" y="4419600"/>
            <a:ext cx="609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7920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bio1151b.nicerweb.com/Locked/media/ch13/13_09MitosisVMeiosis.jpg"/>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110"/>
            <a:ext cx="9144000" cy="685489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123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gn="l"/>
            <a:r>
              <a:rPr lang="en-US" sz="2000" b="1" dirty="0"/>
              <a:t>Part C: Compare the effects of a disorder caused by chromosomes failing to separate during meiosis</a:t>
            </a:r>
            <a:r>
              <a:rPr lang="en-US" sz="2000" b="1" dirty="0" smtClean="0"/>
              <a:t>, such </a:t>
            </a:r>
            <a:r>
              <a:rPr lang="en-US" sz="2000" b="1" dirty="0"/>
              <a:t>as </a:t>
            </a:r>
            <a:r>
              <a:rPr lang="en-US" sz="2000" b="1" dirty="0" err="1"/>
              <a:t>Patau</a:t>
            </a:r>
            <a:r>
              <a:rPr lang="en-US" sz="2000" b="1" dirty="0"/>
              <a:t> syndrome, to the effects of chromosomes failing to separate during mitosis.</a:t>
            </a:r>
            <a:br>
              <a:rPr lang="en-US" sz="2000" b="1" dirty="0"/>
            </a:br>
            <a:endParaRPr lang="en-US" sz="2000" b="1" dirty="0"/>
          </a:p>
        </p:txBody>
      </p:sp>
      <p:sp>
        <p:nvSpPr>
          <p:cNvPr id="3" name="Content Placeholder 2"/>
          <p:cNvSpPr>
            <a:spLocks noGrp="1"/>
          </p:cNvSpPr>
          <p:nvPr>
            <p:ph idx="1"/>
          </p:nvPr>
        </p:nvSpPr>
        <p:spPr>
          <a:xfrm>
            <a:off x="457200" y="1600200"/>
            <a:ext cx="5105400" cy="4525963"/>
          </a:xfrm>
        </p:spPr>
        <p:txBody>
          <a:bodyPr>
            <a:normAutofit fontScale="70000" lnSpcReduction="20000"/>
          </a:bodyPr>
          <a:lstStyle/>
          <a:p>
            <a:r>
              <a:rPr lang="en-US" i="1" dirty="0" smtClean="0"/>
              <a:t>Due </a:t>
            </a:r>
            <a:r>
              <a:rPr lang="en-US" i="1" dirty="0"/>
              <a:t>to the improper number of chromosomes, the organism has an improper amount of genetic material in the form of </a:t>
            </a:r>
            <a:r>
              <a:rPr lang="en-US" i="1" dirty="0" smtClean="0"/>
              <a:t>DNA</a:t>
            </a:r>
            <a:r>
              <a:rPr lang="en-US" i="1" dirty="0"/>
              <a:t> </a:t>
            </a:r>
            <a:r>
              <a:rPr lang="en-US" i="1" dirty="0" smtClean="0"/>
              <a:t>of the sperm or egg. This mutation will be found in every cell of the organism’s body.  </a:t>
            </a:r>
          </a:p>
          <a:p>
            <a:r>
              <a:rPr lang="en-US" i="1" dirty="0" smtClean="0"/>
              <a:t>If </a:t>
            </a:r>
            <a:r>
              <a:rPr lang="en-US" i="1" dirty="0"/>
              <a:t>chromosomes fail to separate during mitosis, </a:t>
            </a:r>
            <a:r>
              <a:rPr lang="en-US" i="1" dirty="0" smtClean="0"/>
              <a:t>it does not affect the sex cells but a body cell. This mutant body cell then can be reproduced and produce more of the abnormal cells. The cell either dies or is replicated quickly.  This could possibly lead to cancer if the cells are not destroyed by the immune system.</a:t>
            </a:r>
            <a:endParaRPr lang="en-US" dirty="0"/>
          </a:p>
          <a:p>
            <a:endParaRPr lang="en-US" dirty="0"/>
          </a:p>
        </p:txBody>
      </p:sp>
      <p:pic>
        <p:nvPicPr>
          <p:cNvPr id="2050" name="Picture 2" descr="http://www.medicalook.com/diseases_images/cancer.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1200" y="1752600"/>
            <a:ext cx="2857500" cy="42767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70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24.) Which process helps to preserve the genetic information </a:t>
            </a:r>
            <a:r>
              <a:rPr lang="en-US" sz="2400" b="1" dirty="0" smtClean="0"/>
              <a:t>	stored </a:t>
            </a:r>
            <a:r>
              <a:rPr lang="en-US" sz="2400" b="1" dirty="0"/>
              <a:t>in DNA during DNA replication?</a:t>
            </a:r>
            <a:br>
              <a:rPr lang="en-US" sz="2400" b="1" dirty="0"/>
            </a:br>
            <a:endParaRPr lang="en-US" sz="2400" b="1" dirty="0"/>
          </a:p>
        </p:txBody>
      </p:sp>
      <p:sp>
        <p:nvSpPr>
          <p:cNvPr id="3" name="Content Placeholder 2"/>
          <p:cNvSpPr>
            <a:spLocks noGrp="1"/>
          </p:cNvSpPr>
          <p:nvPr>
            <p:ph idx="1"/>
          </p:nvPr>
        </p:nvSpPr>
        <p:spPr/>
        <p:txBody>
          <a:bodyPr>
            <a:normAutofit/>
          </a:bodyPr>
          <a:lstStyle/>
          <a:p>
            <a:pPr marL="0" indent="0">
              <a:buNone/>
            </a:pPr>
            <a:r>
              <a:rPr lang="en-US" dirty="0" smtClean="0"/>
              <a:t>A</a:t>
            </a:r>
            <a:r>
              <a:rPr lang="en-US" dirty="0"/>
              <a:t>.) The replacement of nitrogen base thymine </a:t>
            </a:r>
            <a:r>
              <a:rPr lang="en-US" dirty="0" smtClean="0"/>
              <a:t>	with </a:t>
            </a:r>
            <a:r>
              <a:rPr lang="en-US" dirty="0"/>
              <a:t>uracil</a:t>
            </a:r>
            <a:r>
              <a:rPr lang="en-US" dirty="0" smtClean="0"/>
              <a:t>.</a:t>
            </a:r>
          </a:p>
          <a:p>
            <a:pPr marL="0" indent="0">
              <a:buNone/>
            </a:pPr>
            <a:r>
              <a:rPr lang="en-US" dirty="0" smtClean="0"/>
              <a:t>B</a:t>
            </a:r>
            <a:r>
              <a:rPr lang="en-US" dirty="0"/>
              <a:t>.) Enzymes quickly linking nitrogen bases with </a:t>
            </a:r>
            <a:r>
              <a:rPr lang="en-US" dirty="0" smtClean="0"/>
              <a:t>	hydrogen </a:t>
            </a:r>
            <a:r>
              <a:rPr lang="en-US" dirty="0"/>
              <a:t>bonds</a:t>
            </a:r>
            <a:r>
              <a:rPr lang="en-US" dirty="0" smtClean="0"/>
              <a:t>.</a:t>
            </a:r>
          </a:p>
          <a:p>
            <a:pPr marL="0" indent="0">
              <a:buNone/>
            </a:pPr>
            <a:r>
              <a:rPr lang="en-US" dirty="0" smtClean="0"/>
              <a:t>C</a:t>
            </a:r>
            <a:r>
              <a:rPr lang="en-US" dirty="0"/>
              <a:t>.) The synthesis of unique sugar and phosphate </a:t>
            </a:r>
            <a:r>
              <a:rPr lang="en-US" dirty="0" smtClean="0"/>
              <a:t>	molecules </a:t>
            </a:r>
            <a:r>
              <a:rPr lang="en-US" dirty="0"/>
              <a:t>for each </a:t>
            </a:r>
            <a:r>
              <a:rPr lang="en-US" dirty="0" smtClean="0"/>
              <a:t>nucleotide</a:t>
            </a:r>
            <a:r>
              <a:rPr lang="en-US" i="1" dirty="0" smtClean="0"/>
              <a:t>.</a:t>
            </a:r>
            <a:endParaRPr lang="en-US" dirty="0"/>
          </a:p>
          <a:p>
            <a:pPr marL="0" indent="0">
              <a:buNone/>
            </a:pPr>
            <a:r>
              <a:rPr lang="en-US" dirty="0" smtClean="0"/>
              <a:t>D</a:t>
            </a:r>
            <a:r>
              <a:rPr lang="en-US" dirty="0"/>
              <a:t>.) Nucleotides lining up along the template </a:t>
            </a:r>
            <a:r>
              <a:rPr lang="en-US" dirty="0" smtClean="0"/>
              <a:t>	strand </a:t>
            </a:r>
            <a:r>
              <a:rPr lang="en-US" dirty="0"/>
              <a:t>according to base pairing rules</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5053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DNA Replication</a:t>
            </a:r>
            <a:endParaRPr lang="en-US" dirty="0"/>
          </a:p>
        </p:txBody>
      </p:sp>
      <p:sp>
        <p:nvSpPr>
          <p:cNvPr id="3" name="Content Placeholder 2"/>
          <p:cNvSpPr>
            <a:spLocks noGrp="1"/>
          </p:cNvSpPr>
          <p:nvPr>
            <p:ph idx="1"/>
          </p:nvPr>
        </p:nvSpPr>
        <p:spPr>
          <a:xfrm>
            <a:off x="228600" y="1219200"/>
            <a:ext cx="4267200" cy="5257800"/>
          </a:xfrm>
        </p:spPr>
        <p:txBody>
          <a:bodyPr>
            <a:normAutofit fontScale="85000" lnSpcReduction="20000"/>
          </a:bodyPr>
          <a:lstStyle/>
          <a:p>
            <a:r>
              <a:rPr lang="en-US" i="1" dirty="0"/>
              <a:t>This is key for DNA replication. DNA (a double stranded molecule) splits into two halves, and each half serves as a “template” </a:t>
            </a:r>
            <a:r>
              <a:rPr lang="en-US" i="1" dirty="0" smtClean="0"/>
              <a:t> or pattern to </a:t>
            </a:r>
            <a:r>
              <a:rPr lang="en-US" i="1" dirty="0"/>
              <a:t>build the new half. </a:t>
            </a:r>
            <a:endParaRPr lang="en-US" i="1" dirty="0" smtClean="0"/>
          </a:p>
          <a:p>
            <a:r>
              <a:rPr lang="en-US" i="1" dirty="0" smtClean="0"/>
              <a:t>The result is two identical strands of DNA</a:t>
            </a:r>
          </a:p>
          <a:p>
            <a:pPr lvl="1"/>
            <a:r>
              <a:rPr lang="en-US" i="1" dirty="0" smtClean="0"/>
              <a:t>Adenine </a:t>
            </a:r>
            <a:r>
              <a:rPr lang="en-US" i="1" dirty="0"/>
              <a:t>always pairs with </a:t>
            </a:r>
            <a:r>
              <a:rPr lang="en-US" i="1" dirty="0" smtClean="0"/>
              <a:t>Thymine </a:t>
            </a:r>
            <a:r>
              <a:rPr lang="en-US" i="1" dirty="0"/>
              <a:t>(straight line letters AT go together) and </a:t>
            </a:r>
            <a:r>
              <a:rPr lang="en-US" i="1" dirty="0" smtClean="0"/>
              <a:t>Guanine </a:t>
            </a:r>
            <a:r>
              <a:rPr lang="en-US" i="1" dirty="0"/>
              <a:t>always pairs with </a:t>
            </a:r>
            <a:r>
              <a:rPr lang="en-US" i="1" dirty="0" smtClean="0"/>
              <a:t>Cytosine </a:t>
            </a:r>
            <a:r>
              <a:rPr lang="en-US" i="1" dirty="0"/>
              <a:t>(curvy letters GC go together</a:t>
            </a:r>
            <a:r>
              <a:rPr lang="en-US" i="1" dirty="0" smtClean="0"/>
              <a:t>)</a:t>
            </a:r>
          </a:p>
          <a:p>
            <a:pPr lvl="1"/>
            <a:endParaRPr lang="en-US" dirty="0"/>
          </a:p>
          <a:p>
            <a:endParaRPr lang="en-US" dirty="0"/>
          </a:p>
        </p:txBody>
      </p:sp>
      <p:pic>
        <p:nvPicPr>
          <p:cNvPr id="3074" name="Picture 2" descr="http://www.mhhe.com/biosci/esp/2001_saladin/folder_structure/le/m7/s1/assets/images/lem7s1_1.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990600"/>
            <a:ext cx="3923234" cy="510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102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25.) In a flowering plant species, red flower color is dominant </a:t>
            </a:r>
            <a:r>
              <a:rPr lang="en-US" sz="2400" b="1" dirty="0" smtClean="0"/>
              <a:t>	over </a:t>
            </a:r>
            <a:r>
              <a:rPr lang="en-US" sz="2400" b="1" dirty="0"/>
              <a:t>white flower color.  What is the genotype of any </a:t>
            </a:r>
            <a:r>
              <a:rPr lang="en-US" sz="2400" b="1" dirty="0" smtClean="0"/>
              <a:t>	red-flowering </a:t>
            </a:r>
            <a:r>
              <a:rPr lang="en-US" sz="2400" b="1" dirty="0"/>
              <a:t>plant resulting from this species?</a:t>
            </a:r>
            <a:br>
              <a:rPr lang="en-US" sz="2400" b="1" dirty="0"/>
            </a:br>
            <a:endParaRPr lang="en-US" sz="2400" b="1" dirty="0"/>
          </a:p>
        </p:txBody>
      </p:sp>
      <p:sp>
        <p:nvSpPr>
          <p:cNvPr id="3" name="Content Placeholder 2"/>
          <p:cNvSpPr>
            <a:spLocks noGrp="1"/>
          </p:cNvSpPr>
          <p:nvPr>
            <p:ph idx="1"/>
          </p:nvPr>
        </p:nvSpPr>
        <p:spPr/>
        <p:txBody>
          <a:bodyPr>
            <a:normAutofit/>
          </a:bodyPr>
          <a:lstStyle/>
          <a:p>
            <a:pPr marL="514350" lvl="0" indent="-514350">
              <a:buFont typeface="+mj-lt"/>
              <a:buAutoNum type="alphaUcPeriod"/>
            </a:pPr>
            <a:r>
              <a:rPr lang="en-US" dirty="0" smtClean="0"/>
              <a:t>Red </a:t>
            </a:r>
            <a:r>
              <a:rPr lang="en-US" dirty="0"/>
              <a:t>and white alleles present on one chromosome</a:t>
            </a:r>
            <a:r>
              <a:rPr lang="en-US" dirty="0" smtClean="0"/>
              <a:t>.</a:t>
            </a:r>
          </a:p>
          <a:p>
            <a:pPr marL="514350" lvl="0" indent="-514350">
              <a:buFont typeface="+mj-lt"/>
              <a:buAutoNum type="alphaUcPeriod"/>
            </a:pPr>
            <a:r>
              <a:rPr lang="en-US" dirty="0" smtClean="0"/>
              <a:t> Red </a:t>
            </a:r>
            <a:r>
              <a:rPr lang="en-US" dirty="0"/>
              <a:t>and white alleles present on two chromosomes</a:t>
            </a:r>
            <a:r>
              <a:rPr lang="en-US" dirty="0" smtClean="0"/>
              <a:t>.</a:t>
            </a:r>
          </a:p>
          <a:p>
            <a:pPr marL="514350" lvl="0" indent="-514350">
              <a:buFont typeface="+mj-lt"/>
              <a:buAutoNum type="alphaUcPeriod"/>
            </a:pPr>
            <a:r>
              <a:rPr lang="en-US" dirty="0" smtClean="0"/>
              <a:t>A </a:t>
            </a:r>
            <a:r>
              <a:rPr lang="en-US" dirty="0"/>
              <a:t>red allele present on both homologous </a:t>
            </a:r>
            <a:r>
              <a:rPr lang="en-US" dirty="0" smtClean="0"/>
              <a:t>chromosomes</a:t>
            </a:r>
          </a:p>
          <a:p>
            <a:pPr marL="514350" lvl="0" indent="-514350">
              <a:buFont typeface="+mj-lt"/>
              <a:buAutoNum type="alphaUcPeriod"/>
            </a:pPr>
            <a:r>
              <a:rPr lang="en-US" dirty="0" smtClean="0"/>
              <a:t> </a:t>
            </a:r>
            <a:r>
              <a:rPr lang="en-US" dirty="0"/>
              <a:t>A red allele present on at least one of two homologous chromosomes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7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3"/>
            </a:pPr>
            <a:r>
              <a:rPr lang="en-US" b="1" dirty="0" smtClean="0"/>
              <a:t>Prokaryotic </a:t>
            </a:r>
            <a:r>
              <a:rPr lang="en-US" b="1" dirty="0"/>
              <a:t>cells are generally much </a:t>
            </a:r>
            <a:r>
              <a:rPr lang="en-US" b="1" dirty="0" smtClean="0"/>
              <a:t>	smaller </a:t>
            </a:r>
            <a:r>
              <a:rPr lang="en-US" b="1" dirty="0"/>
              <a:t>than eukaryotic cells</a:t>
            </a:r>
            <a:r>
              <a:rPr lang="en-US" b="1" dirty="0" smtClean="0"/>
              <a:t>.</a:t>
            </a:r>
          </a:p>
          <a:p>
            <a:pPr marL="0" lvl="0" indent="0">
              <a:buNone/>
            </a:pPr>
            <a:endParaRPr lang="en-US" dirty="0"/>
          </a:p>
          <a:p>
            <a:pPr marL="0" indent="0">
              <a:buNone/>
            </a:pPr>
            <a:r>
              <a:rPr lang="en-US" dirty="0" smtClean="0"/>
              <a:t>	</a:t>
            </a:r>
            <a:r>
              <a:rPr lang="en-US" b="1" dirty="0" smtClean="0"/>
              <a:t>Part </a:t>
            </a:r>
            <a:r>
              <a:rPr lang="en-US" b="1" dirty="0"/>
              <a:t>A:</a:t>
            </a:r>
            <a:r>
              <a:rPr lang="en-US" dirty="0"/>
              <a:t> Identify a structural difference </a:t>
            </a:r>
            <a:r>
              <a:rPr lang="en-US" dirty="0" smtClean="0"/>
              <a:t>	between </a:t>
            </a:r>
            <a:r>
              <a:rPr lang="en-US" dirty="0"/>
              <a:t>prokaryotic cells and eukaryotic </a:t>
            </a:r>
            <a:r>
              <a:rPr lang="en-US" dirty="0" smtClean="0"/>
              <a:t>	cells </a:t>
            </a:r>
            <a:r>
              <a:rPr lang="en-US" dirty="0"/>
              <a:t>that is directly related to their </a:t>
            </a:r>
            <a:r>
              <a:rPr lang="en-US" dirty="0" smtClean="0"/>
              <a:t>	difference </a:t>
            </a:r>
            <a:r>
              <a:rPr lang="en-US" dirty="0"/>
              <a:t>in size.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7389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Genetics</a:t>
            </a:r>
            <a:endParaRPr lang="en-US" dirty="0"/>
          </a:p>
        </p:txBody>
      </p:sp>
      <p:sp>
        <p:nvSpPr>
          <p:cNvPr id="3" name="Content Placeholder 2"/>
          <p:cNvSpPr>
            <a:spLocks noGrp="1"/>
          </p:cNvSpPr>
          <p:nvPr>
            <p:ph idx="1"/>
          </p:nvPr>
        </p:nvSpPr>
        <p:spPr>
          <a:xfrm>
            <a:off x="457200" y="914400"/>
            <a:ext cx="8229600" cy="4525963"/>
          </a:xfrm>
        </p:spPr>
        <p:txBody>
          <a:bodyPr>
            <a:normAutofit fontScale="85000" lnSpcReduction="20000"/>
          </a:bodyPr>
          <a:lstStyle/>
          <a:p>
            <a:r>
              <a:rPr lang="en-US" i="1" dirty="0"/>
              <a:t>Dominant traits are represented by capital letters, while recessive (non-dominant traits) are represented by </a:t>
            </a:r>
            <a:r>
              <a:rPr lang="en-US" i="1" dirty="0" smtClean="0"/>
              <a:t>lower case </a:t>
            </a:r>
            <a:r>
              <a:rPr lang="en-US" i="1" dirty="0"/>
              <a:t>letters. </a:t>
            </a:r>
            <a:endParaRPr lang="en-US" i="1" dirty="0" smtClean="0"/>
          </a:p>
          <a:p>
            <a:pPr lvl="1"/>
            <a:r>
              <a:rPr lang="en-US" i="1" dirty="0" smtClean="0"/>
              <a:t>Each </a:t>
            </a:r>
            <a:r>
              <a:rPr lang="en-US" i="1" dirty="0"/>
              <a:t>parent has two copies of the gene, so they will get two letters. The different letters represent the different alleles (</a:t>
            </a:r>
            <a:r>
              <a:rPr lang="en-US" i="1" dirty="0" smtClean="0"/>
              <a:t>flower pedal color) </a:t>
            </a:r>
            <a:r>
              <a:rPr lang="en-US" i="1" dirty="0"/>
              <a:t>of a trait. </a:t>
            </a:r>
            <a:endParaRPr lang="en-US" i="1" dirty="0" smtClean="0"/>
          </a:p>
          <a:p>
            <a:pPr lvl="1"/>
            <a:r>
              <a:rPr lang="en-US" i="1" dirty="0" smtClean="0"/>
              <a:t>Since white is the recessive trait, in order to have white petals, the flower has to be </a:t>
            </a:r>
            <a:r>
              <a:rPr lang="en-US" b="1" i="1" dirty="0" err="1" smtClean="0"/>
              <a:t>ff</a:t>
            </a:r>
            <a:r>
              <a:rPr lang="en-US" b="1" i="1" dirty="0" smtClean="0"/>
              <a:t> or pure for the white trait</a:t>
            </a:r>
            <a:r>
              <a:rPr lang="en-US" i="1" dirty="0" smtClean="0"/>
              <a:t>. </a:t>
            </a:r>
          </a:p>
          <a:p>
            <a:pPr lvl="1"/>
            <a:r>
              <a:rPr lang="en-US" i="1" dirty="0" smtClean="0"/>
              <a:t>Since red color is dominant, the </a:t>
            </a:r>
            <a:r>
              <a:rPr lang="en-US" i="1" dirty="0"/>
              <a:t>red parent could be </a:t>
            </a:r>
            <a:r>
              <a:rPr lang="en-US" b="1" i="1" dirty="0" err="1"/>
              <a:t>Ff</a:t>
            </a:r>
            <a:r>
              <a:rPr lang="en-US" b="1" i="1" dirty="0"/>
              <a:t> or </a:t>
            </a:r>
            <a:r>
              <a:rPr lang="en-US" b="1" i="1" dirty="0" smtClean="0"/>
              <a:t>FF</a:t>
            </a:r>
            <a:r>
              <a:rPr lang="en-US" i="1" dirty="0" smtClean="0"/>
              <a:t> since it shows red petals. It is either pure for the red trait or a hybrid for red.  </a:t>
            </a:r>
            <a:endParaRPr lang="en-US" dirty="0"/>
          </a:p>
          <a:p>
            <a:r>
              <a:rPr lang="en-US" dirty="0" smtClean="0"/>
              <a:t>When the dominant trait shows, only one allele (form of the gene) must be present to show the trait.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5985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26.  Use the table below to answer the question.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18961368"/>
              </p:ext>
            </p:extLst>
          </p:nvPr>
        </p:nvGraphicFramePr>
        <p:xfrm>
          <a:off x="457200" y="1600200"/>
          <a:ext cx="3124200" cy="1981200"/>
        </p:xfrm>
        <a:graphic>
          <a:graphicData uri="http://schemas.openxmlformats.org/drawingml/2006/table">
            <a:tbl>
              <a:tblPr firstRow="1" bandRow="1">
                <a:tableStyleId>{5C22544A-7EE6-4342-B048-85BDC9FD1C3A}</a:tableStyleId>
              </a:tblPr>
              <a:tblGrid>
                <a:gridCol w="1600200"/>
                <a:gridCol w="1524000"/>
              </a:tblGrid>
              <a:tr h="370840">
                <a:tc>
                  <a:txBody>
                    <a:bodyPr/>
                    <a:lstStyle/>
                    <a:p>
                      <a:r>
                        <a:rPr lang="en-US" sz="2000" dirty="0" smtClean="0"/>
                        <a:t>Genotype(s)</a:t>
                      </a:r>
                      <a:endParaRPr lang="en-US" sz="2000" dirty="0"/>
                    </a:p>
                  </a:txBody>
                  <a:tcPr/>
                </a:tc>
                <a:tc>
                  <a:txBody>
                    <a:bodyPr/>
                    <a:lstStyle/>
                    <a:p>
                      <a:r>
                        <a:rPr lang="en-US" sz="2000" dirty="0" smtClean="0"/>
                        <a:t>Phenotype</a:t>
                      </a:r>
                      <a:endParaRPr lang="en-US" sz="2000" dirty="0"/>
                    </a:p>
                  </a:txBody>
                  <a:tcPr/>
                </a:tc>
              </a:tr>
              <a:tr h="370840">
                <a:tc>
                  <a:txBody>
                    <a:bodyPr/>
                    <a:lstStyle/>
                    <a:p>
                      <a:r>
                        <a:rPr lang="en-US" sz="2000" dirty="0" smtClean="0"/>
                        <a:t>ii</a:t>
                      </a:r>
                      <a:endParaRPr lang="en-US" sz="2000" dirty="0"/>
                    </a:p>
                  </a:txBody>
                  <a:tcPr/>
                </a:tc>
                <a:tc>
                  <a:txBody>
                    <a:bodyPr/>
                    <a:lstStyle/>
                    <a:p>
                      <a:r>
                        <a:rPr lang="en-US" sz="2000" dirty="0" smtClean="0"/>
                        <a:t>O</a:t>
                      </a:r>
                      <a:endParaRPr lang="en-US" sz="2000" dirty="0"/>
                    </a:p>
                  </a:txBody>
                  <a:tcPr/>
                </a:tc>
              </a:tr>
              <a:tr h="370840">
                <a:tc>
                  <a:txBody>
                    <a:bodyPr/>
                    <a:lstStyle/>
                    <a:p>
                      <a:r>
                        <a:rPr lang="en-US" sz="2000" dirty="0" smtClean="0"/>
                        <a:t>I</a:t>
                      </a:r>
                      <a:r>
                        <a:rPr lang="en-US" sz="2000" baseline="30000" dirty="0" smtClean="0"/>
                        <a:t>A</a:t>
                      </a:r>
                      <a:r>
                        <a:rPr lang="en-US" sz="2000" dirty="0" smtClean="0"/>
                        <a:t>I</a:t>
                      </a:r>
                      <a:r>
                        <a:rPr lang="en-US" sz="2000" baseline="30000" dirty="0" smtClean="0"/>
                        <a:t>A</a:t>
                      </a:r>
                      <a:r>
                        <a:rPr lang="en-US" sz="2000" dirty="0" smtClean="0"/>
                        <a:t>, </a:t>
                      </a:r>
                      <a:r>
                        <a:rPr lang="en-US" sz="2000" dirty="0" err="1" smtClean="0"/>
                        <a:t>I</a:t>
                      </a:r>
                      <a:r>
                        <a:rPr lang="en-US" sz="2000" baseline="30000" dirty="0" err="1" smtClean="0"/>
                        <a:t>A</a:t>
                      </a:r>
                      <a:r>
                        <a:rPr lang="en-US" sz="2000" dirty="0" err="1" smtClean="0"/>
                        <a:t>i</a:t>
                      </a:r>
                      <a:endParaRPr lang="en-US" sz="2000" dirty="0"/>
                    </a:p>
                  </a:txBody>
                  <a:tcPr/>
                </a:tc>
                <a:tc>
                  <a:txBody>
                    <a:bodyPr/>
                    <a:lstStyle/>
                    <a:p>
                      <a:r>
                        <a:rPr lang="en-US" sz="2000" dirty="0" smtClean="0"/>
                        <a:t>A</a:t>
                      </a:r>
                      <a:endParaRPr lang="en-US" sz="2000" dirty="0"/>
                    </a:p>
                  </a:txBody>
                  <a:tcPr/>
                </a:tc>
              </a:tr>
              <a:tr h="370840">
                <a:tc>
                  <a:txBody>
                    <a:bodyPr/>
                    <a:lstStyle/>
                    <a:p>
                      <a:r>
                        <a:rPr lang="en-US" sz="2000" dirty="0" smtClean="0"/>
                        <a:t>I</a:t>
                      </a:r>
                      <a:r>
                        <a:rPr lang="en-US" sz="2000" baseline="30000" dirty="0" smtClean="0"/>
                        <a:t>B</a:t>
                      </a:r>
                      <a:r>
                        <a:rPr lang="en-US" sz="2000" dirty="0" smtClean="0"/>
                        <a:t>I</a:t>
                      </a:r>
                      <a:r>
                        <a:rPr lang="en-US" sz="2000" baseline="30000" dirty="0" smtClean="0"/>
                        <a:t>B</a:t>
                      </a:r>
                      <a:r>
                        <a:rPr lang="en-US" sz="2000" dirty="0" smtClean="0"/>
                        <a:t>, </a:t>
                      </a:r>
                      <a:r>
                        <a:rPr lang="en-US" sz="2000" dirty="0" err="1" smtClean="0"/>
                        <a:t>I</a:t>
                      </a:r>
                      <a:r>
                        <a:rPr lang="en-US" sz="2000" baseline="30000" dirty="0" err="1" smtClean="0"/>
                        <a:t>B</a:t>
                      </a:r>
                      <a:r>
                        <a:rPr lang="en-US" sz="2000" dirty="0" err="1" smtClean="0"/>
                        <a:t>i</a:t>
                      </a:r>
                      <a:endParaRPr lang="en-US" sz="2000" dirty="0"/>
                    </a:p>
                  </a:txBody>
                  <a:tcPr/>
                </a:tc>
                <a:tc>
                  <a:txBody>
                    <a:bodyPr/>
                    <a:lstStyle/>
                    <a:p>
                      <a:r>
                        <a:rPr lang="en-US" sz="2000" dirty="0" smtClean="0"/>
                        <a:t>B</a:t>
                      </a:r>
                      <a:endParaRPr lang="en-US" sz="2000" dirty="0"/>
                    </a:p>
                  </a:txBody>
                  <a:tcPr/>
                </a:tc>
              </a:tr>
              <a:tr h="370840">
                <a:tc>
                  <a:txBody>
                    <a:bodyPr/>
                    <a:lstStyle/>
                    <a:p>
                      <a:r>
                        <a:rPr lang="en-US" sz="2000" dirty="0" smtClean="0"/>
                        <a:t>I</a:t>
                      </a:r>
                      <a:r>
                        <a:rPr lang="en-US" sz="2000" baseline="30000" dirty="0" smtClean="0"/>
                        <a:t>A</a:t>
                      </a:r>
                      <a:r>
                        <a:rPr lang="en-US" sz="2000" dirty="0" smtClean="0"/>
                        <a:t>I</a:t>
                      </a:r>
                      <a:r>
                        <a:rPr lang="en-US" sz="2000" baseline="30000" dirty="0" smtClean="0"/>
                        <a:t>B</a:t>
                      </a:r>
                      <a:endParaRPr lang="en-US" sz="2000" baseline="30000" dirty="0"/>
                    </a:p>
                  </a:txBody>
                  <a:tcPr/>
                </a:tc>
                <a:tc>
                  <a:txBody>
                    <a:bodyPr/>
                    <a:lstStyle/>
                    <a:p>
                      <a:r>
                        <a:rPr lang="en-US" sz="2000" dirty="0" smtClean="0"/>
                        <a:t>AB</a:t>
                      </a:r>
                      <a:endParaRPr lang="en-US" sz="2000" dirty="0"/>
                    </a:p>
                  </a:txBody>
                  <a:tcPr/>
                </a:tc>
              </a:tr>
            </a:tbl>
          </a:graphicData>
        </a:graphic>
      </p:graphicFrame>
      <p:sp>
        <p:nvSpPr>
          <p:cNvPr id="6" name="TextBox 5"/>
          <p:cNvSpPr txBox="1"/>
          <p:nvPr/>
        </p:nvSpPr>
        <p:spPr>
          <a:xfrm>
            <a:off x="3733800" y="1676400"/>
            <a:ext cx="5410200" cy="2092881"/>
          </a:xfrm>
          <a:prstGeom prst="rect">
            <a:avLst/>
          </a:prstGeom>
          <a:noFill/>
        </p:spPr>
        <p:txBody>
          <a:bodyPr wrap="square" rtlCol="0">
            <a:spAutoFit/>
          </a:bodyPr>
          <a:lstStyle/>
          <a:p>
            <a:r>
              <a:rPr lang="en-US" sz="2600" dirty="0" smtClean="0"/>
              <a:t>Blood type is inherited through multiple alleles, including I</a:t>
            </a:r>
            <a:r>
              <a:rPr lang="en-US" sz="2600" baseline="30000" dirty="0" smtClean="0"/>
              <a:t>A</a:t>
            </a:r>
            <a:r>
              <a:rPr lang="en-US" sz="2600" dirty="0" smtClean="0"/>
              <a:t>, I</a:t>
            </a:r>
            <a:r>
              <a:rPr lang="en-US" sz="2600" baseline="30000" dirty="0" smtClean="0"/>
              <a:t>B</a:t>
            </a:r>
            <a:r>
              <a:rPr lang="en-US" sz="2600" dirty="0" smtClean="0"/>
              <a:t>, and </a:t>
            </a:r>
            <a:r>
              <a:rPr lang="en-US" sz="2600" dirty="0" err="1" smtClean="0"/>
              <a:t>i</a:t>
            </a:r>
            <a:r>
              <a:rPr lang="en-US" sz="2600" dirty="0" smtClean="0"/>
              <a:t>.  A child has type A blood.  If the father has type AB blood, what are  all the possible phenotypes of the mother?</a:t>
            </a:r>
            <a:endParaRPr lang="en-US" sz="2600" dirty="0"/>
          </a:p>
        </p:txBody>
      </p:sp>
      <p:sp>
        <p:nvSpPr>
          <p:cNvPr id="7" name="TextBox 6"/>
          <p:cNvSpPr txBox="1"/>
          <p:nvPr/>
        </p:nvSpPr>
        <p:spPr>
          <a:xfrm>
            <a:off x="381000" y="4038600"/>
            <a:ext cx="7467600" cy="2308324"/>
          </a:xfrm>
          <a:prstGeom prst="rect">
            <a:avLst/>
          </a:prstGeom>
          <a:noFill/>
        </p:spPr>
        <p:txBody>
          <a:bodyPr wrap="square" rtlCol="0">
            <a:spAutoFit/>
          </a:bodyPr>
          <a:lstStyle/>
          <a:p>
            <a:pPr marL="342900" indent="-342900">
              <a:buFont typeface="+mj-lt"/>
              <a:buAutoNum type="alphaUcPeriod"/>
            </a:pPr>
            <a:r>
              <a:rPr lang="en-US" sz="3600" dirty="0" smtClean="0"/>
              <a:t>Phenotypes O or A</a:t>
            </a:r>
          </a:p>
          <a:p>
            <a:pPr marL="342900" indent="-342900">
              <a:buFont typeface="+mj-lt"/>
              <a:buAutoNum type="alphaUcPeriod"/>
            </a:pPr>
            <a:r>
              <a:rPr lang="en-US" sz="3600" dirty="0" smtClean="0"/>
              <a:t>Phenotypes A or AB</a:t>
            </a:r>
          </a:p>
          <a:p>
            <a:pPr marL="342900" indent="-342900">
              <a:buFont typeface="+mj-lt"/>
              <a:buAutoNum type="alphaUcPeriod"/>
            </a:pPr>
            <a:r>
              <a:rPr lang="en-US" sz="3600" dirty="0" smtClean="0"/>
              <a:t>Phenotypes A, B, or AB</a:t>
            </a:r>
          </a:p>
          <a:p>
            <a:pPr marL="342900" indent="-342900">
              <a:buFont typeface="+mj-lt"/>
              <a:buAutoNum type="alphaUcPeriod"/>
            </a:pPr>
            <a:r>
              <a:rPr lang="en-US" sz="3600" dirty="0" smtClean="0"/>
              <a:t>Phenotypes O, A, B, or AB</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25924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a:t>The father must give his I</a:t>
            </a:r>
            <a:r>
              <a:rPr lang="en-US" baseline="30000" dirty="0"/>
              <a:t>A</a:t>
            </a:r>
            <a:r>
              <a:rPr lang="en-US" dirty="0"/>
              <a:t> allele or else the child would not have type A</a:t>
            </a:r>
          </a:p>
          <a:p>
            <a:r>
              <a:rPr lang="en-US" dirty="0" smtClean="0"/>
              <a:t>The mother could be any of the blood types.</a:t>
            </a:r>
          </a:p>
          <a:p>
            <a:r>
              <a:rPr lang="en-US" dirty="0" smtClean="0"/>
              <a:t>If the mother is O she has ii, either of these could produce a child with type A</a:t>
            </a:r>
          </a:p>
          <a:p>
            <a:r>
              <a:rPr lang="en-US" dirty="0" smtClean="0"/>
              <a:t>If the mother has A should could have the genotype </a:t>
            </a:r>
            <a:r>
              <a:rPr lang="en-US" dirty="0" err="1" smtClean="0"/>
              <a:t>I</a:t>
            </a:r>
            <a:r>
              <a:rPr lang="en-US" baseline="30000" dirty="0" err="1" smtClean="0"/>
              <a:t>A</a:t>
            </a:r>
            <a:r>
              <a:rPr lang="en-US" dirty="0" err="1" smtClean="0"/>
              <a:t>i</a:t>
            </a:r>
            <a:r>
              <a:rPr lang="en-US" dirty="0" smtClean="0"/>
              <a:t> or I</a:t>
            </a:r>
            <a:r>
              <a:rPr lang="en-US" baseline="30000" dirty="0" smtClean="0"/>
              <a:t>A</a:t>
            </a:r>
            <a:r>
              <a:rPr lang="en-US" dirty="0" smtClean="0"/>
              <a:t>I</a:t>
            </a:r>
            <a:r>
              <a:rPr lang="en-US" baseline="30000" dirty="0" smtClean="0"/>
              <a:t>A</a:t>
            </a:r>
            <a:r>
              <a:rPr lang="en-US" dirty="0" smtClean="0"/>
              <a:t>, if the child inherits </a:t>
            </a:r>
            <a:r>
              <a:rPr lang="en-US" dirty="0" err="1" smtClean="0"/>
              <a:t>i</a:t>
            </a:r>
            <a:r>
              <a:rPr lang="en-US" dirty="0" smtClean="0"/>
              <a:t> or I</a:t>
            </a:r>
            <a:r>
              <a:rPr lang="en-US" baseline="30000" dirty="0" smtClean="0"/>
              <a:t>A</a:t>
            </a:r>
            <a:r>
              <a:rPr lang="en-US" dirty="0" smtClean="0"/>
              <a:t> it will have type A</a:t>
            </a:r>
          </a:p>
          <a:p>
            <a:r>
              <a:rPr lang="en-US" dirty="0" smtClean="0"/>
              <a:t>If the mother has B should could have the genotype </a:t>
            </a:r>
            <a:r>
              <a:rPr lang="en-US" dirty="0" err="1" smtClean="0"/>
              <a:t>I</a:t>
            </a:r>
            <a:r>
              <a:rPr lang="en-US" baseline="30000" dirty="0" err="1" smtClean="0"/>
              <a:t>B</a:t>
            </a:r>
            <a:r>
              <a:rPr lang="en-US" dirty="0" err="1" smtClean="0"/>
              <a:t>i</a:t>
            </a:r>
            <a:r>
              <a:rPr lang="en-US" dirty="0" smtClean="0"/>
              <a:t>, she could give the </a:t>
            </a:r>
            <a:r>
              <a:rPr lang="en-US" dirty="0" err="1" smtClean="0"/>
              <a:t>i</a:t>
            </a:r>
            <a:r>
              <a:rPr lang="en-US" dirty="0" smtClean="0"/>
              <a:t> allele and the child will have type A blood.</a:t>
            </a:r>
          </a:p>
          <a:p>
            <a:r>
              <a:rPr lang="en-US" dirty="0" smtClean="0"/>
              <a:t>If the mother is AB she would have to give the I</a:t>
            </a:r>
            <a:r>
              <a:rPr lang="en-US" baseline="30000" dirty="0" smtClean="0"/>
              <a:t>A</a:t>
            </a:r>
            <a:r>
              <a:rPr lang="en-US" dirty="0" smtClean="0"/>
              <a:t> allele so the child will have type 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36849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dirty="0" smtClean="0"/>
              <a:t>27.  A cattle farmer genetically crosses a cow (female) with a white coat with a bull (male) with a red coat.  The resulting calf (offspring) is roan, which means there are red and white hairs intermixed in the coat of the calf.  The genes for coat color in a cattle are </a:t>
            </a:r>
            <a:r>
              <a:rPr lang="en-US" sz="2400" dirty="0" err="1" smtClean="0"/>
              <a:t>codominant</a:t>
            </a:r>
            <a:r>
              <a:rPr lang="en-US" sz="2400" dirty="0" smtClean="0"/>
              <a:t>.</a:t>
            </a:r>
            <a:endParaRPr lang="en-US" sz="2400" dirty="0"/>
          </a:p>
        </p:txBody>
      </p:sp>
      <p:sp>
        <p:nvSpPr>
          <p:cNvPr id="3" name="Content Placeholder 2"/>
          <p:cNvSpPr>
            <a:spLocks noGrp="1"/>
          </p:cNvSpPr>
          <p:nvPr>
            <p:ph idx="1"/>
          </p:nvPr>
        </p:nvSpPr>
        <p:spPr>
          <a:xfrm>
            <a:off x="457200" y="1905000"/>
            <a:ext cx="8229600" cy="4953000"/>
          </a:xfrm>
        </p:spPr>
        <p:txBody>
          <a:bodyPr>
            <a:normAutofit fontScale="92500" lnSpcReduction="10000"/>
          </a:bodyPr>
          <a:lstStyle/>
          <a:p>
            <a:r>
              <a:rPr lang="en-US" b="1" dirty="0" smtClean="0"/>
              <a:t>Part A:  </a:t>
            </a:r>
            <a:r>
              <a:rPr lang="en-US" dirty="0" smtClean="0"/>
              <a:t>Although a farm has cattle in all three colors, the farmer prefers roan cattle over white or red cattle.  Use the </a:t>
            </a:r>
            <a:r>
              <a:rPr lang="en-US" dirty="0" err="1" smtClean="0"/>
              <a:t>Punnett</a:t>
            </a:r>
            <a:r>
              <a:rPr lang="en-US" dirty="0" smtClean="0"/>
              <a:t> square to show a cross that would produce only roan offspring.</a:t>
            </a:r>
          </a:p>
          <a:p>
            <a:r>
              <a:rPr lang="en-US" b="1" dirty="0" smtClean="0"/>
              <a:t>Part B:  </a:t>
            </a:r>
            <a:r>
              <a:rPr lang="en-US" dirty="0" smtClean="0"/>
              <a:t>Explain how a roan calf results from one white and one red coated parent.  In your explanation, use letters to represent genes.  Be sure to indicate what colors the letter represent. </a:t>
            </a:r>
          </a:p>
          <a:p>
            <a:r>
              <a:rPr lang="en-US" b="1" dirty="0" smtClean="0"/>
              <a:t>Part C:  </a:t>
            </a:r>
            <a:r>
              <a:rPr lang="en-US" dirty="0" smtClean="0"/>
              <a:t>Predict the possible genotypes and phenotypes of the offspring produced from two roan cattle.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94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Codominant</a:t>
            </a:r>
            <a:r>
              <a:rPr lang="en-US" dirty="0" smtClean="0"/>
              <a:t> Inheritance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27706143"/>
              </p:ext>
            </p:extLst>
          </p:nvPr>
        </p:nvGraphicFramePr>
        <p:xfrm>
          <a:off x="457200" y="1600200"/>
          <a:ext cx="8229600" cy="1112520"/>
        </p:xfrm>
        <a:graphic>
          <a:graphicData uri="http://schemas.openxmlformats.org/drawingml/2006/table">
            <a:tbl>
              <a:tblPr firstRow="1" bandRow="1">
                <a:tableStyleId>{2D5ABB26-0587-4C30-8999-92F81FD0307C}</a:tableStyleId>
              </a:tblPr>
              <a:tblGrid>
                <a:gridCol w="2743200"/>
                <a:gridCol w="2743200"/>
                <a:gridCol w="2743200"/>
              </a:tblGrid>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0" y="1219200"/>
            <a:ext cx="1295400" cy="523220"/>
          </a:xfrm>
          <a:prstGeom prst="rect">
            <a:avLst/>
          </a:prstGeom>
          <a:noFill/>
        </p:spPr>
        <p:txBody>
          <a:bodyPr wrap="square" rtlCol="0">
            <a:spAutoFit/>
          </a:bodyPr>
          <a:lstStyle/>
          <a:p>
            <a:r>
              <a:rPr lang="en-US" sz="2800" b="1" dirty="0" smtClean="0"/>
              <a:t>Part A</a:t>
            </a:r>
            <a:endParaRPr lang="en-US" sz="2800" b="1" dirty="0"/>
          </a:p>
        </p:txBody>
      </p:sp>
      <p:sp>
        <p:nvSpPr>
          <p:cNvPr id="6" name="TextBox 5"/>
          <p:cNvSpPr txBox="1"/>
          <p:nvPr/>
        </p:nvSpPr>
        <p:spPr>
          <a:xfrm>
            <a:off x="0" y="3124200"/>
            <a:ext cx="9144000" cy="3539430"/>
          </a:xfrm>
          <a:prstGeom prst="rect">
            <a:avLst/>
          </a:prstGeom>
          <a:noFill/>
        </p:spPr>
        <p:txBody>
          <a:bodyPr wrap="square" rtlCol="0">
            <a:spAutoFit/>
          </a:bodyPr>
          <a:lstStyle/>
          <a:p>
            <a:r>
              <a:rPr lang="en-US" sz="2800" b="1" dirty="0" smtClean="0"/>
              <a:t>Part B:</a:t>
            </a:r>
          </a:p>
          <a:p>
            <a:r>
              <a:rPr lang="en-US" sz="2800" dirty="0" smtClean="0"/>
              <a:t>In cattle, R is the red allele and R’ is the white allele.  Since this is a </a:t>
            </a:r>
            <a:r>
              <a:rPr lang="en-US" sz="2800" dirty="0" err="1" smtClean="0"/>
              <a:t>codominant</a:t>
            </a:r>
            <a:r>
              <a:rPr lang="en-US" sz="2800" dirty="0" smtClean="0"/>
              <a:t> trait, when both alleles are present, both are expressed in the phenotype, this makes the color roan.  A white cow must have the genotype R’R’ and  a red bull must have the genotype RR.  Since each parent is homozygous, they can only pass on one allele for red and one allele for white, creating roan offspring.</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5499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Codominant</a:t>
            </a:r>
            <a:r>
              <a:rPr lang="en-US" dirty="0" smtClean="0"/>
              <a:t> Inheritance</a:t>
            </a:r>
            <a:endParaRPr lang="en-US" dirty="0"/>
          </a:p>
        </p:txBody>
      </p:sp>
      <p:sp>
        <p:nvSpPr>
          <p:cNvPr id="3" name="Content Placeholder 2"/>
          <p:cNvSpPr>
            <a:spLocks noGrp="1"/>
          </p:cNvSpPr>
          <p:nvPr>
            <p:ph idx="1"/>
          </p:nvPr>
        </p:nvSpPr>
        <p:spPr/>
        <p:txBody>
          <a:bodyPr/>
          <a:lstStyle/>
          <a:p>
            <a:pPr marL="0" indent="0">
              <a:buNone/>
            </a:pPr>
            <a:r>
              <a:rPr lang="en-US" b="1" dirty="0" smtClean="0"/>
              <a:t>Part C:</a:t>
            </a:r>
          </a:p>
          <a:p>
            <a:pPr marL="0" indent="0">
              <a:buNone/>
            </a:pPr>
            <a:r>
              <a:rPr lang="en-US" dirty="0" smtClean="0"/>
              <a:t>If you do a </a:t>
            </a:r>
            <a:r>
              <a:rPr lang="en-US" dirty="0" err="1" smtClean="0"/>
              <a:t>Punnett</a:t>
            </a:r>
            <a:r>
              <a:rPr lang="en-US" dirty="0" smtClean="0"/>
              <a:t> square, you will find 25% of the offspring will be red, 50% will be roan, and 25% will be white.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30925910"/>
              </p:ext>
            </p:extLst>
          </p:nvPr>
        </p:nvGraphicFramePr>
        <p:xfrm>
          <a:off x="457200" y="4648200"/>
          <a:ext cx="8229600" cy="1112520"/>
        </p:xfrm>
        <a:graphic>
          <a:graphicData uri="http://schemas.openxmlformats.org/drawingml/2006/table">
            <a:tbl>
              <a:tblPr firstRow="1" bandRow="1">
                <a:tableStyleId>{2D5ABB26-0587-4C30-8999-92F81FD0307C}</a:tableStyleId>
              </a:tblPr>
              <a:tblGrid>
                <a:gridCol w="2743200"/>
                <a:gridCol w="2743200"/>
                <a:gridCol w="2743200"/>
              </a:tblGrid>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R’</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1723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28.  Use the diagram below to answer the question.  Which type of change in chromosome composition is illustrated in the diagram?</a:t>
            </a: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1524000"/>
            <a:ext cx="6915600" cy="3223618"/>
          </a:xfrm>
          <a:prstGeom prst="rect">
            <a:avLst/>
          </a:prstGeom>
          <a:noFill/>
          <a:ln>
            <a:noFill/>
          </a:ln>
        </p:spPr>
      </p:pic>
      <p:sp>
        <p:nvSpPr>
          <p:cNvPr id="5" name="TextBox 4"/>
          <p:cNvSpPr txBox="1"/>
          <p:nvPr/>
        </p:nvSpPr>
        <p:spPr>
          <a:xfrm>
            <a:off x="285750" y="4738747"/>
            <a:ext cx="8610600" cy="2062103"/>
          </a:xfrm>
          <a:prstGeom prst="rect">
            <a:avLst/>
          </a:prstGeom>
          <a:noFill/>
        </p:spPr>
        <p:txBody>
          <a:bodyPr wrap="square" rtlCol="0">
            <a:spAutoFit/>
          </a:bodyPr>
          <a:lstStyle/>
          <a:p>
            <a:pPr marL="342900" indent="-342900">
              <a:buFont typeface="+mj-lt"/>
              <a:buAutoNum type="alphaUcPeriod"/>
            </a:pPr>
            <a:r>
              <a:rPr lang="en-US" sz="3200" dirty="0" smtClean="0"/>
              <a:t>Deletion</a:t>
            </a:r>
          </a:p>
          <a:p>
            <a:pPr marL="342900" indent="-342900">
              <a:buFont typeface="+mj-lt"/>
              <a:buAutoNum type="alphaUcPeriod"/>
            </a:pPr>
            <a:r>
              <a:rPr lang="en-US" sz="3200" dirty="0" smtClean="0"/>
              <a:t>Insertion</a:t>
            </a:r>
          </a:p>
          <a:p>
            <a:pPr marL="342900" indent="-342900">
              <a:buFont typeface="+mj-lt"/>
              <a:buAutoNum type="alphaUcPeriod"/>
            </a:pPr>
            <a:r>
              <a:rPr lang="en-US" sz="3200" dirty="0" smtClean="0"/>
              <a:t>Inversion</a:t>
            </a:r>
          </a:p>
          <a:p>
            <a:pPr marL="342900" indent="-342900">
              <a:buFont typeface="+mj-lt"/>
              <a:buAutoNum type="alphaUcPeriod"/>
            </a:pPr>
            <a:r>
              <a:rPr lang="en-US" sz="3200" dirty="0" smtClean="0"/>
              <a:t>Translocation </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4365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Changes</a:t>
            </a:r>
            <a:endParaRPr lang="en-US" dirty="0"/>
          </a:p>
        </p:txBody>
      </p:sp>
      <p:sp>
        <p:nvSpPr>
          <p:cNvPr id="3" name="Content Placeholder 2"/>
          <p:cNvSpPr>
            <a:spLocks noGrp="1"/>
          </p:cNvSpPr>
          <p:nvPr>
            <p:ph idx="1"/>
          </p:nvPr>
        </p:nvSpPr>
        <p:spPr/>
        <p:txBody>
          <a:bodyPr/>
          <a:lstStyle/>
          <a:p>
            <a:r>
              <a:rPr lang="en-US" dirty="0" smtClean="0"/>
              <a:t>The chromosome change seen in this diagram is translocation because a portion of DNA is being swapped between two chromosomes.</a:t>
            </a:r>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3276600"/>
            <a:ext cx="6915600" cy="3223618"/>
          </a:xfrm>
          <a:prstGeom prst="rect">
            <a:avLst/>
          </a:prstGeom>
          <a:noFill/>
          <a:ln>
            <a:noFill/>
          </a:ln>
        </p:spPr>
      </p:pic>
      <p:sp>
        <p:nvSpPr>
          <p:cNvPr id="5" name="Rectangle 4"/>
          <p:cNvSpPr/>
          <p:nvPr/>
        </p:nvSpPr>
        <p:spPr>
          <a:xfrm>
            <a:off x="2209800" y="5410200"/>
            <a:ext cx="381000" cy="533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4800600"/>
            <a:ext cx="381000" cy="533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5410200"/>
            <a:ext cx="3810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4800600"/>
            <a:ext cx="3810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2450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smtClean="0"/>
              <a:t>29.  Which statement describes a cell process that is common to both eukaryotic and prokaryotic cells?</a:t>
            </a:r>
            <a:endParaRPr lang="en-US" sz="3600" dirty="0"/>
          </a:p>
        </p:txBody>
      </p:sp>
      <p:sp>
        <p:nvSpPr>
          <p:cNvPr id="3" name="Content Placeholder 2"/>
          <p:cNvSpPr>
            <a:spLocks noGrp="1"/>
          </p:cNvSpPr>
          <p:nvPr>
            <p:ph idx="1"/>
          </p:nvPr>
        </p:nvSpPr>
        <p:spPr>
          <a:xfrm>
            <a:off x="457200" y="1981200"/>
            <a:ext cx="8229600" cy="4525963"/>
          </a:xfrm>
        </p:spPr>
        <p:txBody>
          <a:bodyPr/>
          <a:lstStyle/>
          <a:p>
            <a:pPr marL="514350" indent="-514350">
              <a:buFont typeface="+mj-lt"/>
              <a:buAutoNum type="alphaUcPeriod"/>
            </a:pPr>
            <a:r>
              <a:rPr lang="en-US" dirty="0" smtClean="0"/>
              <a:t>Both cell types carry out transcription in the nucleus</a:t>
            </a:r>
          </a:p>
          <a:p>
            <a:pPr marL="514350" indent="-514350">
              <a:buFont typeface="+mj-lt"/>
              <a:buAutoNum type="alphaUcPeriod"/>
            </a:pPr>
            <a:r>
              <a:rPr lang="en-US" dirty="0" smtClean="0"/>
              <a:t>Both cell types use ribosomes to carry out translation</a:t>
            </a:r>
          </a:p>
          <a:p>
            <a:pPr marL="514350" indent="-514350">
              <a:buFont typeface="+mj-lt"/>
              <a:buAutoNum type="alphaUcPeriod"/>
            </a:pPr>
            <a:r>
              <a:rPr lang="en-US" dirty="0" smtClean="0"/>
              <a:t>Both cell types assemble amino acids to carry out transcription</a:t>
            </a:r>
          </a:p>
          <a:p>
            <a:pPr marL="514350" indent="-514350">
              <a:buFont typeface="+mj-lt"/>
              <a:buAutoNum type="alphaUcPeriod"/>
            </a:pPr>
            <a:r>
              <a:rPr lang="en-US" dirty="0" smtClean="0"/>
              <a:t>Both cell types carry out translation in the endoplasmic reticulum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8525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Transcription/Translation in Pro and </a:t>
            </a:r>
            <a:r>
              <a:rPr lang="en-US" dirty="0" err="1" smtClean="0"/>
              <a:t>Eu</a:t>
            </a:r>
            <a:r>
              <a:rPr lang="en-US" dirty="0" smtClean="0"/>
              <a:t> Cells</a:t>
            </a:r>
            <a:endParaRPr lang="en-US" dirty="0"/>
          </a:p>
        </p:txBody>
      </p:sp>
      <p:sp>
        <p:nvSpPr>
          <p:cNvPr id="3" name="Content Placeholder 2"/>
          <p:cNvSpPr>
            <a:spLocks noGrp="1"/>
          </p:cNvSpPr>
          <p:nvPr>
            <p:ph idx="1"/>
          </p:nvPr>
        </p:nvSpPr>
        <p:spPr/>
        <p:txBody>
          <a:bodyPr/>
          <a:lstStyle/>
          <a:p>
            <a:r>
              <a:rPr lang="en-US" dirty="0" err="1" smtClean="0"/>
              <a:t>Prokarytic</a:t>
            </a:r>
            <a:r>
              <a:rPr lang="en-US" dirty="0" smtClean="0"/>
              <a:t> cells do not have a nucleus or other membrane-bound organelles.</a:t>
            </a:r>
          </a:p>
          <a:p>
            <a:r>
              <a:rPr lang="en-US" dirty="0" smtClean="0"/>
              <a:t>Both eukaryotic and prokaryotic cells have ribosomes that make proteins.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4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3"/>
            </a:pPr>
            <a:r>
              <a:rPr lang="en-US" b="1" dirty="0" smtClean="0"/>
              <a:t>Prokaryotic cells are generally much 	smaller than eukaryotic cells.</a:t>
            </a:r>
          </a:p>
          <a:p>
            <a:pPr marL="0" lvl="0" indent="0">
              <a:buNone/>
            </a:pPr>
            <a:endParaRPr lang="en-US" dirty="0" smtClean="0"/>
          </a:p>
          <a:p>
            <a:pPr marL="0" indent="0">
              <a:buNone/>
            </a:pPr>
            <a:r>
              <a:rPr lang="en-US" dirty="0" smtClean="0"/>
              <a:t>	</a:t>
            </a:r>
            <a:r>
              <a:rPr lang="en-US" dirty="0"/>
              <a:t> </a:t>
            </a:r>
            <a:r>
              <a:rPr lang="en-US" b="1" dirty="0"/>
              <a:t>Part B:</a:t>
            </a:r>
            <a:r>
              <a:rPr lang="en-US" dirty="0"/>
              <a:t> Based on structural difference, </a:t>
            </a:r>
            <a:r>
              <a:rPr lang="en-US" dirty="0" smtClean="0"/>
              <a:t>	explain </a:t>
            </a:r>
            <a:r>
              <a:rPr lang="en-US" dirty="0"/>
              <a:t>why prokaryotic cells can be much </a:t>
            </a:r>
            <a:r>
              <a:rPr lang="en-US" dirty="0" smtClean="0"/>
              <a:t>	smaller </a:t>
            </a:r>
            <a:r>
              <a:rPr lang="en-US" dirty="0"/>
              <a:t>than eukaryotic cells.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3986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dirty="0" smtClean="0"/>
              <a:t>30.  The endoplasmic reticulum is a network of membranes within the cell, and it is often classified as rough or smooth, depending on whether there are ribosomes on its surface.  Which statement best describes the role of rough endoplasmic reticulum in the cell?</a:t>
            </a:r>
            <a:endParaRPr lang="en-US" sz="2400" dirty="0"/>
          </a:p>
        </p:txBody>
      </p:sp>
      <p:sp>
        <p:nvSpPr>
          <p:cNvPr id="3" name="Content Placeholder 2"/>
          <p:cNvSpPr>
            <a:spLocks noGrp="1"/>
          </p:cNvSpPr>
          <p:nvPr>
            <p:ph idx="1"/>
          </p:nvPr>
        </p:nvSpPr>
        <p:spPr>
          <a:xfrm>
            <a:off x="457200" y="1981200"/>
            <a:ext cx="8229600" cy="4144963"/>
          </a:xfrm>
        </p:spPr>
        <p:txBody>
          <a:bodyPr/>
          <a:lstStyle/>
          <a:p>
            <a:pPr marL="514350" indent="-514350">
              <a:buFont typeface="+mj-lt"/>
              <a:buAutoNum type="alphaUcPeriod"/>
            </a:pPr>
            <a:r>
              <a:rPr lang="en-US" dirty="0" smtClean="0"/>
              <a:t>It stores all proteins for later use</a:t>
            </a:r>
          </a:p>
          <a:p>
            <a:pPr marL="514350" indent="-514350">
              <a:buFont typeface="+mj-lt"/>
              <a:buAutoNum type="alphaUcPeriod"/>
            </a:pPr>
            <a:r>
              <a:rPr lang="en-US" dirty="0" smtClean="0"/>
              <a:t>It provides an attachment site for larger organelles</a:t>
            </a:r>
          </a:p>
          <a:p>
            <a:pPr marL="514350" indent="-514350">
              <a:buFont typeface="+mj-lt"/>
              <a:buAutoNum type="alphaUcPeriod"/>
            </a:pPr>
            <a:r>
              <a:rPr lang="en-US" dirty="0" smtClean="0"/>
              <a:t>It aids in the production of membrane and secretory proteins</a:t>
            </a:r>
          </a:p>
          <a:p>
            <a:pPr marL="514350" indent="-514350">
              <a:buFont typeface="+mj-lt"/>
              <a:buAutoNum type="alphaUcPeriod"/>
            </a:pPr>
            <a:r>
              <a:rPr lang="en-US" dirty="0" smtClean="0"/>
              <a:t>It stores amino acids required for the production of all proteins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79207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ER and Ribosomes</a:t>
            </a:r>
            <a:endParaRPr lang="en-US" dirty="0"/>
          </a:p>
        </p:txBody>
      </p:sp>
      <p:sp>
        <p:nvSpPr>
          <p:cNvPr id="3" name="Content Placeholder 2"/>
          <p:cNvSpPr>
            <a:spLocks noGrp="1"/>
          </p:cNvSpPr>
          <p:nvPr>
            <p:ph idx="1"/>
          </p:nvPr>
        </p:nvSpPr>
        <p:spPr/>
        <p:txBody>
          <a:bodyPr/>
          <a:lstStyle/>
          <a:p>
            <a:r>
              <a:rPr lang="en-US" dirty="0" smtClean="0"/>
              <a:t>Ribosomes that are attached the rough ER produce proteins that are destined to be exported from the cell</a:t>
            </a:r>
          </a:p>
          <a:p>
            <a:r>
              <a:rPr lang="en-US" dirty="0" smtClean="0"/>
              <a:t>Proteins that can be found in the plasma membrane are considered exports</a:t>
            </a:r>
          </a:p>
          <a:p>
            <a:r>
              <a:rPr lang="en-US" dirty="0" smtClean="0"/>
              <a:t>Free-floating ribosomes in the cytoplasm produce proteins that are meant to stay and be used inside the cell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79372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31.  A genetic mutation resulted in a change in the sequences of amino acids of a protein, but the function of the protein was not changed.  Which statement best describes the genetic mutation?</a:t>
            </a:r>
            <a:endParaRPr lang="en-US" sz="2400" dirty="0"/>
          </a:p>
        </p:txBody>
      </p:sp>
      <p:sp>
        <p:nvSpPr>
          <p:cNvPr id="3" name="Content Placeholder 2"/>
          <p:cNvSpPr>
            <a:spLocks noGrp="1"/>
          </p:cNvSpPr>
          <p:nvPr>
            <p:ph idx="1"/>
          </p:nvPr>
        </p:nvSpPr>
        <p:spPr/>
        <p:txBody>
          <a:bodyPr/>
          <a:lstStyle/>
          <a:p>
            <a:pPr marL="514350" indent="-514350">
              <a:buFont typeface="+mj-lt"/>
              <a:buAutoNum type="alphaUcPeriod"/>
            </a:pPr>
            <a:r>
              <a:rPr lang="en-US" dirty="0"/>
              <a:t>It was a silent mutation that caused a change in the DNA of the </a:t>
            </a:r>
            <a:r>
              <a:rPr lang="en-US" dirty="0" smtClean="0"/>
              <a:t>organism</a:t>
            </a:r>
          </a:p>
          <a:p>
            <a:pPr marL="514350" lvl="0" indent="-514350">
              <a:buFont typeface="+mj-lt"/>
              <a:buAutoNum type="alphaUcPeriod"/>
            </a:pPr>
            <a:r>
              <a:rPr lang="en-US" dirty="0"/>
              <a:t>It was a silent mutation that caused a change in the phenotype of the organism</a:t>
            </a:r>
          </a:p>
          <a:p>
            <a:pPr marL="514350" indent="-514350">
              <a:buFont typeface="+mj-lt"/>
              <a:buAutoNum type="alphaUcPeriod"/>
            </a:pPr>
            <a:r>
              <a:rPr lang="en-US" dirty="0"/>
              <a:t>It was a nonsense mutation that caused a change in the DNA of </a:t>
            </a:r>
            <a:r>
              <a:rPr lang="en-US" dirty="0" smtClean="0"/>
              <a:t>the organism</a:t>
            </a:r>
          </a:p>
          <a:p>
            <a:pPr marL="514350" indent="-514350">
              <a:buFont typeface="+mj-lt"/>
              <a:buAutoNum type="alphaUcPeriod"/>
            </a:pPr>
            <a:r>
              <a:rPr lang="en-US" dirty="0"/>
              <a:t>It was a nonsense mutation that caused a change in the phenotype of the organism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0223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Mutations</a:t>
            </a:r>
            <a:endParaRPr lang="en-US" dirty="0"/>
          </a:p>
        </p:txBody>
      </p:sp>
      <p:sp>
        <p:nvSpPr>
          <p:cNvPr id="3" name="Content Placeholder 2"/>
          <p:cNvSpPr>
            <a:spLocks noGrp="1"/>
          </p:cNvSpPr>
          <p:nvPr>
            <p:ph idx="1"/>
          </p:nvPr>
        </p:nvSpPr>
        <p:spPr/>
        <p:txBody>
          <a:bodyPr/>
          <a:lstStyle/>
          <a:p>
            <a:r>
              <a:rPr lang="en-US" dirty="0" smtClean="0"/>
              <a:t>A nonsense mutation alters the DNA so that the resulting amino acid sequence is unrecognizable and may create a nonfunctioning protein.</a:t>
            </a:r>
          </a:p>
          <a:p>
            <a:r>
              <a:rPr lang="en-US" dirty="0" smtClean="0"/>
              <a:t>A silent mutation alters the DNA so that the amino acid sequence does not change or the changed amino acid does little to affect the overall protein structure.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6651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l"/>
            <a:r>
              <a:rPr lang="en-US" sz="3200" dirty="0" smtClean="0"/>
              <a:t>32.  Genetic engineering has led to genetically modified plants that resist insect and bacterial and fungal infections.  Which outcome would most likely be a reason why some scientists recommend caution in planting genetically modified plants?</a:t>
            </a:r>
            <a:endParaRPr lang="en-US" sz="3200" dirty="0"/>
          </a:p>
        </p:txBody>
      </p:sp>
      <p:sp>
        <p:nvSpPr>
          <p:cNvPr id="3" name="Content Placeholder 2"/>
          <p:cNvSpPr>
            <a:spLocks noGrp="1"/>
          </p:cNvSpPr>
          <p:nvPr>
            <p:ph idx="1"/>
          </p:nvPr>
        </p:nvSpPr>
        <p:spPr>
          <a:xfrm>
            <a:off x="457200" y="3505200"/>
            <a:ext cx="8229600" cy="2925763"/>
          </a:xfrm>
        </p:spPr>
        <p:txBody>
          <a:bodyPr/>
          <a:lstStyle/>
          <a:p>
            <a:pPr marL="514350" indent="-514350">
              <a:buFont typeface="+mj-lt"/>
              <a:buAutoNum type="alphaUcPeriod"/>
            </a:pPr>
            <a:r>
              <a:rPr lang="en-US" dirty="0" smtClean="0"/>
              <a:t>Unplanned ecosystem interactions</a:t>
            </a:r>
          </a:p>
          <a:p>
            <a:pPr marL="514350" indent="-514350">
              <a:buFont typeface="+mj-lt"/>
              <a:buAutoNum type="alphaUcPeriod"/>
            </a:pPr>
            <a:r>
              <a:rPr lang="en-US" dirty="0" smtClean="0"/>
              <a:t>Reduced pesticide and herbicide use</a:t>
            </a:r>
          </a:p>
          <a:p>
            <a:pPr marL="514350" indent="-514350">
              <a:buFont typeface="+mj-lt"/>
              <a:buAutoNum type="alphaUcPeriod"/>
            </a:pPr>
            <a:r>
              <a:rPr lang="en-US" dirty="0" smtClean="0"/>
              <a:t>Improved agricultural yield and profit</a:t>
            </a:r>
          </a:p>
          <a:p>
            <a:pPr marL="514350" indent="-514350">
              <a:buFont typeface="+mj-lt"/>
              <a:buAutoNum type="alphaUcPeriod"/>
            </a:pPr>
            <a:r>
              <a:rPr lang="en-US" dirty="0" smtClean="0"/>
              <a:t>Increased genetic variation and diversity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334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GMOs</a:t>
            </a:r>
            <a:endParaRPr lang="en-US" dirty="0"/>
          </a:p>
        </p:txBody>
      </p:sp>
      <p:sp>
        <p:nvSpPr>
          <p:cNvPr id="3" name="Content Placeholder 2"/>
          <p:cNvSpPr>
            <a:spLocks noGrp="1"/>
          </p:cNvSpPr>
          <p:nvPr>
            <p:ph idx="1"/>
          </p:nvPr>
        </p:nvSpPr>
        <p:spPr/>
        <p:txBody>
          <a:bodyPr>
            <a:normAutofit/>
          </a:bodyPr>
          <a:lstStyle/>
          <a:p>
            <a:r>
              <a:rPr lang="en-US" dirty="0" smtClean="0"/>
              <a:t>The biggest threat to using GMOs in </a:t>
            </a:r>
            <a:r>
              <a:rPr lang="en-US" dirty="0" err="1" smtClean="0"/>
              <a:t>agricultre</a:t>
            </a:r>
            <a:r>
              <a:rPr lang="en-US" dirty="0" smtClean="0"/>
              <a:t> is the possible interactions the organism will have with other organisms in the environment.  If the plant were to fertilize a non-GMO plant, the genes could become part of the environment and potentially upset the ecosystem but preventing natural bacteria, fungus, and insects from living where they naturally occur (on plants)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35236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33.  Use the circle graphs below to answer the question.  The graphs illustrate change in a lizard population over time.  Which process most likely led to the change in the lizard population?</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2514600"/>
            <a:ext cx="3736200" cy="3342647"/>
          </a:xfrm>
          <a:prstGeom prst="rect">
            <a:avLst/>
          </a:prstGeom>
          <a:noFill/>
          <a:ln>
            <a:noFill/>
          </a:ln>
        </p:spPr>
      </p:pic>
      <p:sp>
        <p:nvSpPr>
          <p:cNvPr id="5" name="TextBox 4"/>
          <p:cNvSpPr txBox="1"/>
          <p:nvPr/>
        </p:nvSpPr>
        <p:spPr>
          <a:xfrm>
            <a:off x="152400" y="2514600"/>
            <a:ext cx="4724400" cy="3046988"/>
          </a:xfrm>
          <a:prstGeom prst="rect">
            <a:avLst/>
          </a:prstGeom>
          <a:noFill/>
        </p:spPr>
        <p:txBody>
          <a:bodyPr wrap="square" rtlCol="0">
            <a:spAutoFit/>
          </a:bodyPr>
          <a:lstStyle/>
          <a:p>
            <a:pPr marL="342900" lvl="0" indent="-342900">
              <a:buFont typeface="+mj-lt"/>
              <a:buAutoNum type="alphaUcPeriod"/>
            </a:pPr>
            <a:r>
              <a:rPr lang="en-US" sz="2400" dirty="0"/>
              <a:t>natural selection for a trait that is beneficial to </a:t>
            </a:r>
            <a:r>
              <a:rPr lang="en-US" sz="2400" dirty="0" smtClean="0"/>
              <a:t>lizards</a:t>
            </a:r>
            <a:endParaRPr lang="en-US" sz="2400" dirty="0"/>
          </a:p>
          <a:p>
            <a:pPr marL="342900" indent="-342900">
              <a:buFont typeface="+mj-lt"/>
              <a:buAutoNum type="alphaUcPeriod"/>
            </a:pPr>
            <a:r>
              <a:rPr lang="en-US" sz="2400" dirty="0"/>
              <a:t>natural selection against a trait that is beneficial to lizards</a:t>
            </a:r>
          </a:p>
          <a:p>
            <a:pPr marL="342900" indent="-342900">
              <a:buFont typeface="+mj-lt"/>
              <a:buAutoNum type="alphaUcPeriod"/>
            </a:pPr>
            <a:r>
              <a:rPr lang="en-US" sz="2400" dirty="0"/>
              <a:t>artificial selection for a trait that is beneficial to lizards</a:t>
            </a:r>
          </a:p>
          <a:p>
            <a:pPr marL="342900" indent="-342900">
              <a:buFont typeface="+mj-lt"/>
              <a:buAutoNum type="alphaUcPeriod"/>
            </a:pPr>
            <a:r>
              <a:rPr lang="en-US" sz="2400" dirty="0"/>
              <a:t>artificial selection against a trait that is beneficial to </a:t>
            </a:r>
            <a:r>
              <a:rPr lang="en-US" sz="2400" dirty="0" smtClean="0"/>
              <a:t>lizards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07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vs. Artificial Selection</a:t>
            </a:r>
            <a:endParaRPr lang="en-US" dirty="0"/>
          </a:p>
        </p:txBody>
      </p:sp>
      <p:sp>
        <p:nvSpPr>
          <p:cNvPr id="3" name="Content Placeholder 2"/>
          <p:cNvSpPr>
            <a:spLocks noGrp="1"/>
          </p:cNvSpPr>
          <p:nvPr>
            <p:ph idx="1"/>
          </p:nvPr>
        </p:nvSpPr>
        <p:spPr/>
        <p:txBody>
          <a:bodyPr/>
          <a:lstStyle/>
          <a:p>
            <a:r>
              <a:rPr lang="en-US" dirty="0" smtClean="0"/>
              <a:t>Artificial selection would be the selection for a trait that is beneficial to humans, not necessarily the organism we are breeding.</a:t>
            </a:r>
          </a:p>
          <a:p>
            <a:r>
              <a:rPr lang="en-US" dirty="0" smtClean="0"/>
              <a:t>Natural selection is the selection of a trait that would lead to increased fitness of the individual (the individual would survive longer and be able to produce more offspring)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03073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2800" dirty="0" smtClean="0"/>
              <a:t>34.  In North America, the eastern spotted skunk mates in late winter, and the western spotted skunk mates in late summer.  Even though their geographic ranges overlap, the species do not mate with each other.  What most likely prevents these two species from interbreeding?</a:t>
            </a:r>
            <a:endParaRPr lang="en-US" sz="2800" dirty="0"/>
          </a:p>
        </p:txBody>
      </p:sp>
      <p:sp>
        <p:nvSpPr>
          <p:cNvPr id="3" name="Content Placeholder 2"/>
          <p:cNvSpPr>
            <a:spLocks noGrp="1"/>
          </p:cNvSpPr>
          <p:nvPr>
            <p:ph idx="1"/>
          </p:nvPr>
        </p:nvSpPr>
        <p:spPr>
          <a:xfrm>
            <a:off x="457200" y="2743200"/>
            <a:ext cx="8229600" cy="3382963"/>
          </a:xfrm>
        </p:spPr>
        <p:txBody>
          <a:bodyPr/>
          <a:lstStyle/>
          <a:p>
            <a:pPr marL="514350" indent="-514350">
              <a:buFont typeface="+mj-lt"/>
              <a:buAutoNum type="alphaUcPeriod"/>
            </a:pPr>
            <a:r>
              <a:rPr lang="en-US" dirty="0" smtClean="0"/>
              <a:t>Habitat isolation</a:t>
            </a:r>
          </a:p>
          <a:p>
            <a:pPr marL="514350" indent="-514350">
              <a:buFont typeface="+mj-lt"/>
              <a:buAutoNum type="alphaUcPeriod"/>
            </a:pPr>
            <a:r>
              <a:rPr lang="en-US" dirty="0" err="1" smtClean="0"/>
              <a:t>Gametic</a:t>
            </a:r>
            <a:r>
              <a:rPr lang="en-US" dirty="0" smtClean="0"/>
              <a:t> isolation</a:t>
            </a:r>
          </a:p>
          <a:p>
            <a:pPr marL="514350" indent="-514350">
              <a:buFont typeface="+mj-lt"/>
              <a:buAutoNum type="alphaUcPeriod"/>
            </a:pPr>
            <a:r>
              <a:rPr lang="en-US" dirty="0" smtClean="0"/>
              <a:t>Geographic isolation</a:t>
            </a:r>
          </a:p>
          <a:p>
            <a:pPr marL="514350" indent="-514350">
              <a:buFont typeface="+mj-lt"/>
              <a:buAutoNum type="alphaUcPeriod"/>
            </a:pPr>
            <a:r>
              <a:rPr lang="en-US" dirty="0" smtClean="0"/>
              <a:t>Reproductive isolation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304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for Speciation</a:t>
            </a:r>
            <a:endParaRPr lang="en-US" dirty="0"/>
          </a:p>
        </p:txBody>
      </p:sp>
      <p:sp>
        <p:nvSpPr>
          <p:cNvPr id="3" name="Content Placeholder 2"/>
          <p:cNvSpPr>
            <a:spLocks noGrp="1"/>
          </p:cNvSpPr>
          <p:nvPr>
            <p:ph idx="1"/>
          </p:nvPr>
        </p:nvSpPr>
        <p:spPr/>
        <p:txBody>
          <a:bodyPr/>
          <a:lstStyle/>
          <a:p>
            <a:r>
              <a:rPr lang="en-US" dirty="0" smtClean="0"/>
              <a:t>This is an example of reproductive isolation because these two species are never given the opportunity to produce offspring.</a:t>
            </a:r>
          </a:p>
          <a:p>
            <a:r>
              <a:rPr lang="en-US" dirty="0" smtClean="0"/>
              <a:t>They live in the same region and could produce offspring if they were to mate at the same time of the year.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9623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54563"/>
          </a:xfrm>
        </p:spPr>
        <p:txBody>
          <a:bodyPr>
            <a:noAutofit/>
          </a:bodyPr>
          <a:lstStyle/>
          <a:p>
            <a:pPr marL="0" indent="0">
              <a:buNone/>
            </a:pPr>
            <a:r>
              <a:rPr lang="en-US" sz="1800" dirty="0" smtClean="0"/>
              <a:t>Prokaryotic cells lack membrane-bound organelles. Contain:</a:t>
            </a:r>
          </a:p>
          <a:p>
            <a:pPr lvl="1"/>
            <a:r>
              <a:rPr lang="en-US" sz="1800" dirty="0" smtClean="0"/>
              <a:t>Ribosomes</a:t>
            </a:r>
          </a:p>
          <a:p>
            <a:pPr lvl="1"/>
            <a:r>
              <a:rPr lang="en-US" sz="1800" dirty="0" smtClean="0"/>
              <a:t>DNA</a:t>
            </a:r>
          </a:p>
          <a:p>
            <a:pPr>
              <a:buNone/>
            </a:pPr>
            <a:r>
              <a:rPr lang="en-US" sz="1800" i="1" dirty="0" smtClean="0"/>
              <a:t>Due to the lack of organelles, the total volume of the cell is smaller. Cells with organelles (eukaryotic) have the ability to metabolize materials and retain a larger size.</a:t>
            </a:r>
          </a:p>
          <a:p>
            <a:pPr>
              <a:buNone/>
            </a:pPr>
            <a:r>
              <a:rPr lang="en-US" sz="1800" i="1" dirty="0" smtClean="0"/>
              <a:t>	No specialization of function due to a lack of organelles. Enzymes within the cytoplasm carry out the metabolic functions of the cell</a:t>
            </a:r>
            <a:endParaRPr lang="en-US" sz="1800" dirty="0" smtClean="0"/>
          </a:p>
          <a:p>
            <a:pPr marL="0" indent="0">
              <a:buNone/>
            </a:pPr>
            <a:endParaRPr lang="en-US" sz="1800" dirty="0" smtClean="0"/>
          </a:p>
          <a:p>
            <a:pPr marL="0" indent="0">
              <a:buNone/>
            </a:pPr>
            <a:r>
              <a:rPr lang="en-US" sz="1800" dirty="0" smtClean="0"/>
              <a:t>Eukaryotic </a:t>
            </a:r>
            <a:r>
              <a:rPr lang="en-US" sz="1800" dirty="0"/>
              <a:t>cells contain membrane-bound </a:t>
            </a:r>
            <a:r>
              <a:rPr lang="en-US" sz="1800" dirty="0" smtClean="0"/>
              <a:t>organelles</a:t>
            </a:r>
            <a:r>
              <a:rPr lang="en-US" sz="1800" dirty="0"/>
              <a:t> </a:t>
            </a:r>
            <a:r>
              <a:rPr lang="en-US" sz="1800" dirty="0" smtClean="0"/>
              <a:t>and organelles such as:</a:t>
            </a:r>
          </a:p>
          <a:p>
            <a:pPr lvl="1"/>
            <a:r>
              <a:rPr lang="en-US" sz="1800" dirty="0" smtClean="0"/>
              <a:t>Mitochondria</a:t>
            </a:r>
          </a:p>
          <a:p>
            <a:pPr lvl="1"/>
            <a:r>
              <a:rPr lang="en-US" sz="1800" dirty="0"/>
              <a:t>E</a:t>
            </a:r>
            <a:r>
              <a:rPr lang="en-US" sz="1800" dirty="0" smtClean="0"/>
              <a:t>ndoplasmic reticulum</a:t>
            </a:r>
          </a:p>
          <a:p>
            <a:pPr lvl="1"/>
            <a:r>
              <a:rPr lang="en-US" sz="1800" dirty="0" smtClean="0"/>
              <a:t>Vacuoles</a:t>
            </a:r>
          </a:p>
          <a:p>
            <a:pPr lvl="1"/>
            <a:r>
              <a:rPr lang="en-US" sz="1800" dirty="0" smtClean="0"/>
              <a:t>Lysosomes</a:t>
            </a:r>
          </a:p>
          <a:p>
            <a:pPr lvl="1"/>
            <a:r>
              <a:rPr lang="en-US" sz="1800" dirty="0" err="1" smtClean="0"/>
              <a:t>golgi</a:t>
            </a:r>
            <a:r>
              <a:rPr lang="en-US" sz="1800" dirty="0" smtClean="0"/>
              <a:t> apparatus</a:t>
            </a:r>
          </a:p>
          <a:p>
            <a:pPr lvl="1"/>
            <a:r>
              <a:rPr lang="en-US" sz="1800" dirty="0" smtClean="0"/>
              <a:t>Nucleus with DNA</a:t>
            </a:r>
          </a:p>
          <a:p>
            <a:pPr lvl="1"/>
            <a:r>
              <a:rPr lang="en-US" sz="1800" dirty="0" smtClean="0"/>
              <a:t>Nucleolus</a:t>
            </a:r>
          </a:p>
          <a:p>
            <a:pPr lvl="1"/>
            <a:r>
              <a:rPr lang="en-US" sz="1800" dirty="0" smtClean="0"/>
              <a:t>Ribosomes</a:t>
            </a:r>
          </a:p>
          <a:p>
            <a:pPr marL="0" indent="0">
              <a:buNone/>
            </a:pPr>
            <a:r>
              <a:rPr lang="en-US" sz="1800" dirty="0" smtClean="0"/>
              <a:t>Have a greater division of labor. Organelles are specialized.</a:t>
            </a:r>
          </a:p>
          <a:p>
            <a:pPr marL="0" indent="0">
              <a:buNone/>
            </a:pPr>
            <a:endParaRPr lang="en-US" sz="1800" dirty="0" smtClean="0"/>
          </a:p>
          <a:p>
            <a:pPr marL="0" indent="0">
              <a:buNone/>
            </a:pPr>
            <a:r>
              <a:rPr lang="en-US" sz="1800" dirty="0" smtClean="0"/>
              <a:t>Prokaryotic </a:t>
            </a:r>
            <a:r>
              <a:rPr lang="en-US" sz="1800" dirty="0"/>
              <a:t>cells and eukaryotic cells both contain ribosomes, cytoplasm, a plasma membrane, and genetic material</a:t>
            </a:r>
          </a:p>
          <a:p>
            <a:pPr marL="0" indent="0">
              <a:buNone/>
            </a:pP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29085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35.  A mutation occurs in the genes that code for coat color in deer.  Which change will most likely result from this mutation?</a:t>
            </a:r>
            <a:endParaRPr lang="en-US" sz="3600" dirty="0"/>
          </a:p>
        </p:txBody>
      </p:sp>
      <p:sp>
        <p:nvSpPr>
          <p:cNvPr id="3" name="Content Placeholder 2"/>
          <p:cNvSpPr>
            <a:spLocks noGrp="1"/>
          </p:cNvSpPr>
          <p:nvPr>
            <p:ph idx="1"/>
          </p:nvPr>
        </p:nvSpPr>
        <p:spPr>
          <a:xfrm>
            <a:off x="381000" y="1981200"/>
            <a:ext cx="8229600" cy="4525963"/>
          </a:xfrm>
        </p:spPr>
        <p:txBody>
          <a:bodyPr/>
          <a:lstStyle/>
          <a:p>
            <a:pPr marL="514350" lvl="0" indent="-514350">
              <a:buFont typeface="+mj-lt"/>
              <a:buAutoNum type="alphaUcPeriod"/>
            </a:pPr>
            <a:r>
              <a:rPr lang="en-US" dirty="0"/>
              <a:t>A change in the selection pressures acting on coat color.</a:t>
            </a:r>
          </a:p>
          <a:p>
            <a:pPr marL="514350" lvl="0" indent="-514350">
              <a:buFont typeface="+mj-lt"/>
              <a:buAutoNum type="alphaUcPeriod"/>
            </a:pPr>
            <a:r>
              <a:rPr lang="en-US" dirty="0"/>
              <a:t>A change in the coat-color genes of deer predator species.</a:t>
            </a:r>
          </a:p>
          <a:p>
            <a:pPr marL="514350" lvl="0" indent="-514350">
              <a:buFont typeface="+mj-lt"/>
              <a:buAutoNum type="alphaUcPeriod"/>
            </a:pPr>
            <a:r>
              <a:rPr lang="en-US" dirty="0"/>
              <a:t>An increase in coat-color diversity in the population.</a:t>
            </a:r>
          </a:p>
          <a:p>
            <a:pPr marL="514350" indent="-514350">
              <a:buFont typeface="+mj-lt"/>
              <a:buAutoNum type="alphaUcPeriod"/>
            </a:pPr>
            <a:r>
              <a:rPr lang="en-US" dirty="0"/>
              <a:t>A</a:t>
            </a:r>
            <a:r>
              <a:rPr lang="en-US" dirty="0" smtClean="0"/>
              <a:t>n </a:t>
            </a:r>
            <a:r>
              <a:rPr lang="en-US" dirty="0"/>
              <a:t>increase in the number of genes for coat color in the population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95072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lstStyle/>
          <a:p>
            <a:r>
              <a:rPr lang="en-US" dirty="0" smtClean="0"/>
              <a:t>From the wording of the question, you would have to assume that coat color in deer in controlled by only one gene.</a:t>
            </a:r>
          </a:p>
          <a:p>
            <a:r>
              <a:rPr lang="en-US" dirty="0" smtClean="0"/>
              <a:t>Genes can only control what the organisms looks like, not what is the best fit for the environment.</a:t>
            </a:r>
          </a:p>
          <a:p>
            <a:r>
              <a:rPr lang="en-US" dirty="0" smtClean="0"/>
              <a:t>Adding another coat color to the population would increase the diversity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50033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800" dirty="0" smtClean="0"/>
              <a:t>36.  Use the illustration below to answer the question.  The skeletons of mammalian forelimbs represent variations of a structure that was present in their common ancestor.  What has most likely caused the variation in forelimbs?</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85132" y="2286000"/>
            <a:ext cx="4558868" cy="3840163"/>
          </a:xfrm>
          <a:prstGeom prst="rect">
            <a:avLst/>
          </a:prstGeom>
          <a:noFill/>
          <a:ln>
            <a:noFill/>
          </a:ln>
        </p:spPr>
      </p:pic>
      <p:sp>
        <p:nvSpPr>
          <p:cNvPr id="5" name="TextBox 4"/>
          <p:cNvSpPr txBox="1"/>
          <p:nvPr/>
        </p:nvSpPr>
        <p:spPr>
          <a:xfrm>
            <a:off x="293255" y="2514600"/>
            <a:ext cx="4343400" cy="3539430"/>
          </a:xfrm>
          <a:prstGeom prst="rect">
            <a:avLst/>
          </a:prstGeom>
          <a:noFill/>
        </p:spPr>
        <p:txBody>
          <a:bodyPr wrap="square" rtlCol="0">
            <a:spAutoFit/>
          </a:bodyPr>
          <a:lstStyle/>
          <a:p>
            <a:pPr marL="342900" indent="-342900">
              <a:buFont typeface="+mj-lt"/>
              <a:buAutoNum type="alphaUcPeriod"/>
            </a:pPr>
            <a:r>
              <a:rPr lang="en-US" sz="2800" dirty="0" smtClean="0"/>
              <a:t>Changes in muscle structure</a:t>
            </a:r>
          </a:p>
          <a:p>
            <a:pPr marL="342900" indent="-342900">
              <a:buFont typeface="+mj-lt"/>
              <a:buAutoNum type="alphaUcPeriod"/>
            </a:pPr>
            <a:r>
              <a:rPr lang="en-US" sz="2800" dirty="0" smtClean="0"/>
              <a:t>Changes in the genetic codes</a:t>
            </a:r>
          </a:p>
          <a:p>
            <a:pPr marL="342900" indent="-342900">
              <a:buFont typeface="+mj-lt"/>
              <a:buAutoNum type="alphaUcPeriod"/>
            </a:pPr>
            <a:r>
              <a:rPr lang="en-US" sz="2800" dirty="0" smtClean="0"/>
              <a:t>Trait formation due to behaviors</a:t>
            </a:r>
          </a:p>
          <a:p>
            <a:pPr marL="342900" indent="-342900">
              <a:buFont typeface="+mj-lt"/>
              <a:buAutoNum type="alphaUcPeriod"/>
            </a:pPr>
            <a:r>
              <a:rPr lang="en-US" sz="2800" dirty="0" smtClean="0"/>
              <a:t>Development of vestigial structures</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542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Forelimbs</a:t>
            </a:r>
            <a:endParaRPr lang="en-US" dirty="0"/>
          </a:p>
        </p:txBody>
      </p:sp>
      <p:sp>
        <p:nvSpPr>
          <p:cNvPr id="3" name="Content Placeholder 2"/>
          <p:cNvSpPr>
            <a:spLocks noGrp="1"/>
          </p:cNvSpPr>
          <p:nvPr>
            <p:ph idx="1"/>
          </p:nvPr>
        </p:nvSpPr>
        <p:spPr/>
        <p:txBody>
          <a:bodyPr/>
          <a:lstStyle/>
          <a:p>
            <a:r>
              <a:rPr lang="en-US" dirty="0" smtClean="0"/>
              <a:t>The similarity in structure of all the mammalian forelimbs can be attributed to the fact that we all evolved from a common ancestor that had a similar forelimb structure.</a:t>
            </a:r>
          </a:p>
          <a:p>
            <a:r>
              <a:rPr lang="en-US" dirty="0" smtClean="0"/>
              <a:t>Over time, these structures may change in order to best suit the environment the organism is living 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606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37.  Use the table below to answer the question.  The gene COII is the genome of many organisms.  A comparison of the number of base differences between the COII gene in a rat and that of two other animals is shown.</a:t>
            </a:r>
            <a:endParaRPr lang="en-US" sz="2400" dirty="0"/>
          </a:p>
        </p:txBody>
      </p:sp>
      <p:sp>
        <p:nvSpPr>
          <p:cNvPr id="3" name="Content Placeholder 2"/>
          <p:cNvSpPr>
            <a:spLocks noGrp="1"/>
          </p:cNvSpPr>
          <p:nvPr>
            <p:ph idx="1"/>
          </p:nvPr>
        </p:nvSpPr>
        <p:spPr>
          <a:xfrm>
            <a:off x="457200" y="3657600"/>
            <a:ext cx="8229600" cy="2468563"/>
          </a:xfrm>
        </p:spPr>
        <p:txBody>
          <a:bodyPr>
            <a:normAutofit fontScale="92500" lnSpcReduction="20000"/>
          </a:bodyPr>
          <a:lstStyle/>
          <a:p>
            <a:r>
              <a:rPr lang="en-US" b="1" dirty="0" smtClean="0"/>
              <a:t>Part A:</a:t>
            </a:r>
            <a:r>
              <a:rPr lang="en-US" dirty="0" smtClean="0"/>
              <a:t>  Based on the data, describe a possible evolutionary relationship between rats, mice, and cow.</a:t>
            </a:r>
          </a:p>
          <a:p>
            <a:r>
              <a:rPr lang="en-US" b="1" dirty="0" smtClean="0"/>
              <a:t>Part B:  </a:t>
            </a:r>
            <a:r>
              <a:rPr lang="en-US" dirty="0" smtClean="0"/>
              <a:t>Describe how different organisms having a common gene, such as COII, supports the theory of evolution.</a:t>
            </a:r>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0800" y="1801091"/>
            <a:ext cx="3800475" cy="16002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26215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Part C:</a:t>
            </a:r>
            <a:r>
              <a:rPr lang="en-US" dirty="0" smtClean="0"/>
              <a:t>  </a:t>
            </a:r>
            <a:r>
              <a:rPr lang="en-US" dirty="0"/>
              <a:t>The COII gene of a monkey has 203 base differences from the same gene in a rat and 210 </a:t>
            </a:r>
            <a:r>
              <a:rPr lang="en-US" dirty="0" smtClean="0"/>
              <a:t>base </a:t>
            </a:r>
            <a:r>
              <a:rPr lang="en-US" dirty="0"/>
              <a:t>differences from the same gene in a mouse.  Compare the evolutionary </a:t>
            </a:r>
            <a:r>
              <a:rPr lang="en-US" dirty="0" smtClean="0"/>
              <a:t>relationships between </a:t>
            </a:r>
            <a:r>
              <a:rPr lang="en-US" dirty="0"/>
              <a:t>the monkey, the rat and the mouse.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55662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Evolutionary Relationships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b="1" dirty="0" smtClean="0"/>
              <a:t>Part A:  </a:t>
            </a:r>
            <a:r>
              <a:rPr lang="en-US" dirty="0" smtClean="0"/>
              <a:t>The fewer the number of base differences, the more closely related two organisms are.  The mouse and the rat have the fewest number of differences (101), therefore they are more closely related to one another than the rat is to the cow.</a:t>
            </a:r>
          </a:p>
          <a:p>
            <a:r>
              <a:rPr lang="en-US" b="1" dirty="0" smtClean="0"/>
              <a:t>Part B:  </a:t>
            </a:r>
            <a:r>
              <a:rPr lang="en-US" dirty="0" smtClean="0"/>
              <a:t>The fact that many organisms use the same protein suggests that we all are descendant from a common ancestor.  It would be highly unlikely that different species evolved to use the same proteins to carry out the same functions in the body unless they shared a common ancestor.  The common ancestor used the COII protein and when it branched into other species, those species continued using the protein.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9104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Evolutionary Relationships</a:t>
            </a:r>
            <a:endParaRPr lang="en-US" dirty="0"/>
          </a:p>
        </p:txBody>
      </p:sp>
      <p:sp>
        <p:nvSpPr>
          <p:cNvPr id="3" name="Content Placeholder 2"/>
          <p:cNvSpPr>
            <a:spLocks noGrp="1"/>
          </p:cNvSpPr>
          <p:nvPr>
            <p:ph idx="1"/>
          </p:nvPr>
        </p:nvSpPr>
        <p:spPr/>
        <p:txBody>
          <a:bodyPr/>
          <a:lstStyle/>
          <a:p>
            <a:r>
              <a:rPr lang="en-US" b="1" dirty="0" smtClean="0"/>
              <a:t>Part C:  </a:t>
            </a:r>
            <a:r>
              <a:rPr lang="en-US" dirty="0" smtClean="0"/>
              <a:t>The rat and the monkey have fewer differences than the monkey and the mouse.  Therefore, the rat and the monkey are more closely related than the mouse and the monkey.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62368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400" dirty="0" smtClean="0"/>
              <a:t>38.  Use the table below to answer the question.  A group of students measured a ten-square-meter section of a pond ecosystem and recorded observations.  Which statement is a testable hypothesis?</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524000"/>
            <a:ext cx="8229600" cy="2151280"/>
          </a:xfrm>
          <a:prstGeom prst="rect">
            <a:avLst/>
          </a:prstGeom>
          <a:noFill/>
          <a:ln>
            <a:noFill/>
          </a:ln>
        </p:spPr>
      </p:pic>
      <p:sp>
        <p:nvSpPr>
          <p:cNvPr id="5" name="TextBox 4"/>
          <p:cNvSpPr txBox="1"/>
          <p:nvPr/>
        </p:nvSpPr>
        <p:spPr>
          <a:xfrm>
            <a:off x="609600" y="4114800"/>
            <a:ext cx="8001000" cy="1569660"/>
          </a:xfrm>
          <a:prstGeom prst="rect">
            <a:avLst/>
          </a:prstGeom>
          <a:noFill/>
        </p:spPr>
        <p:txBody>
          <a:bodyPr wrap="square" rtlCol="0">
            <a:spAutoFit/>
          </a:bodyPr>
          <a:lstStyle/>
          <a:p>
            <a:pPr marL="342900" indent="-342900">
              <a:buFont typeface="+mj-lt"/>
              <a:buAutoNum type="alphaUcPeriod"/>
            </a:pPr>
            <a:r>
              <a:rPr lang="en-US" sz="2400" dirty="0"/>
              <a:t>The frogs living in the pond represent a </a:t>
            </a:r>
            <a:r>
              <a:rPr lang="en-US" sz="2400" dirty="0" smtClean="0"/>
              <a:t>population</a:t>
            </a:r>
          </a:p>
          <a:p>
            <a:pPr marL="342900" lvl="0" indent="-342900">
              <a:buFont typeface="+mj-lt"/>
              <a:buAutoNum type="alphaUcPeriod"/>
            </a:pPr>
            <a:r>
              <a:rPr lang="en-US" sz="2400" dirty="0"/>
              <a:t>Water is an abiotic component in the pond ecosystem.</a:t>
            </a:r>
          </a:p>
          <a:p>
            <a:pPr marL="342900" lvl="0" indent="-342900">
              <a:buFont typeface="+mj-lt"/>
              <a:buAutoNum type="alphaUcPeriod"/>
            </a:pPr>
            <a:r>
              <a:rPr lang="en-US" sz="2400" dirty="0"/>
              <a:t>If the fish are given more food, then they will be happier.</a:t>
            </a:r>
          </a:p>
          <a:p>
            <a:pPr marL="342900" lvl="0" indent="-342900">
              <a:buFont typeface="+mj-lt"/>
              <a:buAutoNum type="alphaUcPeriod"/>
            </a:pPr>
            <a:r>
              <a:rPr lang="en-US" sz="2400" dirty="0"/>
              <a:t>If the frogs are startled, then they will jump into the water</a:t>
            </a:r>
            <a:r>
              <a:rPr lang="en-US" sz="2400" dirty="0" smtClean="0"/>
              <a:t>.</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68136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39.  Use the list below to answer the question.  A student wrote several observation in a field notebook.  Which term best classifies all of the student’s observations?</a:t>
            </a:r>
            <a:endParaRPr lang="en-US" sz="2800" dirty="0"/>
          </a:p>
        </p:txBody>
      </p:sp>
      <p:sp>
        <p:nvSpPr>
          <p:cNvPr id="3" name="Content Placeholder 2"/>
          <p:cNvSpPr>
            <a:spLocks noGrp="1"/>
          </p:cNvSpPr>
          <p:nvPr>
            <p:ph idx="1"/>
          </p:nvPr>
        </p:nvSpPr>
        <p:spPr>
          <a:xfrm>
            <a:off x="457200" y="3886200"/>
            <a:ext cx="8229600" cy="2239963"/>
          </a:xfrm>
        </p:spPr>
        <p:txBody>
          <a:bodyPr>
            <a:normAutofit lnSpcReduction="10000"/>
          </a:bodyPr>
          <a:lstStyle/>
          <a:p>
            <a:pPr marL="514350" indent="-514350">
              <a:buFont typeface="+mj-lt"/>
              <a:buAutoNum type="alphaUcPeriod"/>
            </a:pPr>
            <a:r>
              <a:rPr lang="en-US" dirty="0" smtClean="0"/>
              <a:t>Population</a:t>
            </a:r>
          </a:p>
          <a:p>
            <a:pPr marL="514350" indent="-514350">
              <a:buFont typeface="+mj-lt"/>
              <a:buAutoNum type="alphaUcPeriod"/>
            </a:pPr>
            <a:r>
              <a:rPr lang="en-US" dirty="0" smtClean="0"/>
              <a:t>Food chain</a:t>
            </a:r>
          </a:p>
          <a:p>
            <a:pPr marL="514350" indent="-514350">
              <a:buFont typeface="+mj-lt"/>
              <a:buAutoNum type="alphaUcPeriod"/>
            </a:pPr>
            <a:r>
              <a:rPr lang="en-US" dirty="0" smtClean="0"/>
              <a:t>Ecosystem</a:t>
            </a:r>
          </a:p>
          <a:p>
            <a:pPr marL="514350" indent="-514350">
              <a:buFont typeface="+mj-lt"/>
              <a:buAutoNum type="alphaUcPeriod"/>
            </a:pPr>
            <a:r>
              <a:rPr lang="en-US" dirty="0" smtClean="0"/>
              <a:t>community</a:t>
            </a:r>
            <a:endParaRPr lang="en-US" dirty="0"/>
          </a:p>
        </p:txBody>
      </p:sp>
      <p:sp>
        <p:nvSpPr>
          <p:cNvPr id="4" name="TextBox 3"/>
          <p:cNvSpPr txBox="1"/>
          <p:nvPr/>
        </p:nvSpPr>
        <p:spPr>
          <a:xfrm>
            <a:off x="2667000" y="1828800"/>
            <a:ext cx="3429000" cy="1754326"/>
          </a:xfrm>
          <a:prstGeom prst="rect">
            <a:avLst/>
          </a:prstGeom>
          <a:noFill/>
        </p:spPr>
        <p:txBody>
          <a:bodyPr wrap="square" rtlCol="0">
            <a:spAutoFit/>
          </a:bodyPr>
          <a:lstStyle/>
          <a:p>
            <a:r>
              <a:rPr lang="en-US" b="1" dirty="0"/>
              <a:t>Observations</a:t>
            </a:r>
            <a:endParaRPr lang="en-US" dirty="0"/>
          </a:p>
          <a:p>
            <a:pPr marL="285750" lvl="0" indent="-285750">
              <a:buFont typeface="Arial" pitchFamily="34" charset="0"/>
              <a:buChar char="•"/>
            </a:pPr>
            <a:r>
              <a:rPr lang="en-US" dirty="0"/>
              <a:t>Two grey wolves</a:t>
            </a:r>
            <a:r>
              <a:rPr lang="en-US" b="1" dirty="0"/>
              <a:t> </a:t>
            </a:r>
            <a:endParaRPr lang="en-US" dirty="0"/>
          </a:p>
          <a:p>
            <a:pPr marL="285750" lvl="0" indent="-285750">
              <a:buFont typeface="Arial" pitchFamily="34" charset="0"/>
              <a:buChar char="•"/>
            </a:pPr>
            <a:r>
              <a:rPr lang="en-US" dirty="0"/>
              <a:t>five moose</a:t>
            </a:r>
          </a:p>
          <a:p>
            <a:pPr marL="285750" lvl="0" indent="-285750">
              <a:buFont typeface="Arial" pitchFamily="34" charset="0"/>
              <a:buChar char="•"/>
            </a:pPr>
            <a:r>
              <a:rPr lang="en-US" dirty="0"/>
              <a:t>several species of conifer trees</a:t>
            </a:r>
          </a:p>
          <a:p>
            <a:pPr marL="285750" lvl="0" indent="-285750">
              <a:buFont typeface="Arial" pitchFamily="34" charset="0"/>
              <a:buChar char="•"/>
            </a:pPr>
            <a:r>
              <a:rPr lang="en-US" dirty="0"/>
              <a:t>large granite rock</a:t>
            </a:r>
          </a:p>
          <a:p>
            <a:pPr marL="285750" indent="-285750">
              <a:buFont typeface="Arial" pitchFamily="34" charset="0"/>
              <a:buChar char="•"/>
            </a:pPr>
            <a:r>
              <a:rPr lang="en-US" dirty="0"/>
              <a:t>shallow pond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16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smtClean="0"/>
              <a:t>3.</a:t>
            </a:r>
            <a:r>
              <a:rPr lang="en-US" b="1" dirty="0" smtClean="0"/>
              <a:t>	Prokaryotic </a:t>
            </a:r>
            <a:r>
              <a:rPr lang="en-US" b="1" dirty="0"/>
              <a:t>cells are generally much </a:t>
            </a:r>
            <a:r>
              <a:rPr lang="en-US" b="1" dirty="0" smtClean="0"/>
              <a:t>	smaller </a:t>
            </a:r>
            <a:r>
              <a:rPr lang="en-US" b="1" dirty="0"/>
              <a:t>than eukaryotic cells.</a:t>
            </a:r>
          </a:p>
          <a:p>
            <a:pPr marL="0" indent="0">
              <a:buNone/>
            </a:pPr>
            <a:endParaRPr lang="en-US" b="1" dirty="0" smtClean="0"/>
          </a:p>
          <a:p>
            <a:pPr marL="0" indent="0">
              <a:buNone/>
            </a:pPr>
            <a:r>
              <a:rPr lang="en-US" b="1" dirty="0" smtClean="0"/>
              <a:t>	Part </a:t>
            </a:r>
            <a:r>
              <a:rPr lang="en-US" b="1" dirty="0"/>
              <a:t>C:</a:t>
            </a:r>
            <a:r>
              <a:rPr lang="en-US" dirty="0"/>
              <a:t> Describe one Similarity between </a:t>
            </a:r>
            <a:r>
              <a:rPr lang="en-US" dirty="0" smtClean="0"/>
              <a:t>	prokaryotic </a:t>
            </a:r>
            <a:r>
              <a:rPr lang="en-US" dirty="0"/>
              <a:t>cells and eukaryotic cells that </a:t>
            </a:r>
            <a:r>
              <a:rPr lang="en-US" dirty="0" smtClean="0"/>
              <a:t>	is </a:t>
            </a:r>
            <a:r>
              <a:rPr lang="en-US" dirty="0"/>
              <a:t>independent of size.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35441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The addition of the granite rock and shallow pond makes this list of living and nonliving things.</a:t>
            </a:r>
          </a:p>
          <a:p>
            <a:r>
              <a:rPr lang="en-US" dirty="0" smtClean="0"/>
              <a:t>A population consists of only one species, a food chain only includes living individuals, and a community includes all living things.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5308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100" dirty="0" smtClean="0"/>
              <a:t>40. </a:t>
            </a:r>
            <a:r>
              <a:rPr lang="en-US" sz="3100" dirty="0"/>
              <a:t>A researcher observing an ecosystem describes the amount of sunlight, precipitation, and type of</a:t>
            </a:r>
            <a:br>
              <a:rPr lang="en-US" sz="3100" dirty="0"/>
            </a:br>
            <a:r>
              <a:rPr lang="en-US" sz="3100" dirty="0"/>
              <a:t>       soil present.  Which factors is the researcher </a:t>
            </a:r>
            <a:r>
              <a:rPr lang="en-US" sz="3100" b="1" dirty="0"/>
              <a:t>most likely </a:t>
            </a:r>
            <a:r>
              <a:rPr lang="en-US" sz="3100" dirty="0"/>
              <a:t>describing?</a:t>
            </a:r>
            <a:r>
              <a:rPr lang="en-US" dirty="0"/>
              <a:t/>
            </a:r>
            <a:br>
              <a:rPr lang="en-US" dirty="0"/>
            </a:br>
            <a:endParaRPr lang="en-US" dirty="0"/>
          </a:p>
        </p:txBody>
      </p:sp>
      <p:sp>
        <p:nvSpPr>
          <p:cNvPr id="3" name="Content Placeholder 2"/>
          <p:cNvSpPr>
            <a:spLocks noGrp="1"/>
          </p:cNvSpPr>
          <p:nvPr>
            <p:ph idx="1"/>
          </p:nvPr>
        </p:nvSpPr>
        <p:spPr>
          <a:xfrm>
            <a:off x="457200" y="2590800"/>
            <a:ext cx="8229600" cy="3535363"/>
          </a:xfrm>
        </p:spPr>
        <p:txBody>
          <a:bodyPr/>
          <a:lstStyle/>
          <a:p>
            <a:pPr marL="514350" indent="-514350">
              <a:buFont typeface="+mj-lt"/>
              <a:buAutoNum type="alphaUcPeriod"/>
            </a:pPr>
            <a:r>
              <a:rPr lang="en-US" dirty="0"/>
              <a:t>biotic factors in a </a:t>
            </a:r>
            <a:r>
              <a:rPr lang="en-US" dirty="0" smtClean="0"/>
              <a:t>forest</a:t>
            </a:r>
          </a:p>
          <a:p>
            <a:pPr marL="514350" indent="-514350">
              <a:buFont typeface="+mj-lt"/>
              <a:buAutoNum type="alphaUcPeriod"/>
            </a:pPr>
            <a:r>
              <a:rPr lang="en-US" dirty="0"/>
              <a:t>biotic factors in a tundra</a:t>
            </a:r>
          </a:p>
          <a:p>
            <a:pPr marL="514350" indent="-514350">
              <a:buFont typeface="+mj-lt"/>
              <a:buAutoNum type="alphaUcPeriod"/>
            </a:pPr>
            <a:r>
              <a:rPr lang="en-US" dirty="0"/>
              <a:t>abiotic factors in a </a:t>
            </a:r>
            <a:r>
              <a:rPr lang="en-US" dirty="0" smtClean="0"/>
              <a:t>prairie</a:t>
            </a:r>
          </a:p>
          <a:p>
            <a:pPr marL="514350" indent="-514350">
              <a:buFont typeface="+mj-lt"/>
              <a:buAutoNum type="alphaUcPeriod"/>
            </a:pPr>
            <a:r>
              <a:rPr lang="en-US" dirty="0"/>
              <a:t>abiotic factors in an ocean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6211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Biotic vs. Abiotic</a:t>
            </a:r>
            <a:endParaRPr lang="en-US" dirty="0"/>
          </a:p>
        </p:txBody>
      </p:sp>
      <p:sp>
        <p:nvSpPr>
          <p:cNvPr id="5" name="Content Placeholder 4"/>
          <p:cNvSpPr>
            <a:spLocks noGrp="1"/>
          </p:cNvSpPr>
          <p:nvPr>
            <p:ph idx="1"/>
          </p:nvPr>
        </p:nvSpPr>
        <p:spPr/>
        <p:txBody>
          <a:bodyPr/>
          <a:lstStyle/>
          <a:p>
            <a:r>
              <a:rPr lang="en-US" dirty="0" smtClean="0"/>
              <a:t>All the things being described are nonliving (Abiotic)</a:t>
            </a:r>
          </a:p>
          <a:p>
            <a:r>
              <a:rPr lang="en-US" dirty="0" smtClean="0"/>
              <a:t>The addition of soil would indicate this ecosystem is terrestrial (found on land)</a:t>
            </a:r>
          </a:p>
          <a:p>
            <a:r>
              <a:rPr lang="en-US" dirty="0" smtClean="0"/>
              <a:t>The only option that meets both these criteria is a prairie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7372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smtClean="0"/>
              <a:t>41. </a:t>
            </a:r>
            <a:r>
              <a:rPr lang="en-US" sz="3200" dirty="0"/>
              <a:t>Use the diagram below to answer the question. Which sequence correctly describes the flow of energy between organisms in the marine food web?</a:t>
            </a:r>
          </a:p>
        </p:txBody>
      </p:sp>
      <p:sp>
        <p:nvSpPr>
          <p:cNvPr id="3" name="Content Placeholder 2"/>
          <p:cNvSpPr>
            <a:spLocks noGrp="1"/>
          </p:cNvSpPr>
          <p:nvPr>
            <p:ph idx="1"/>
          </p:nvPr>
        </p:nvSpPr>
        <p:spPr>
          <a:xfrm>
            <a:off x="152400" y="2865437"/>
            <a:ext cx="8229600" cy="2468563"/>
          </a:xfrm>
        </p:spPr>
        <p:txBody>
          <a:bodyPr>
            <a:normAutofit fontScale="92500" lnSpcReduction="10000"/>
          </a:bodyPr>
          <a:lstStyle/>
          <a:p>
            <a:pPr marL="514350" indent="-514350">
              <a:buFont typeface="+mj-lt"/>
              <a:buAutoNum type="alphaUcPeriod"/>
            </a:pPr>
            <a:r>
              <a:rPr lang="en-US" dirty="0"/>
              <a:t>from seals to penguins to krill</a:t>
            </a:r>
          </a:p>
          <a:p>
            <a:pPr marL="514350" indent="-514350">
              <a:buFont typeface="+mj-lt"/>
              <a:buAutoNum type="alphaUcPeriod"/>
            </a:pPr>
            <a:r>
              <a:rPr lang="en-US" dirty="0"/>
              <a:t>from whales to drill to small </a:t>
            </a:r>
            <a:r>
              <a:rPr lang="en-US" dirty="0" smtClean="0"/>
              <a:t>fish</a:t>
            </a:r>
          </a:p>
          <a:p>
            <a:pPr marL="514350" indent="-514350">
              <a:buFont typeface="+mj-lt"/>
              <a:buAutoNum type="alphaUcPeriod"/>
            </a:pPr>
            <a:r>
              <a:rPr lang="en-US" dirty="0"/>
              <a:t>from sea birds to seals to </a:t>
            </a:r>
            <a:r>
              <a:rPr lang="en-US" dirty="0" smtClean="0"/>
              <a:t/>
            </a:r>
            <a:br>
              <a:rPr lang="en-US" dirty="0" smtClean="0"/>
            </a:br>
            <a:r>
              <a:rPr lang="en-US" dirty="0" smtClean="0"/>
              <a:t>penguins</a:t>
            </a:r>
          </a:p>
          <a:p>
            <a:pPr marL="514350" indent="-514350">
              <a:buFont typeface="+mj-lt"/>
              <a:buAutoNum type="alphaUcPeriod"/>
            </a:pPr>
            <a:r>
              <a:rPr lang="en-US" dirty="0"/>
              <a:t>from small fish to penguins to seals</a:t>
            </a:r>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6025" y="2650836"/>
            <a:ext cx="2847975" cy="28194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31730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Webs</a:t>
            </a:r>
            <a:endParaRPr lang="en-US" dirty="0"/>
          </a:p>
        </p:txBody>
      </p:sp>
      <p:sp>
        <p:nvSpPr>
          <p:cNvPr id="3" name="Content Placeholder 2"/>
          <p:cNvSpPr>
            <a:spLocks noGrp="1"/>
          </p:cNvSpPr>
          <p:nvPr>
            <p:ph idx="1"/>
          </p:nvPr>
        </p:nvSpPr>
        <p:spPr/>
        <p:txBody>
          <a:bodyPr/>
          <a:lstStyle/>
          <a:p>
            <a:r>
              <a:rPr lang="en-US" dirty="0" smtClean="0"/>
              <a:t>The arrows on the food web indicate the movement of the energy.</a:t>
            </a:r>
          </a:p>
          <a:p>
            <a:r>
              <a:rPr lang="en-US" dirty="0" smtClean="0"/>
              <a:t>The energy in a food web begins with the primary consumer, in this case, krill.</a:t>
            </a:r>
          </a:p>
          <a:p>
            <a:r>
              <a:rPr lang="en-US" dirty="0" smtClean="0"/>
              <a:t>The correct sequence for this food web is from small fish, to penguins, to seals.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5886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dirty="0" smtClean="0"/>
              <a:t>42. </a:t>
            </a:r>
            <a:r>
              <a:rPr lang="en-US" sz="2800" dirty="0"/>
              <a:t>A species of snapping turtles has a tongue that resembles a worm.  The tongue is used to attract small</a:t>
            </a:r>
            <a:br>
              <a:rPr lang="en-US" sz="2800" dirty="0"/>
            </a:br>
            <a:r>
              <a:rPr lang="en-US" sz="2800" dirty="0"/>
              <a:t>        fish.  Which </a:t>
            </a:r>
            <a:r>
              <a:rPr lang="en-US" sz="2800" b="1" dirty="0"/>
              <a:t>best </a:t>
            </a:r>
            <a:r>
              <a:rPr lang="en-US" sz="2800" dirty="0"/>
              <a:t>describes the interaction between the fish and the snapping turtle.</a:t>
            </a:r>
          </a:p>
        </p:txBody>
      </p:sp>
      <p:sp>
        <p:nvSpPr>
          <p:cNvPr id="3" name="Content Placeholder 2"/>
          <p:cNvSpPr>
            <a:spLocks noGrp="1"/>
          </p:cNvSpPr>
          <p:nvPr>
            <p:ph idx="1"/>
          </p:nvPr>
        </p:nvSpPr>
        <p:spPr>
          <a:xfrm>
            <a:off x="457200" y="2514600"/>
            <a:ext cx="8229600" cy="3611563"/>
          </a:xfrm>
        </p:spPr>
        <p:txBody>
          <a:bodyPr/>
          <a:lstStyle/>
          <a:p>
            <a:pPr marL="514350" indent="-514350">
              <a:buFont typeface="+mj-lt"/>
              <a:buAutoNum type="alphaUcPeriod"/>
            </a:pPr>
            <a:r>
              <a:rPr lang="en-US" dirty="0" smtClean="0"/>
              <a:t>Predation</a:t>
            </a:r>
          </a:p>
          <a:p>
            <a:pPr marL="514350" indent="-514350">
              <a:buFont typeface="+mj-lt"/>
              <a:buAutoNum type="alphaUcPeriod"/>
            </a:pPr>
            <a:r>
              <a:rPr lang="en-US" dirty="0" smtClean="0"/>
              <a:t>Symbiosis</a:t>
            </a:r>
          </a:p>
          <a:p>
            <a:pPr marL="514350" indent="-514350">
              <a:buFont typeface="+mj-lt"/>
              <a:buAutoNum type="alphaUcPeriod"/>
            </a:pPr>
            <a:r>
              <a:rPr lang="en-US" dirty="0" smtClean="0"/>
              <a:t>Parasitism</a:t>
            </a:r>
          </a:p>
          <a:p>
            <a:pPr marL="514350" indent="-514350">
              <a:buFont typeface="+mj-lt"/>
              <a:buAutoNum type="alphaUcPeriod"/>
            </a:pPr>
            <a:r>
              <a:rPr lang="en-US" dirty="0" smtClean="0"/>
              <a:t>Competition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745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a:t>
            </a:r>
            <a:endParaRPr lang="en-US" dirty="0"/>
          </a:p>
        </p:txBody>
      </p:sp>
      <p:sp>
        <p:nvSpPr>
          <p:cNvPr id="3" name="Content Placeholder 2"/>
          <p:cNvSpPr>
            <a:spLocks noGrp="1"/>
          </p:cNvSpPr>
          <p:nvPr>
            <p:ph idx="1"/>
          </p:nvPr>
        </p:nvSpPr>
        <p:spPr/>
        <p:txBody>
          <a:bodyPr/>
          <a:lstStyle/>
          <a:p>
            <a:r>
              <a:rPr lang="en-US" dirty="0" smtClean="0"/>
              <a:t>Symbiosis describes any relationship between two species.</a:t>
            </a:r>
          </a:p>
          <a:p>
            <a:r>
              <a:rPr lang="en-US" dirty="0" smtClean="0"/>
              <a:t>The turtle is using its tongue to attract small fish in order to eat them.  This is an example of predation.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8999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43. </a:t>
            </a:r>
            <a:r>
              <a:rPr lang="en-US" dirty="0"/>
              <a:t>Which statement correctly describes how nitrogen in the soil returns to the atmosphere</a:t>
            </a:r>
            <a:r>
              <a:rPr lang="en-US" dirty="0" smtClean="0"/>
              <a:t>?</a:t>
            </a:r>
            <a:endParaRPr lang="en-US" dirty="0"/>
          </a:p>
        </p:txBody>
      </p:sp>
      <p:sp>
        <p:nvSpPr>
          <p:cNvPr id="3" name="Content Placeholder 2"/>
          <p:cNvSpPr>
            <a:spLocks noGrp="1"/>
          </p:cNvSpPr>
          <p:nvPr>
            <p:ph idx="1"/>
          </p:nvPr>
        </p:nvSpPr>
        <p:spPr>
          <a:xfrm>
            <a:off x="457200" y="2133600"/>
            <a:ext cx="8229600" cy="4525963"/>
          </a:xfrm>
        </p:spPr>
        <p:txBody>
          <a:bodyPr/>
          <a:lstStyle/>
          <a:p>
            <a:pPr marL="514350" indent="-514350">
              <a:buFont typeface="+mj-lt"/>
              <a:buAutoNum type="alphaUcPeriod"/>
            </a:pPr>
            <a:r>
              <a:rPr lang="en-US" dirty="0"/>
              <a:t>Soil bacteria convert into nitrogen gas.</a:t>
            </a:r>
          </a:p>
          <a:p>
            <a:pPr marL="514350" indent="-514350">
              <a:buFont typeface="+mj-lt"/>
              <a:buAutoNum type="alphaUcPeriod"/>
            </a:pPr>
            <a:r>
              <a:rPr lang="en-US" dirty="0"/>
              <a:t>Decomposers directly convert ammonium into nitrogen gas.</a:t>
            </a:r>
          </a:p>
          <a:p>
            <a:pPr marL="514350" indent="-514350">
              <a:buFont typeface="+mj-lt"/>
              <a:buAutoNum type="alphaUcPeriod"/>
            </a:pPr>
            <a:r>
              <a:rPr lang="en-US" dirty="0"/>
              <a:t>Plants assimilate nitrites and convert them into nitrogen gas.</a:t>
            </a:r>
          </a:p>
          <a:p>
            <a:pPr marL="514350" indent="-514350">
              <a:buFont typeface="+mj-lt"/>
              <a:buAutoNum type="alphaUcPeriod"/>
            </a:pPr>
            <a:r>
              <a:rPr lang="en-US" dirty="0"/>
              <a:t>Nitrogen-fixing bacteria in plant roots convert nitrates into nitrogen gas.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47194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r>
              <a:rPr lang="en-US" dirty="0" smtClean="0"/>
              <a:t>If you recall the nitrogen cycle, only bacteria can convert nitrogen gas to a useable form, conversely, they are also the only organisms that can return it to the atmosphere.</a:t>
            </a:r>
            <a:endParaRPr lang="en-US" dirty="0"/>
          </a:p>
        </p:txBody>
      </p:sp>
      <p:pic>
        <p:nvPicPr>
          <p:cNvPr id="4" name="Content Placeholder 3" descr="37_21NitrogenCycle-L.jpg"/>
          <p:cNvPicPr>
            <a:picLocks noChangeAspect="1"/>
          </p:cNvPicPr>
          <p:nvPr/>
        </p:nvPicPr>
        <p:blipFill>
          <a:blip r:embed="rId2" cstate="print"/>
          <a:stretch>
            <a:fillRect/>
          </a:stretch>
        </p:blipFill>
        <p:spPr>
          <a:xfrm>
            <a:off x="2438400" y="3657600"/>
            <a:ext cx="3905265" cy="30321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7514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2800" dirty="0" smtClean="0"/>
              <a:t>44. </a:t>
            </a:r>
            <a:r>
              <a:rPr lang="en-US" sz="2800" dirty="0"/>
              <a:t>Agricultural runoff can carry fertilizers into lakes and streams.  This runoff can cause algae populations </a:t>
            </a:r>
            <a:br>
              <a:rPr lang="en-US" sz="2800" dirty="0"/>
            </a:br>
            <a:r>
              <a:rPr lang="en-US" sz="2800" dirty="0"/>
              <a:t>       to increase.  Which effect does this change in the algae population sizes </a:t>
            </a:r>
            <a:r>
              <a:rPr lang="en-US" sz="2800" b="1" dirty="0"/>
              <a:t>most likely </a:t>
            </a:r>
            <a:r>
              <a:rPr lang="en-US" sz="2800" dirty="0"/>
              <a:t>have on affected</a:t>
            </a:r>
            <a:br>
              <a:rPr lang="en-US" sz="2800" dirty="0"/>
            </a:br>
            <a:r>
              <a:rPr lang="en-US" sz="2800" dirty="0"/>
              <a:t>       lakes and streams</a:t>
            </a:r>
            <a:r>
              <a:rPr lang="en-US" sz="2800" dirty="0" smtClean="0"/>
              <a:t>?</a:t>
            </a:r>
            <a:endParaRPr lang="en-US" sz="2800" dirty="0"/>
          </a:p>
        </p:txBody>
      </p:sp>
      <p:sp>
        <p:nvSpPr>
          <p:cNvPr id="3" name="Content Placeholder 2"/>
          <p:cNvSpPr>
            <a:spLocks noGrp="1"/>
          </p:cNvSpPr>
          <p:nvPr>
            <p:ph idx="1"/>
          </p:nvPr>
        </p:nvSpPr>
        <p:spPr>
          <a:xfrm>
            <a:off x="457200" y="2590800"/>
            <a:ext cx="8229600" cy="3916363"/>
          </a:xfrm>
        </p:spPr>
        <p:txBody>
          <a:bodyPr/>
          <a:lstStyle/>
          <a:p>
            <a:pPr marL="514350" indent="-514350">
              <a:buFont typeface="+mj-lt"/>
              <a:buAutoNum type="alphaUcPeriod"/>
            </a:pPr>
            <a:r>
              <a:rPr lang="en-US" dirty="0"/>
              <a:t>an increase in water </a:t>
            </a:r>
            <a:r>
              <a:rPr lang="en-US" dirty="0" smtClean="0"/>
              <a:t>level</a:t>
            </a:r>
          </a:p>
          <a:p>
            <a:pPr marL="514350" indent="-514350">
              <a:buFont typeface="+mj-lt"/>
              <a:buAutoNum type="alphaUcPeriod"/>
            </a:pPr>
            <a:r>
              <a:rPr lang="en-US" dirty="0"/>
              <a:t>an increase in water clarity</a:t>
            </a:r>
          </a:p>
          <a:p>
            <a:pPr marL="514350" indent="-514350">
              <a:buFont typeface="+mj-lt"/>
              <a:buAutoNum type="alphaUcPeriod"/>
            </a:pPr>
            <a:r>
              <a:rPr lang="en-US" dirty="0"/>
              <a:t>a reduction in dissolved oxygen needed by fish and </a:t>
            </a:r>
            <a:r>
              <a:rPr lang="en-US" dirty="0" smtClean="0"/>
              <a:t>shellfish</a:t>
            </a:r>
          </a:p>
          <a:p>
            <a:pPr marL="514350" indent="-514350">
              <a:buFont typeface="+mj-lt"/>
              <a:buAutoNum type="alphaUcPeriod"/>
            </a:pPr>
            <a:r>
              <a:rPr lang="en-US" dirty="0"/>
              <a:t>a reduction in temperature variations near the water’s surface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187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6954</Words>
  <Application>Microsoft Macintosh PowerPoint</Application>
  <PresentationFormat>On-screen Show (4:3)</PresentationFormat>
  <Paragraphs>508</Paragraphs>
  <Slides>102</Slides>
  <Notes>0</Notes>
  <HiddenSlides>0</HiddenSlides>
  <MMClips>0</MMClips>
  <ScaleCrop>false</ScaleCrop>
  <HeadingPairs>
    <vt:vector size="4" baseType="variant">
      <vt:variant>
        <vt:lpstr>Design Template</vt:lpstr>
      </vt:variant>
      <vt:variant>
        <vt:i4>1</vt:i4>
      </vt:variant>
      <vt:variant>
        <vt:lpstr>Slide Titles</vt:lpstr>
      </vt:variant>
      <vt:variant>
        <vt:i4>102</vt:i4>
      </vt:variant>
    </vt:vector>
  </HeadingPairs>
  <TitlesOfParts>
    <vt:vector size="103" baseType="lpstr">
      <vt:lpstr>Office Theme</vt:lpstr>
      <vt:lpstr>Biology Keystone Exam Review Packet</vt:lpstr>
      <vt:lpstr>Slide 2</vt:lpstr>
      <vt:lpstr>Slide 3</vt:lpstr>
      <vt:lpstr>Slide 4</vt:lpstr>
      <vt:lpstr>Prokaryotic vs Eukaryotic</vt:lpstr>
      <vt:lpstr>Slide 6</vt:lpstr>
      <vt:lpstr>Slide 7</vt:lpstr>
      <vt:lpstr>Slide 8</vt:lpstr>
      <vt:lpstr>Slide 9</vt:lpstr>
      <vt:lpstr>Slide 10</vt:lpstr>
      <vt:lpstr>Slide 11</vt:lpstr>
      <vt:lpstr>The Human Respiratory System</vt:lpstr>
      <vt:lpstr>Slide 13</vt:lpstr>
      <vt:lpstr>Properties of Water</vt:lpstr>
      <vt:lpstr>Slide 15</vt:lpstr>
      <vt:lpstr>Carbon</vt:lpstr>
      <vt:lpstr>Slide 17</vt:lpstr>
      <vt:lpstr>Slide 18</vt:lpstr>
      <vt:lpstr>8. Carbohydrates and proteins are two types of macromolecules,   which functional characteristic of proteins distinguishes  them from carbohydrates? </vt:lpstr>
      <vt:lpstr>Enzymes</vt:lpstr>
      <vt:lpstr>Proteins are a major part of every living cell and have many different functions within each cell.  Carbohydrates  also perform numerous roles in living things. </vt:lpstr>
      <vt:lpstr>Part B: Describe how the structures of proteins differ from the structures of carbohydrates. </vt:lpstr>
      <vt:lpstr>Part C: Describe how the functions of proteins differ from the functions of carbohydrates. </vt:lpstr>
      <vt:lpstr>10.) Substance A is converted to substance B in a metabolic reaction.  Which statement best describes the              role of an enzyme during this reaction? </vt:lpstr>
      <vt:lpstr>Slide 25</vt:lpstr>
      <vt:lpstr>11.) A scientist observes that, when the pH of the environment surrounding an enzyme is changed, the rate the enzyme catalyzes a reaction greatly decreases.  Which statement best describes how a change in pH can affect an enzyme? </vt:lpstr>
      <vt:lpstr>Enzymes</vt:lpstr>
      <vt:lpstr>12.) Using a microscope, a student observes a small, green organelle in a plant cell.  Which energy transformation most likely occurs first within the observed organelle? </vt:lpstr>
      <vt:lpstr>Photosynthesis</vt:lpstr>
      <vt:lpstr>Photosynthesis vs Respiration</vt:lpstr>
      <vt:lpstr>13.) Photosynthesis and cellular respiration are two major processes of carbon cycling in living organisms.  Which statement correctly describes one similarity between photosynthesis and cellular respiration? </vt:lpstr>
      <vt:lpstr>14.) A protein in a cell membrane changed its shape to move sodium and potassium ions against their concentration gradients.   Which molecule was most likely used by the protein as an energy source? </vt:lpstr>
      <vt:lpstr>ATP – Temporary energy storage molecule</vt:lpstr>
      <vt:lpstr>15.) Use the diagrams below to answer the question. </vt:lpstr>
      <vt:lpstr>Slide 35</vt:lpstr>
      <vt:lpstr>Part B : Describe how energy transformations involved in photosynthesis are related to energy                      transformations involved in cellular respiration. </vt:lpstr>
      <vt:lpstr>16.) Carbon dioxide and oxygen are molecules that can move freely across a plasma membrane.  What  determines the direction that carbon dioxide and oxygen molecules move? </vt:lpstr>
      <vt:lpstr>Transport through a membrane by Diffusion</vt:lpstr>
      <vt:lpstr>17.) A sodium-potassium pump within a cell membrane requires energy to move sodium and potassium ions into or out of a cell.  The movement of glucose into or out of a cell does not require energy.  Which statement best describes the movement of these materials across a cell membrane? </vt:lpstr>
      <vt:lpstr>Why B is correct</vt:lpstr>
      <vt:lpstr>Types of Transport across a membrane</vt:lpstr>
      <vt:lpstr>18.) Some animals can produce a potassium ion concentration inside their cells that is twenty times greater than that of their environment.  This ion concentration gradient is maintained by the plasma membrane</vt:lpstr>
      <vt:lpstr>Sodium-Potassium Pump</vt:lpstr>
      <vt:lpstr>Part C: Compare the process of potassium ion transport to another mechanism that moves material across the plasma membrane. </vt:lpstr>
      <vt:lpstr>19.) The rough endoplasmic reticulum and Golgi apparatus work together in eukaryotic cells.  What is one way that the rough endoplasmic reticulum assists the Golgi apparatus? </vt:lpstr>
      <vt:lpstr>Protein Synthesis</vt:lpstr>
      <vt:lpstr>20.) Which example is an activity that a fish most likely uses to maintain homeostasis within its body? </vt:lpstr>
      <vt:lpstr>Slide 48</vt:lpstr>
      <vt:lpstr>21.) Use the illustration below to answer the question. </vt:lpstr>
      <vt:lpstr>Cell Division (Mitosis)</vt:lpstr>
      <vt:lpstr>22.) Mitosis and meiosis are processes by which animal and plant cells divide.  Which statement best describes a difference between mitosis and meiosis? </vt:lpstr>
      <vt:lpstr>Meiosis</vt:lpstr>
      <vt:lpstr>23.) Patau syndrome can be a lethal genetic disorder in mammals, resulting  from chromosomes failing to separate during meiosis. </vt:lpstr>
      <vt:lpstr>Nondisjunction and Patau’s syndrome</vt:lpstr>
      <vt:lpstr>Slide 55</vt:lpstr>
      <vt:lpstr>Part C: Compare the effects of a disorder caused by chromosomes failing to separate during meiosis, such as Patau syndrome, to the effects of chromosomes failing to separate during mitosis. </vt:lpstr>
      <vt:lpstr>24.) Which process helps to preserve the genetic information  stored in DNA during DNA replication? </vt:lpstr>
      <vt:lpstr>DNA Replication</vt:lpstr>
      <vt:lpstr>25.) In a flowering plant species, red flower color is dominant  over white flower color.  What is the genotype of any  red-flowering plant resulting from this species? </vt:lpstr>
      <vt:lpstr>Genetics</vt:lpstr>
      <vt:lpstr>26.  Use the table below to answer the question.</vt:lpstr>
      <vt:lpstr>Blood Type</vt:lpstr>
      <vt:lpstr>27.  A cattle farmer genetically crosses a cow (female) with a white coat with a bull (male) with a red coat.  The resulting calf (offspring) is roan, which means there are red and white hairs intermixed in the coat of the calf.  The genes for coat color in a cattle are codominant.</vt:lpstr>
      <vt:lpstr>Codominant Inheritance</vt:lpstr>
      <vt:lpstr>Codominant Inheritance</vt:lpstr>
      <vt:lpstr>28.  Use the diagram below to answer the question.  Which type of change in chromosome composition is illustrated in the diagram?</vt:lpstr>
      <vt:lpstr>Chromosome Changes</vt:lpstr>
      <vt:lpstr>29.  Which statement describes a cell process that is common to both eukaryotic and prokaryotic cells?</vt:lpstr>
      <vt:lpstr>Transcription/Translation in Pro and Eu Cells</vt:lpstr>
      <vt:lpstr>30.  The endoplasmic reticulum is a network of membranes within the cell, and it is often classified as rough or smooth, depending on whether there are ribosomes on its surface.  Which statement best describes the role of rough endoplasmic reticulum in the cell?</vt:lpstr>
      <vt:lpstr>Rough ER and Ribosomes</vt:lpstr>
      <vt:lpstr>31.  A genetic mutation resulted in a change in the sequences of amino acids of a protein, but the function of the protein was not changed.  Which statement best describes the genetic mutation?</vt:lpstr>
      <vt:lpstr>DNA Mutations</vt:lpstr>
      <vt:lpstr>32.  Genetic engineering has led to genetically modified plants that resist insect and bacterial and fungal infections.  Which outcome would most likely be a reason why some scientists recommend caution in planting genetically modified plants?</vt:lpstr>
      <vt:lpstr>GMOs</vt:lpstr>
      <vt:lpstr>33.  Use the circle graphs below to answer the question.  The graphs illustrate change in a lizard population over time.  Which process most likely led to the change in the lizard population?</vt:lpstr>
      <vt:lpstr>Natural vs. Artificial Selection</vt:lpstr>
      <vt:lpstr>34.  In North America, the eastern spotted skunk mates in late winter, and the western spotted skunk mates in late summer.  Even though their geographic ranges overlap, the species do not mate with each other.  What most likely prevents these two species from interbreeding?</vt:lpstr>
      <vt:lpstr>Mechanisms for Speciation</vt:lpstr>
      <vt:lpstr>35.  A mutation occurs in the genes that code for coat color in deer.  Which change will most likely result from this mutation?</vt:lpstr>
      <vt:lpstr>Mutations</vt:lpstr>
      <vt:lpstr>36.  Use the illustration below to answer the question.  The skeletons of mammalian forelimbs represent variations of a structure that was present in their common ancestor.  What has most likely caused the variation in forelimbs?</vt:lpstr>
      <vt:lpstr>Forelimbs</vt:lpstr>
      <vt:lpstr>37.  Use the table below to answer the question.  The gene COII is the genome of many organisms.  A comparison of the number of base differences between the COII gene in a rat and that of two other animals is shown.</vt:lpstr>
      <vt:lpstr>Slide 85</vt:lpstr>
      <vt:lpstr>Inferring Evolutionary Relationships</vt:lpstr>
      <vt:lpstr>Inferring Evolutionary Relationships</vt:lpstr>
      <vt:lpstr>38.  Use the table below to answer the question.  A group of students measured a ten-square-meter section of a pond ecosystem and recorded observations.  Which statement is a testable hypothesis?</vt:lpstr>
      <vt:lpstr>39.  Use the list below to answer the question.  A student wrote several observation in a field notebook.  Which term best classifies all of the student’s observations?</vt:lpstr>
      <vt:lpstr>Observations</vt:lpstr>
      <vt:lpstr>40. A researcher observing an ecosystem describes the amount of sunlight, precipitation, and type of        soil present.  Which factors is the researcher most likely describing? </vt:lpstr>
      <vt:lpstr>Biotic vs. Abiotic</vt:lpstr>
      <vt:lpstr>41. Use the diagram below to answer the question. Which sequence correctly describes the flow of energy between organisms in the marine food web?</vt:lpstr>
      <vt:lpstr>Food Webs</vt:lpstr>
      <vt:lpstr>42. A species of snapping turtles has a tongue that resembles a worm.  The tongue is used to attract small         fish.  Which best describes the interaction between the fish and the snapping turtle.</vt:lpstr>
      <vt:lpstr>Symbiosis</vt:lpstr>
      <vt:lpstr>43. Which statement correctly describes how nitrogen in the soil returns to the atmosphere?</vt:lpstr>
      <vt:lpstr>Nitrogen Cycle</vt:lpstr>
      <vt:lpstr>44. Agricultural runoff can carry fertilizers into lakes and streams.  This runoff can cause algae populations         to increase.  Which effect does this change in the algae population sizes most likely have on affected        lakes and streams?</vt:lpstr>
      <vt:lpstr>Algal Blooms</vt:lpstr>
      <vt:lpstr>45. A farmer observed that an increase in a field’s soil nitrogen content was followed by an increase in producer productivity.  What does this observation most likely indicate about the relationship between nitrogen and the producers in the field?</vt:lpstr>
      <vt:lpstr>46.  Use the graph below to answer the question. Isle Royale is located in Lake Superior.  Isle Royale is home to populations of wolves and moose.  The interactions between the wolves and moose, as well as the individual population sizes, have been studied since 1958.  The graph shows the population sizes over time for both wolves and moose.</vt:lpstr>
    </vt:vector>
  </TitlesOfParts>
  <Company>CRSD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Keystone Exam Review Packet</dc:title>
  <dc:creator>Caligiuri, Catherine</dc:creator>
  <cp:lastModifiedBy>DASD</cp:lastModifiedBy>
  <cp:revision>44</cp:revision>
  <dcterms:created xsi:type="dcterms:W3CDTF">2014-11-11T03:31:21Z</dcterms:created>
  <dcterms:modified xsi:type="dcterms:W3CDTF">2014-11-11T03:32:54Z</dcterms:modified>
</cp:coreProperties>
</file>