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9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65" d="100"/>
          <a:sy n="65" d="100"/>
        </p:scale>
        <p:origin x="-7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7"/>
          <p:cNvGrpSpPr/>
          <p:nvPr/>
        </p:nvGrpSpPr>
        <p:grpSpPr>
          <a:xfrm>
            <a:off x="486873" y="411480"/>
            <a:ext cx="8170255" cy="6035040"/>
            <a:chOff x="486873" y="411480"/>
            <a:chExt cx="8170255" cy="6035040"/>
          </a:xfrm>
        </p:grpSpPr>
        <p:pic>
          <p:nvPicPr>
            <p:cNvPr id="12" name="Picture 11" descr="PaperPanel-Title.jpg"/>
            <p:cNvPicPr>
              <a:picLocks noChangeAspect="1"/>
            </p:cNvPicPr>
            <p:nvPr/>
          </p:nvPicPr>
          <p:blipFill>
            <a:blip r:embed="rId2"/>
            <a:srcRect r="2128"/>
            <a:stretch>
              <a:fillRect/>
            </a:stretch>
          </p:blipFill>
          <p:spPr>
            <a:xfrm>
              <a:off x="486873" y="411480"/>
              <a:ext cx="8170255" cy="6035040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A2F14625-249E-8A4C-8A52-FCB59CB91315}" type="datetimeFigureOut">
              <a:rPr lang="en-US" smtClean="0"/>
              <a:pPr/>
              <a:t>1/29/15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3343EA32-6E68-5746-BF83-EA18F0F471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1" name="Picture 20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3" name="Rectangle 22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4625-249E-8A4C-8A52-FCB59CB91315}" type="datetimeFigureOut">
              <a:rPr lang="en-US" smtClean="0"/>
              <a:pPr/>
              <a:t>1/29/15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EA32-6E68-5746-BF83-EA18F0F471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5" name="Rectangle 2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36" name="Picture 35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8" name="Rectangle 37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5" name="Rectangle 34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4625-249E-8A4C-8A52-FCB59CB91315}" type="datetimeFigureOut">
              <a:rPr lang="en-US" smtClean="0"/>
              <a:pPr/>
              <a:t>1/29/15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EA32-6E68-5746-BF83-EA18F0F471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36" name="Picture 35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38" name="Rectangle 37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3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4625-249E-8A4C-8A52-FCB59CB91315}" type="datetimeFigureOut">
              <a:rPr lang="en-US" smtClean="0"/>
              <a:pPr/>
              <a:t>1/29/15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EA32-6E68-5746-BF83-EA18F0F471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4625-249E-8A4C-8A52-FCB59CB91315}" type="datetimeFigureOut">
              <a:rPr lang="en-US" smtClean="0"/>
              <a:pPr/>
              <a:t>1/29/15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EA32-6E68-5746-BF83-EA18F0F471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4625-249E-8A4C-8A52-FCB59CB91315}" type="datetimeFigureOut">
              <a:rPr lang="en-US" smtClean="0"/>
              <a:pPr/>
              <a:t>1/29/15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EA32-6E68-5746-BF83-EA18F0F471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Rectangle 25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7" name="Picture 16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4625-249E-8A4C-8A52-FCB59CB91315}" type="datetimeFigureOut">
              <a:rPr lang="en-US" smtClean="0"/>
              <a:pPr/>
              <a:t>1/29/15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EA32-6E68-5746-BF83-EA18F0F471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perPanel-Title.jpg"/>
          <p:cNvPicPr>
            <a:picLocks noChangeAspect="1"/>
          </p:cNvPicPr>
          <p:nvPr/>
        </p:nvPicPr>
        <p:blipFill>
          <a:blip r:embed="rId2"/>
          <a:srcRect r="2128"/>
          <a:stretch>
            <a:fillRect/>
          </a:stretch>
        </p:blipFill>
        <p:spPr>
          <a:xfrm>
            <a:off x="486873" y="411480"/>
            <a:ext cx="8170255" cy="6035040"/>
          </a:xfrm>
          <a:prstGeom prst="rect">
            <a:avLst/>
          </a:prstGeom>
          <a:noFill/>
          <a:ln w="12700"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  <a:scene3d>
            <a:camera prst="perspectiveFront" fov="4800000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A2F14625-249E-8A4C-8A52-FCB59CB91315}" type="datetimeFigureOut">
              <a:rPr lang="en-US" smtClean="0"/>
              <a:pPr/>
              <a:t>1/29/15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grpSp>
        <p:nvGrpSpPr>
          <p:cNvPr id="6" name="Group 11"/>
          <p:cNvGrpSpPr/>
          <p:nvPr/>
        </p:nvGrpSpPr>
        <p:grpSpPr>
          <a:xfrm>
            <a:off x="562842" y="475488"/>
            <a:ext cx="7982713" cy="5888736"/>
            <a:chOff x="562842" y="475488"/>
            <a:chExt cx="7982713" cy="5888736"/>
          </a:xfrm>
        </p:grpSpPr>
        <p:sp>
          <p:nvSpPr>
            <p:cNvPr id="8" name="Rectangle 7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62842" y="3427528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5" name="Picture 2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4625-249E-8A4C-8A52-FCB59CB91315}" type="datetimeFigureOut">
              <a:rPr lang="en-US" smtClean="0"/>
              <a:pPr/>
              <a:t>1/29/15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EA32-6E68-5746-BF83-EA18F0F471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5" name="Picture 1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7" name="Rectangle 1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4625-249E-8A4C-8A52-FCB59CB91315}" type="datetimeFigureOut">
              <a:rPr lang="en-US" smtClean="0"/>
              <a:pPr/>
              <a:t>1/29/15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EA32-6E68-5746-BF83-EA18F0F471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8" name="Picture 17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11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0" name="Rectangle 19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4625-249E-8A4C-8A52-FCB59CB91315}" type="datetimeFigureOut">
              <a:rPr lang="en-US" smtClean="0"/>
              <a:pPr/>
              <a:t>1/29/15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EA32-6E68-5746-BF83-EA18F0F4716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0" name="Picture 19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7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2" name="Rectangle 21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4" name="Rectangle 23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4625-249E-8A4C-8A52-FCB59CB91315}" type="datetimeFigureOut">
              <a:rPr lang="en-US" smtClean="0"/>
              <a:pPr/>
              <a:t>1/29/15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EA32-6E68-5746-BF83-EA18F0F471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9" name="Picture 18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6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1" name="Rectangle 20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4625-249E-8A4C-8A52-FCB59CB91315}" type="datetimeFigureOut">
              <a:rPr lang="en-US" smtClean="0"/>
              <a:pPr/>
              <a:t>1/29/15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EA32-6E68-5746-BF83-EA18F0F471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8" name="Picture 27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0" name="Rectangle 2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4625-249E-8A4C-8A52-FCB59CB91315}" type="datetimeFigureOut">
              <a:rPr lang="en-US" smtClean="0"/>
              <a:pPr/>
              <a:t>1/29/15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EA32-6E68-5746-BF83-EA18F0F471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A2F14625-249E-8A4C-8A52-FCB59CB91315}" type="datetimeFigureOut">
              <a:rPr lang="en-US" smtClean="0"/>
              <a:pPr/>
              <a:t>1/29/15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343EA32-6E68-5746-BF83-EA18F0F471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Photosynthesis</a:t>
            </a:r>
            <a:br>
              <a:rPr lang="en-US" dirty="0" smtClean="0"/>
            </a:br>
            <a:r>
              <a:rPr lang="en-US" dirty="0" smtClean="0"/>
              <a:t>Light Reaction</a:t>
            </a:r>
            <a:br>
              <a:rPr lang="en-US" dirty="0" smtClean="0"/>
            </a:br>
            <a:r>
              <a:rPr lang="en-US" dirty="0" smtClean="0"/>
              <a:t>Details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Honors Biology</a:t>
            </a:r>
          </a:p>
          <a:p>
            <a:r>
              <a:rPr lang="en-US" dirty="0" smtClean="0"/>
              <a:t>2015</a:t>
            </a:r>
            <a:endParaRPr lang="en-US" dirty="0"/>
          </a:p>
        </p:txBody>
      </p:sp>
      <p:pic>
        <p:nvPicPr>
          <p:cNvPr id="4" name="Picture 3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353" y="4213412"/>
            <a:ext cx="7037294" cy="2125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91" y="0"/>
            <a:ext cx="890121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pic>
        <p:nvPicPr>
          <p:cNvPr id="4" name="Picture 3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395" y="1228791"/>
            <a:ext cx="5629209" cy="562920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Reaction pg. 116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867393"/>
            <a:ext cx="7840030" cy="3931920"/>
          </a:xfrm>
        </p:spPr>
        <p:txBody>
          <a:bodyPr>
            <a:noAutofit/>
          </a:bodyPr>
          <a:lstStyle/>
          <a:p>
            <a:r>
              <a:rPr lang="en-US" sz="3600" dirty="0" smtClean="0"/>
              <a:t>Two Types of </a:t>
            </a:r>
            <a:r>
              <a:rPr lang="en-US" sz="3600" dirty="0" err="1" smtClean="0"/>
              <a:t>Photosystems</a:t>
            </a:r>
            <a:r>
              <a:rPr lang="en-US" sz="3600" dirty="0" smtClean="0"/>
              <a:t> (I and II) – PS I and PS  II</a:t>
            </a:r>
          </a:p>
          <a:p>
            <a:r>
              <a:rPr lang="en-US" sz="3600" dirty="0" smtClean="0"/>
              <a:t>Starts when accessory pigments in photosynthesis absorb light</a:t>
            </a:r>
          </a:p>
          <a:p>
            <a:r>
              <a:rPr lang="en-US" sz="3600" dirty="0" smtClean="0"/>
              <a:t>Absorbing light </a:t>
            </a:r>
            <a:r>
              <a:rPr lang="en-US" sz="3600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sz="3600" dirty="0" smtClean="0"/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ENERGY</a:t>
            </a:r>
          </a:p>
          <a:p>
            <a:r>
              <a:rPr lang="en-US" sz="3600" dirty="0" smtClean="0"/>
              <a:t>The energy gets passed to chlorophyll molecules</a:t>
            </a:r>
            <a:endParaRPr lang="en-US" sz="3600" dirty="0"/>
          </a:p>
        </p:txBody>
      </p:sp>
      <p:pic>
        <p:nvPicPr>
          <p:cNvPr id="4" name="Picture 3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289" y="522158"/>
            <a:ext cx="1133648" cy="106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212" y="1584008"/>
            <a:ext cx="8142526" cy="472778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Wingdings" charset="2"/>
              <a:buAutoNum type="arabicPlain"/>
            </a:pPr>
            <a:r>
              <a:rPr lang="en-US" sz="3600" dirty="0" smtClean="0"/>
              <a:t>Light energy forces electrons to enter a higher energy level in </a:t>
            </a:r>
            <a:r>
              <a:rPr lang="en-US" sz="3600" dirty="0" err="1" smtClean="0"/>
              <a:t>Photosystems</a:t>
            </a:r>
            <a:r>
              <a:rPr lang="en-US" sz="3600" dirty="0" smtClean="0"/>
              <a:t> II (excited </a:t>
            </a:r>
            <a:r>
              <a:rPr lang="en-US" sz="3600" dirty="0" err="1" smtClean="0"/>
              <a:t>e</a:t>
            </a:r>
            <a:r>
              <a:rPr lang="en-US" sz="3600" baseline="30000" dirty="0" smtClean="0"/>
              <a:t>-</a:t>
            </a:r>
            <a:r>
              <a:rPr lang="en-US" sz="3600" dirty="0" smtClean="0"/>
              <a:t>), in chlorophyll a molecules.</a:t>
            </a:r>
          </a:p>
          <a:p>
            <a:pPr marL="457200" indent="-457200">
              <a:buFont typeface="Wingdings" charset="2"/>
              <a:buAutoNum type="arabicPlain"/>
            </a:pPr>
            <a:r>
              <a:rPr lang="en-US" sz="3600" dirty="0" smtClean="0"/>
              <a:t>Electrons then leave chlorophyll a molecules thus and </a:t>
            </a:r>
            <a:r>
              <a:rPr lang="en-US" sz="3600" dirty="0" smtClean="0">
                <a:solidFill>
                  <a:srgbClr val="FF0000"/>
                </a:solidFill>
              </a:rPr>
              <a:t>oxidation</a:t>
            </a:r>
            <a:r>
              <a:rPr lang="en-US" sz="3600" dirty="0" smtClean="0"/>
              <a:t> </a:t>
            </a:r>
            <a:r>
              <a:rPr lang="en-US" sz="3600" dirty="0" smtClean="0"/>
              <a:t>reaction </a:t>
            </a:r>
            <a:r>
              <a:rPr lang="en-US" sz="3600" dirty="0" smtClean="0">
                <a:solidFill>
                  <a:srgbClr val="FF8000"/>
                </a:solidFill>
              </a:rPr>
              <a:t>(loss of electrons) </a:t>
            </a:r>
            <a:r>
              <a:rPr lang="en-US" sz="3600" dirty="0" smtClean="0"/>
              <a:t>happens. </a:t>
            </a:r>
          </a:p>
          <a:p>
            <a:pPr marL="693738" lvl="1" indent="-457200">
              <a:buFont typeface="Arial"/>
              <a:buChar char="•"/>
            </a:pPr>
            <a:r>
              <a:rPr lang="en-US" sz="3400" dirty="0" smtClean="0"/>
              <a:t>	The acceptor of these reactions is called the primary acceptor and it is located in the </a:t>
            </a:r>
            <a:r>
              <a:rPr lang="en-US" sz="3400" dirty="0" err="1" smtClean="0"/>
              <a:t>thylakoid</a:t>
            </a:r>
            <a:r>
              <a:rPr lang="en-US" sz="3400" dirty="0" smtClean="0"/>
              <a:t> membrane.</a:t>
            </a:r>
          </a:p>
          <a:p>
            <a:pPr marL="457200" indent="-457200">
              <a:buFont typeface="Wingdings" charset="2"/>
              <a:buAutoNum type="arabicPlain"/>
            </a:pPr>
            <a:endParaRPr lang="en-US" sz="3600" dirty="0"/>
          </a:p>
        </p:txBody>
      </p:sp>
      <p:pic>
        <p:nvPicPr>
          <p:cNvPr id="4" name="Picture 3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12" y="228338"/>
            <a:ext cx="1447334" cy="1355670"/>
          </a:xfrm>
          <a:prstGeom prst="rect">
            <a:avLst/>
          </a:prstGeom>
        </p:spPr>
      </p:pic>
      <p:pic>
        <p:nvPicPr>
          <p:cNvPr id="5" name="Picture 4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1003" y="244158"/>
            <a:ext cx="1262551" cy="1339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Wingdings" charset="2"/>
              <a:buAutoNum type="arabicPlain" startAt="3"/>
            </a:pPr>
            <a:r>
              <a:rPr lang="en-US" sz="3600" dirty="0" smtClean="0"/>
              <a:t>The primary electron acceptor passes the electrons to other chlorophyll molecules in the electron transport chain (ETC) or system.</a:t>
            </a:r>
          </a:p>
          <a:p>
            <a:pPr marL="693738" lvl="1" indent="-457200">
              <a:buFont typeface="Arial"/>
              <a:buChar char="•"/>
            </a:pPr>
            <a:r>
              <a:rPr lang="en-US" sz="3400" dirty="0" smtClean="0"/>
              <a:t>	As electrons move from molecule to molecule, they loose energy</a:t>
            </a:r>
          </a:p>
          <a:p>
            <a:pPr marL="693738" lvl="1" indent="-457200">
              <a:buFont typeface="Arial"/>
              <a:buChar char="•"/>
            </a:pPr>
            <a:r>
              <a:rPr lang="en-US" sz="3400" dirty="0" smtClean="0"/>
              <a:t>This energy is used to move (H+) into the </a:t>
            </a:r>
            <a:r>
              <a:rPr lang="en-US" sz="3400" dirty="0" err="1" smtClean="0"/>
              <a:t>thylakoid</a:t>
            </a:r>
            <a:endParaRPr lang="en-US" sz="3400" dirty="0" smtClean="0"/>
          </a:p>
        </p:txBody>
      </p:sp>
      <p:pic>
        <p:nvPicPr>
          <p:cNvPr id="4" name="Picture 3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9994" y="252129"/>
            <a:ext cx="1489793" cy="1331879"/>
          </a:xfrm>
          <a:prstGeom prst="rect">
            <a:avLst/>
          </a:prstGeom>
        </p:spPr>
      </p:pic>
      <p:pic>
        <p:nvPicPr>
          <p:cNvPr id="5" name="Picture 4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50" y="252129"/>
            <a:ext cx="1707900" cy="1599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133" y="1584008"/>
            <a:ext cx="8572062" cy="4709106"/>
          </a:xfrm>
        </p:spPr>
        <p:txBody>
          <a:bodyPr>
            <a:normAutofit/>
          </a:bodyPr>
          <a:lstStyle/>
          <a:p>
            <a:pPr marL="457200" indent="-457200">
              <a:buFont typeface="Wingdings" charset="2"/>
              <a:buAutoNum type="arabicPlain" startAt="4"/>
            </a:pPr>
            <a:r>
              <a:rPr lang="en-US" sz="2800" dirty="0" smtClean="0"/>
              <a:t>Light is absorbed by </a:t>
            </a:r>
            <a:r>
              <a:rPr lang="en-US" sz="2800" dirty="0" err="1" smtClean="0"/>
              <a:t>photosystems</a:t>
            </a:r>
            <a:r>
              <a:rPr lang="en-US" sz="2800" dirty="0" smtClean="0"/>
              <a:t> I 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Electrons move from chlorophyll to a primary electron acceptor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Electrons lost by these chlorophyll molecules are replaced by electrons that </a:t>
            </a:r>
            <a:r>
              <a:rPr lang="en-US" dirty="0" err="1" smtClean="0"/>
              <a:t>hae</a:t>
            </a:r>
            <a:r>
              <a:rPr lang="en-US" dirty="0" smtClean="0"/>
              <a:t> passed through the ETC of </a:t>
            </a:r>
            <a:r>
              <a:rPr lang="en-US" dirty="0" err="1" smtClean="0"/>
              <a:t>Photosystems</a:t>
            </a:r>
            <a:r>
              <a:rPr lang="en-US" dirty="0" smtClean="0"/>
              <a:t> II.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Electrons of PS I get passed to another ETC of PS I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The </a:t>
            </a:r>
            <a:r>
              <a:rPr lang="en-US" dirty="0" err="1" smtClean="0"/>
              <a:t>eletrons</a:t>
            </a:r>
            <a:r>
              <a:rPr lang="en-US" dirty="0" smtClean="0"/>
              <a:t> combine with a proton and NADP+ (electron acceptor)</a:t>
            </a:r>
          </a:p>
          <a:p>
            <a:pPr marL="457200" indent="-457200">
              <a:buNone/>
            </a:pPr>
            <a:endParaRPr lang="en-US" dirty="0" smtClean="0"/>
          </a:p>
          <a:p>
            <a:pPr marL="457200" indent="-457200">
              <a:buFont typeface="Arial"/>
              <a:buChar char="•"/>
            </a:pPr>
            <a:endParaRPr lang="en-US" dirty="0" smtClean="0"/>
          </a:p>
          <a:p>
            <a:pPr marL="457200" indent="-457200">
              <a:buFont typeface="Arial"/>
              <a:buChar char="•"/>
            </a:pPr>
            <a:endParaRPr lang="en-US" sz="2800" dirty="0" smtClean="0"/>
          </a:p>
          <a:p>
            <a:pPr marL="457200" indent="-457200">
              <a:buFont typeface="Arial"/>
              <a:buChar char="•"/>
            </a:pPr>
            <a:endParaRPr lang="en-US" dirty="0"/>
          </a:p>
        </p:txBody>
      </p:sp>
      <p:pic>
        <p:nvPicPr>
          <p:cNvPr id="4" name="Picture 3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649235">
            <a:off x="7324823" y="497952"/>
            <a:ext cx="1423561" cy="1713250"/>
          </a:xfrm>
          <a:prstGeom prst="rect">
            <a:avLst/>
          </a:prstGeom>
        </p:spPr>
      </p:pic>
      <p:pic>
        <p:nvPicPr>
          <p:cNvPr id="5" name="Picture 4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010" y="244158"/>
            <a:ext cx="1430445" cy="1339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160" y="1867393"/>
            <a:ext cx="7909316" cy="419812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NADP+ accepts electrons is </a:t>
            </a:r>
            <a:r>
              <a:rPr lang="en-US" sz="3600" dirty="0" smtClean="0">
                <a:solidFill>
                  <a:srgbClr val="FF0000"/>
                </a:solidFill>
              </a:rPr>
              <a:t>reduced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FF8000"/>
                </a:solidFill>
              </a:rPr>
              <a:t>(gains electrons) </a:t>
            </a:r>
            <a:r>
              <a:rPr lang="en-US" sz="3600" dirty="0" smtClean="0"/>
              <a:t>and becomes </a:t>
            </a:r>
            <a:r>
              <a:rPr lang="en-US" sz="3600" b="1" dirty="0" smtClean="0">
                <a:solidFill>
                  <a:srgbClr val="0000FF"/>
                </a:solidFill>
              </a:rPr>
              <a:t>NADPH</a:t>
            </a:r>
          </a:p>
          <a:p>
            <a:pPr>
              <a:buNone/>
            </a:pPr>
            <a:r>
              <a:rPr lang="en-US" sz="3600" dirty="0" smtClean="0"/>
              <a:t>				</a:t>
            </a:r>
            <a:r>
              <a:rPr lang="en-US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Draw Diagram</a:t>
            </a:r>
            <a:endParaRPr lang="en-US" sz="3600" dirty="0"/>
          </a:p>
        </p:txBody>
      </p:sp>
      <p:pic>
        <p:nvPicPr>
          <p:cNvPr id="4" name="Picture 3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115" y="244158"/>
            <a:ext cx="1428750" cy="1338263"/>
          </a:xfrm>
          <a:prstGeom prst="rect">
            <a:avLst/>
          </a:prstGeom>
        </p:spPr>
      </p:pic>
      <p:pic>
        <p:nvPicPr>
          <p:cNvPr id="5" name="Picture 4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1412" y="3736598"/>
            <a:ext cx="1984269" cy="2328923"/>
          </a:xfrm>
          <a:prstGeom prst="rect">
            <a:avLst/>
          </a:prstGeom>
        </p:spPr>
      </p:pic>
      <p:pic>
        <p:nvPicPr>
          <p:cNvPr id="6" name="Picture 5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349" y="3762662"/>
            <a:ext cx="1993031" cy="23028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Replacing Electrons in Light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510" y="1584008"/>
            <a:ext cx="8235903" cy="4802475"/>
          </a:xfrm>
        </p:spPr>
        <p:txBody>
          <a:bodyPr/>
          <a:lstStyle/>
          <a:p>
            <a:r>
              <a:rPr lang="en-US" dirty="0" smtClean="0"/>
              <a:t>In step 4 chlorophyll molecules in PS II replaces </a:t>
            </a:r>
            <a:r>
              <a:rPr lang="en-US" dirty="0" err="1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 that leave chlorophyll molecules of PS I</a:t>
            </a:r>
          </a:p>
          <a:p>
            <a:r>
              <a:rPr lang="en-US" dirty="0" smtClean="0"/>
              <a:t>Water molecules are split into photons, electrons and oxygen.  These </a:t>
            </a:r>
            <a:r>
              <a:rPr lang="en-US" dirty="0" err="1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 replace those lost in PS I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			</a:t>
            </a:r>
            <a:r>
              <a:rPr lang="en-US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DRAW DIAGRAM</a:t>
            </a:r>
            <a:endParaRPr lang="en-US" dirty="0"/>
          </a:p>
        </p:txBody>
      </p:sp>
      <p:pic>
        <p:nvPicPr>
          <p:cNvPr id="4" name="Picture 3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510" y="3687303"/>
            <a:ext cx="2424129" cy="2270602"/>
          </a:xfrm>
          <a:prstGeom prst="rect">
            <a:avLst/>
          </a:prstGeom>
        </p:spPr>
      </p:pic>
      <p:pic>
        <p:nvPicPr>
          <p:cNvPr id="5" name="Picture 4" descr="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8610" y="3429000"/>
            <a:ext cx="2480803" cy="25443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Making ATP in the Light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861" y="1830045"/>
            <a:ext cx="8198551" cy="4235476"/>
          </a:xfrm>
        </p:spPr>
        <p:txBody>
          <a:bodyPr/>
          <a:lstStyle/>
          <a:p>
            <a:r>
              <a:rPr lang="en-US" dirty="0" smtClean="0"/>
              <a:t>CHEMIOSMOSIS – relies on a concentration gradient of protons across the </a:t>
            </a:r>
            <a:r>
              <a:rPr lang="en-US" dirty="0" err="1" smtClean="0"/>
              <a:t>thylakoid</a:t>
            </a:r>
            <a:r>
              <a:rPr lang="en-US" dirty="0" smtClean="0"/>
              <a:t> membrane.</a:t>
            </a:r>
          </a:p>
          <a:p>
            <a:r>
              <a:rPr lang="en-US" dirty="0" smtClean="0"/>
              <a:t>Recall protons (H+) are produced from splitting of water in the </a:t>
            </a:r>
            <a:r>
              <a:rPr lang="en-US" dirty="0" err="1" smtClean="0"/>
              <a:t>thylakoid</a:t>
            </a:r>
            <a:r>
              <a:rPr lang="en-US" dirty="0" smtClean="0"/>
              <a:t> membrane.</a:t>
            </a:r>
          </a:p>
          <a:p>
            <a:r>
              <a:rPr lang="en-US" dirty="0" smtClean="0"/>
              <a:t>More protons are pumped from </a:t>
            </a:r>
            <a:r>
              <a:rPr lang="en-US" dirty="0" err="1" smtClean="0"/>
              <a:t>stroma</a:t>
            </a:r>
            <a:r>
              <a:rPr lang="en-US" dirty="0" smtClean="0"/>
              <a:t> to </a:t>
            </a:r>
            <a:r>
              <a:rPr lang="en-US" dirty="0" err="1" smtClean="0"/>
              <a:t>thylakoid</a:t>
            </a:r>
            <a:endParaRPr lang="en-US" dirty="0" smtClean="0"/>
          </a:p>
          <a:p>
            <a:r>
              <a:rPr lang="en-US" dirty="0" smtClean="0"/>
              <a:t>Protons build up causing a concentration gradient – The protons are more in the </a:t>
            </a:r>
            <a:r>
              <a:rPr lang="en-US" dirty="0" err="1" smtClean="0"/>
              <a:t>thylakoid</a:t>
            </a:r>
            <a:r>
              <a:rPr lang="en-US" dirty="0" smtClean="0"/>
              <a:t> then in the </a:t>
            </a:r>
            <a:r>
              <a:rPr lang="en-US" dirty="0" err="1" smtClean="0"/>
              <a:t>stroma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35" y="267657"/>
            <a:ext cx="1405356" cy="1316351"/>
          </a:xfrm>
          <a:prstGeom prst="rect">
            <a:avLst/>
          </a:prstGeom>
        </p:spPr>
      </p:pic>
      <p:pic>
        <p:nvPicPr>
          <p:cNvPr id="5" name="Picture 4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4313" y="5387830"/>
            <a:ext cx="915099" cy="8161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932299"/>
          </a:xfrm>
        </p:spPr>
        <p:txBody>
          <a:bodyPr/>
          <a:lstStyle/>
          <a:p>
            <a:r>
              <a:rPr lang="en-US" dirty="0" err="1" smtClean="0"/>
              <a:t>Chemiosmosis</a:t>
            </a:r>
            <a:r>
              <a:rPr lang="en-US" dirty="0" smtClean="0"/>
              <a:t>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212" y="1176458"/>
            <a:ext cx="8067824" cy="5434112"/>
          </a:xfrm>
        </p:spPr>
        <p:txBody>
          <a:bodyPr/>
          <a:lstStyle/>
          <a:p>
            <a:pPr marL="457200" indent="-457200">
              <a:buFont typeface="Wingdings" charset="2"/>
              <a:buAutoNum type="arabicPlain"/>
            </a:pPr>
            <a:r>
              <a:rPr lang="en-US" dirty="0" smtClean="0"/>
              <a:t>The concentration gradient represents potential energy</a:t>
            </a:r>
          </a:p>
          <a:p>
            <a:pPr marL="457200" indent="-457200">
              <a:buFont typeface="Wingdings" charset="2"/>
              <a:buAutoNum type="arabicPlain"/>
            </a:pPr>
            <a:r>
              <a:rPr lang="en-US" dirty="0" smtClean="0"/>
              <a:t>Energy is used by ATP </a:t>
            </a:r>
            <a:r>
              <a:rPr lang="en-US" dirty="0" err="1" smtClean="0"/>
              <a:t>synthase</a:t>
            </a:r>
            <a:r>
              <a:rPr lang="en-US" dirty="0" smtClean="0"/>
              <a:t> and enzyme that drives the reaction that adds a phosphate (P) to ADP making ATP.</a:t>
            </a:r>
          </a:p>
          <a:p>
            <a:pPr marL="457200" indent="-457200">
              <a:buFont typeface="Wingdings" charset="2"/>
              <a:buAutoNum type="arabicPlain"/>
            </a:pPr>
            <a:r>
              <a:rPr lang="en-US" dirty="0" smtClean="0"/>
              <a:t>The energy that drives this reaction is provided by the movement of H+ (protons) from inside the </a:t>
            </a:r>
            <a:r>
              <a:rPr lang="en-US" dirty="0" err="1" smtClean="0"/>
              <a:t>thylakoid</a:t>
            </a:r>
            <a:r>
              <a:rPr lang="en-US" dirty="0" smtClean="0"/>
              <a:t> to the </a:t>
            </a:r>
            <a:r>
              <a:rPr lang="en-US" dirty="0" err="1" smtClean="0"/>
              <a:t>stroma</a:t>
            </a:r>
            <a:r>
              <a:rPr lang="en-US" dirty="0" smtClean="0"/>
              <a:t> from high concentration to low concentration.</a:t>
            </a:r>
          </a:p>
          <a:p>
            <a:pPr marL="457200" indent="-457200">
              <a:buNone/>
            </a:pPr>
            <a:r>
              <a:rPr lang="en-US" dirty="0" smtClean="0"/>
              <a:t>					</a:t>
            </a: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FINALLY</a:t>
            </a:r>
            <a:endParaRPr lang="en-US" dirty="0" smtClean="0"/>
          </a:p>
          <a:p>
            <a:pPr marL="457200" indent="-457200">
              <a:buFont typeface="Wingdings" charset="2"/>
              <a:buChar char="²"/>
            </a:pPr>
            <a:r>
              <a:rPr lang="en-US" dirty="0" smtClean="0"/>
              <a:t>Both NADPH and ATP are the energy used to drive the Calvin Cycle. Which make glucose for the plants.</a:t>
            </a:r>
          </a:p>
          <a:p>
            <a:pPr marL="457200" indent="-457200">
              <a:buFont typeface="Wingdings" charset="2"/>
              <a:buChar char="²"/>
            </a:pPr>
            <a:endParaRPr lang="en-US" dirty="0" smtClean="0"/>
          </a:p>
          <a:p>
            <a:pPr marL="457200" indent="-457200">
              <a:buNone/>
            </a:pPr>
            <a:endParaRPr lang="en-US" dirty="0" smtClean="0"/>
          </a:p>
          <a:p>
            <a:pPr marL="457200" indent="-457200">
              <a:buNone/>
            </a:pPr>
            <a:endParaRPr lang="en-US" dirty="0"/>
          </a:p>
        </p:txBody>
      </p:sp>
      <p:pic>
        <p:nvPicPr>
          <p:cNvPr id="4" name="Picture 3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906" y="173836"/>
            <a:ext cx="1070414" cy="1002621"/>
          </a:xfrm>
          <a:prstGeom prst="rect">
            <a:avLst/>
          </a:prstGeom>
        </p:spPr>
      </p:pic>
      <p:pic>
        <p:nvPicPr>
          <p:cNvPr id="5" name="Picture 4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8042" y="5537200"/>
            <a:ext cx="1234865" cy="887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FFFFFF"/>
      </a:dk1>
      <a:lt1>
        <a:srgbClr val="000000"/>
      </a:lt1>
      <a:dk2>
        <a:srgbClr val="7C8F97"/>
      </a:dk2>
      <a:lt2>
        <a:srgbClr val="D1D0C8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60</TotalTime>
  <Words>449</Words>
  <Application>Microsoft Macintosh PowerPoint</Application>
  <PresentationFormat>On-screen Show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Capital</vt:lpstr>
      <vt:lpstr>Photosynthesis Light Reaction Details</vt:lpstr>
      <vt:lpstr>Light Reaction pg. 116</vt:lpstr>
      <vt:lpstr>The Steps</vt:lpstr>
      <vt:lpstr>Steps Continued</vt:lpstr>
      <vt:lpstr>Steps Continued</vt:lpstr>
      <vt:lpstr>Steps Continued</vt:lpstr>
      <vt:lpstr>Replacing Electrons in Light Reaction</vt:lpstr>
      <vt:lpstr>Making ATP in the Light Reaction</vt:lpstr>
      <vt:lpstr>Chemiosmosis Steps</vt:lpstr>
      <vt:lpstr>Slide 10</vt:lpstr>
      <vt:lpstr>THE END</vt:lpstr>
    </vt:vector>
  </TitlesOfParts>
  <Company>DASD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Photosynthesis Light Reaction Details</dc:title>
  <dc:creator>DASD</dc:creator>
  <cp:lastModifiedBy>DASD</cp:lastModifiedBy>
  <cp:revision>4</cp:revision>
  <dcterms:created xsi:type="dcterms:W3CDTF">2015-01-29T10:28:39Z</dcterms:created>
  <dcterms:modified xsi:type="dcterms:W3CDTF">2015-01-29T10:52:05Z</dcterms:modified>
</cp:coreProperties>
</file>