
<file path=[Content_Types].xml><?xml version="1.0" encoding="utf-8"?>
<Types xmlns="http://schemas.openxmlformats.org/package/2006/content-types">
  <Override PartName="/ppt/slides/slide18.xml" ContentType="application/vnd.openxmlformats-officedocument.presentationml.slide+xml"/>
  <Override PartName="/ppt/notesSlides/notesSlide4.xml" ContentType="application/vnd.openxmlformats-officedocument.presentationml.notesSlide+xml"/>
  <Override PartName="/ppt/slides/slide9.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Default Extension="rels" ContentType="application/vnd.openxmlformats-package.relationships+xml"/>
  <Override PartName="/ppt/slides/slide10.xml" ContentType="application/vnd.openxmlformats-officedocument.presentationml.slide+xml"/>
  <Override PartName="/ppt/slideLayouts/slideLayout5.xml" ContentType="application/vnd.openxmlformats-officedocument.presentationml.slideLayout+xml"/>
  <Override PartName="/ppt/notesMasters/notesMaster1.xml" ContentType="application/vnd.openxmlformats-officedocument.presentationml.notesMaster+xml"/>
  <Override PartName="/ppt/slides/slide1.xml" ContentType="application/vnd.openxmlformats-officedocument.presentationml.slide+xml"/>
  <Override PartName="/ppt/slides/slide26.xml" ContentType="application/vnd.openxmlformats-officedocument.presentationml.slide+xml"/>
  <Override PartName="/ppt/slides/slide34.xml" ContentType="application/vnd.openxmlformats-officedocument.presentationml.slide+xml"/>
  <Default Extension="jpeg" ContentType="image/jpeg"/>
  <Override PartName="/ppt/theme/theme2.xml" ContentType="application/vnd.openxmlformats-officedocument.theme+xml"/>
  <Override PartName="/ppt/slideLayouts/slideLayout1.xml" ContentType="application/vnd.openxmlformats-officedocument.presentationml.slideLayout+xml"/>
  <Override PartName="/docProps/app.xml" ContentType="application/vnd.openxmlformats-officedocument.extended-properties+xml"/>
  <Override PartName="/ppt/slides/slide22.xml" ContentType="application/vnd.openxmlformats-officedocument.presentationml.slide+xml"/>
  <Override PartName="/ppt/slides/slide30.xml" ContentType="application/vnd.openxmlformats-officedocument.presentationml.slide+xml"/>
  <Default Extension="xml" ContentType="application/xml"/>
  <Override PartName="/ppt/slides/slide19.xml" ContentType="application/vnd.openxmlformats-officedocument.presentationml.slide+xml"/>
  <Override PartName="/ppt/notesSlides/notesSlide5.xml" ContentType="application/vnd.openxmlformats-officedocument.presentationml.notesSlide+xml"/>
  <Override PartName="/ppt/tableStyles.xml" ContentType="application/vnd.openxmlformats-officedocument.presentationml.tableStyles+xml"/>
  <Override PartName="/ppt/slides/slide15.xml" ContentType="application/vnd.openxmlformats-officedocument.presentationml.slide+xml"/>
  <Override PartName="/ppt/notesSlides/notesSlide1.xml" ContentType="application/vnd.openxmlformats-officedocument.presentationml.notesSlide+xml"/>
  <Override PartName="/ppt/slides/slide6.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7.xml" ContentType="application/vnd.openxmlformats-officedocument.presentationml.slide+xml"/>
  <Override PartName="/ppt/slides/slide35.xml" ContentType="application/vnd.openxmlformats-officedocument.presentationml.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slides/slide23.xml" ContentType="application/vnd.openxmlformats-officedocument.presentationml.slide+xml"/>
  <Override PartName="/ppt/slides/slide31.xml" ContentType="application/vnd.openxmlformats-officedocument.presentationml.slide+xml"/>
  <Override PartName="/ppt/notesSlides/notesSlide6.xml" ContentType="application/vnd.openxmlformats-officedocument.presentationml.notesSlide+xml"/>
  <Override PartName="/ppt/slides/slide16.xml" ContentType="application/vnd.openxmlformats-officedocument.presentationml.slide+xml"/>
  <Override PartName="/ppt/notesSlides/notesSlide2.xml" ContentType="application/vnd.openxmlformats-officedocument.presentationml.notes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s/slide28.xml" ContentType="application/vnd.openxmlformats-officedocument.presentationml.slide+xml"/>
  <Override PartName="/ppt/slides/slide36.xml" ContentType="application/vnd.openxmlformats-officedocument.presentationml.slide+xml"/>
  <Override PartName="/ppt/slideLayouts/slideLayout3.xml" ContentType="application/vnd.openxmlformats-officedocument.presentationml.slideLayout+xml"/>
  <Override PartName="/ppt/slides/slide24.xml" ContentType="application/vnd.openxmlformats-officedocument.presentationml.slide+xml"/>
  <Override PartName="/ppt/slides/slide32.xml" ContentType="application/vnd.openxmlformats-officedocument.presentationml.slide+xml"/>
  <Override PartName="/ppt/slides/slide20.xml" ContentType="application/vnd.openxmlformats-officedocument.presentationml.slide+xml"/>
  <Override PartName="/ppt/notesSlides/notesSlide7.xml" ContentType="application/vnd.openxmlformats-officedocument.presentationml.notesSlide+xml"/>
  <Override PartName="/ppt/slides/slide17.xml" ContentType="application/vnd.openxmlformats-officedocument.presentationml.slide+xml"/>
  <Override PartName="/ppt/notesSlides/notesSlide3.xml" ContentType="application/vnd.openxmlformats-officedocument.presentationml.notesSlide+xml"/>
  <Override PartName="/ppt/slides/slide8.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slides/slide29.xml" ContentType="application/vnd.openxmlformats-officedocument.presentationml.slide+xml"/>
  <Override PartName="/ppt/notesSlides/notesSlide8.xml" ContentType="application/vnd.openxmlformats-officedocument.presentationml.notesSlide+xml"/>
  <Override PartName="/ppt/slideLayouts/slideLayout4.xml" ContentType="application/vnd.openxmlformats-officedocument.presentationml.slideLayout+xml"/>
  <Override PartName="/ppt/slides/slide25.xml" ContentType="application/vnd.openxmlformats-officedocument.presentationml.slide+xml"/>
  <Override PartName="/ppt/slides/slide33.xml" ContentType="application/vnd.openxmlformats-officedocument.presentationml.slide+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38"/>
  </p:notesMasterIdLst>
  <p:sldIdLst>
    <p:sldId id="277" r:id="rId2"/>
    <p:sldId id="256" r:id="rId3"/>
    <p:sldId id="278" r:id="rId4"/>
    <p:sldId id="269" r:id="rId5"/>
    <p:sldId id="280" r:id="rId6"/>
    <p:sldId id="262" r:id="rId7"/>
    <p:sldId id="259" r:id="rId8"/>
    <p:sldId id="281" r:id="rId9"/>
    <p:sldId id="279" r:id="rId10"/>
    <p:sldId id="261" r:id="rId11"/>
    <p:sldId id="295" r:id="rId12"/>
    <p:sldId id="296" r:id="rId13"/>
    <p:sldId id="282" r:id="rId14"/>
    <p:sldId id="283" r:id="rId15"/>
    <p:sldId id="284" r:id="rId16"/>
    <p:sldId id="271" r:id="rId17"/>
    <p:sldId id="257" r:id="rId18"/>
    <p:sldId id="267" r:id="rId19"/>
    <p:sldId id="263" r:id="rId20"/>
    <p:sldId id="268" r:id="rId21"/>
    <p:sldId id="266" r:id="rId22"/>
    <p:sldId id="272" r:id="rId23"/>
    <p:sldId id="264" r:id="rId24"/>
    <p:sldId id="276" r:id="rId25"/>
    <p:sldId id="273" r:id="rId26"/>
    <p:sldId id="285" r:id="rId27"/>
    <p:sldId id="286" r:id="rId28"/>
    <p:sldId id="287" r:id="rId29"/>
    <p:sldId id="288" r:id="rId30"/>
    <p:sldId id="289" r:id="rId31"/>
    <p:sldId id="290" r:id="rId32"/>
    <p:sldId id="291" r:id="rId33"/>
    <p:sldId id="292" r:id="rId34"/>
    <p:sldId id="297" r:id="rId35"/>
    <p:sldId id="298" r:id="rId36"/>
    <p:sldId id="294" r:id="rId3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extLst>
    <p:ext uri="{E76CE94A-603C-4142-B9EB-6D1370010A27}">
      <p14:discardImageEditData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94660"/>
  </p:normalViewPr>
  <p:slideViewPr>
    <p:cSldViewPr snapToGrid="0" snapToObjects="1">
      <p:cViewPr varScale="1">
        <p:scale>
          <a:sx n="58" d="100"/>
          <a:sy n="58" d="100"/>
        </p:scale>
        <p:origin x="-928" y="-12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notesMaster" Target="notesMasters/notesMaster1.xml"/><Relationship Id="rId39" Type="http://schemas.openxmlformats.org/officeDocument/2006/relationships/printerSettings" Target="printerSettings/printerSettings1.bin"/><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248BF59-806C-044C-A581-88B380C393DE}" type="datetimeFigureOut">
              <a:rPr lang="en-US" smtClean="0"/>
              <a:pPr/>
              <a:t>9/18/15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AC7A757-F2BB-5147-8A3F-3C5AAD05152B}"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87698292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Class 1 is sensitive</a:t>
            </a:r>
            <a:r>
              <a:rPr lang="en-US" baseline="0" dirty="0" smtClean="0"/>
              <a:t> to pollutants</a:t>
            </a:r>
            <a:endParaRPr lang="en-US" dirty="0"/>
          </a:p>
        </p:txBody>
      </p:sp>
      <p:sp>
        <p:nvSpPr>
          <p:cNvPr id="4" name="Slide Number Placeholder 3"/>
          <p:cNvSpPr>
            <a:spLocks noGrp="1"/>
          </p:cNvSpPr>
          <p:nvPr>
            <p:ph type="sldNum" sz="quarter" idx="10"/>
          </p:nvPr>
        </p:nvSpPr>
        <p:spPr/>
        <p:txBody>
          <a:bodyPr/>
          <a:lstStyle/>
          <a:p>
            <a:fld id="{11F3B16A-1869-4B15-AB88-12D01CAFAD06}" type="slidenum">
              <a:rPr lang="en-US" smtClean="0"/>
              <a:pPr/>
              <a:t>11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Class 1 is sensitive</a:t>
            </a:r>
            <a:r>
              <a:rPr lang="en-US" baseline="0" dirty="0" smtClean="0"/>
              <a:t> to pollutants</a:t>
            </a:r>
            <a:endParaRPr lang="en-US" dirty="0"/>
          </a:p>
        </p:txBody>
      </p:sp>
      <p:sp>
        <p:nvSpPr>
          <p:cNvPr id="4" name="Slide Number Placeholder 3"/>
          <p:cNvSpPr>
            <a:spLocks noGrp="1"/>
          </p:cNvSpPr>
          <p:nvPr>
            <p:ph type="sldNum" sz="quarter" idx="10"/>
          </p:nvPr>
        </p:nvSpPr>
        <p:spPr/>
        <p:txBody>
          <a:bodyPr/>
          <a:lstStyle/>
          <a:p>
            <a:fld id="{11F3B16A-1869-4B15-AB88-12D01CAFAD06}" type="slidenum">
              <a:rPr lang="en-US" smtClean="0"/>
              <a:pPr/>
              <a:t>13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Dragonfly larva  </a:t>
            </a:r>
            <a:r>
              <a:rPr lang="en-US" dirty="0" err="1" smtClean="0"/>
              <a:t>taxa</a:t>
            </a:r>
            <a:r>
              <a:rPr lang="en-US" dirty="0" smtClean="0"/>
              <a:t> 2 biotic index = 1</a:t>
            </a:r>
            <a:endParaRPr lang="en-US" dirty="0"/>
          </a:p>
        </p:txBody>
      </p:sp>
      <p:sp>
        <p:nvSpPr>
          <p:cNvPr id="4" name="Slide Number Placeholder 3"/>
          <p:cNvSpPr>
            <a:spLocks noGrp="1"/>
          </p:cNvSpPr>
          <p:nvPr>
            <p:ph type="sldNum" sz="quarter" idx="10"/>
          </p:nvPr>
        </p:nvSpPr>
        <p:spPr/>
        <p:txBody>
          <a:bodyPr/>
          <a:lstStyle/>
          <a:p>
            <a:fld id="{11F3B16A-1869-4B15-AB88-12D01CAFAD06}" type="slidenum">
              <a:rPr lang="en-US" smtClean="0"/>
              <a:pPr/>
              <a:t>27</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Crayfish, </a:t>
            </a:r>
            <a:r>
              <a:rPr lang="en-US" dirty="0" err="1" smtClean="0"/>
              <a:t>taxa</a:t>
            </a:r>
            <a:r>
              <a:rPr lang="en-US" dirty="0" smtClean="0"/>
              <a:t> 2 biotic index = 1</a:t>
            </a:r>
            <a:endParaRPr lang="en-US" dirty="0"/>
          </a:p>
        </p:txBody>
      </p:sp>
      <p:sp>
        <p:nvSpPr>
          <p:cNvPr id="4" name="Slide Number Placeholder 3"/>
          <p:cNvSpPr>
            <a:spLocks noGrp="1"/>
          </p:cNvSpPr>
          <p:nvPr>
            <p:ph type="sldNum" sz="quarter" idx="10"/>
          </p:nvPr>
        </p:nvSpPr>
        <p:spPr/>
        <p:txBody>
          <a:bodyPr/>
          <a:lstStyle/>
          <a:p>
            <a:fld id="{11F3B16A-1869-4B15-AB88-12D01CAFAD06}" type="slidenum">
              <a:rPr lang="en-US" smtClean="0"/>
              <a:pPr/>
              <a:t>28</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Damsel fly larva </a:t>
            </a:r>
            <a:r>
              <a:rPr lang="en-US" dirty="0" err="1" smtClean="0"/>
              <a:t>taxa</a:t>
            </a:r>
            <a:r>
              <a:rPr lang="en-US" dirty="0" smtClean="0"/>
              <a:t> 2 biotic index =</a:t>
            </a:r>
            <a:r>
              <a:rPr lang="en-US" baseline="0" dirty="0" smtClean="0"/>
              <a:t> 1</a:t>
            </a:r>
            <a:endParaRPr lang="en-US" dirty="0"/>
          </a:p>
        </p:txBody>
      </p:sp>
      <p:sp>
        <p:nvSpPr>
          <p:cNvPr id="4" name="Slide Number Placeholder 3"/>
          <p:cNvSpPr>
            <a:spLocks noGrp="1"/>
          </p:cNvSpPr>
          <p:nvPr>
            <p:ph type="sldNum" sz="quarter" idx="10"/>
          </p:nvPr>
        </p:nvSpPr>
        <p:spPr/>
        <p:txBody>
          <a:bodyPr/>
          <a:lstStyle/>
          <a:p>
            <a:fld id="{11F3B16A-1869-4B15-AB88-12D01CAFAD06}" type="slidenum">
              <a:rPr lang="en-US" smtClean="0"/>
              <a:pPr/>
              <a:t>29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Midgefly</a:t>
            </a:r>
            <a:r>
              <a:rPr lang="en-US" dirty="0" smtClean="0"/>
              <a:t> larva </a:t>
            </a:r>
            <a:r>
              <a:rPr lang="en-US" dirty="0" err="1" smtClean="0"/>
              <a:t>taxa</a:t>
            </a:r>
            <a:r>
              <a:rPr lang="en-US" dirty="0" smtClean="0"/>
              <a:t> group 3 </a:t>
            </a:r>
            <a:r>
              <a:rPr lang="en-US" baseline="0" dirty="0" smtClean="0"/>
              <a:t> biotic index =0</a:t>
            </a:r>
            <a:endParaRPr lang="en-US" dirty="0"/>
          </a:p>
        </p:txBody>
      </p:sp>
      <p:sp>
        <p:nvSpPr>
          <p:cNvPr id="4" name="Slide Number Placeholder 3"/>
          <p:cNvSpPr>
            <a:spLocks noGrp="1"/>
          </p:cNvSpPr>
          <p:nvPr>
            <p:ph type="sldNum" sz="quarter" idx="10"/>
          </p:nvPr>
        </p:nvSpPr>
        <p:spPr/>
        <p:txBody>
          <a:bodyPr/>
          <a:lstStyle/>
          <a:p>
            <a:fld id="{11F3B16A-1869-4B15-AB88-12D01CAFAD06}" type="slidenum">
              <a:rPr lang="en-US" smtClean="0"/>
              <a:pPr/>
              <a:t>30</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Aquatic</a:t>
            </a:r>
            <a:r>
              <a:rPr lang="en-US" baseline="0" dirty="0" smtClean="0"/>
              <a:t> beetle larva class 2 biotic index = 1</a:t>
            </a:r>
            <a:endParaRPr lang="en-US" dirty="0"/>
          </a:p>
        </p:txBody>
      </p:sp>
      <p:sp>
        <p:nvSpPr>
          <p:cNvPr id="4" name="Slide Number Placeholder 3"/>
          <p:cNvSpPr>
            <a:spLocks noGrp="1"/>
          </p:cNvSpPr>
          <p:nvPr>
            <p:ph type="sldNum" sz="quarter" idx="10"/>
          </p:nvPr>
        </p:nvSpPr>
        <p:spPr/>
        <p:txBody>
          <a:bodyPr/>
          <a:lstStyle/>
          <a:p>
            <a:fld id="{11F3B16A-1869-4B15-AB88-12D01CAFAD06}" type="slidenum">
              <a:rPr lang="en-US" smtClean="0"/>
              <a:pPr/>
              <a:t>31</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Pouch snail  class 3 biotic index = 0</a:t>
            </a:r>
            <a:endParaRPr lang="en-US" dirty="0"/>
          </a:p>
        </p:txBody>
      </p:sp>
      <p:sp>
        <p:nvSpPr>
          <p:cNvPr id="4" name="Slide Number Placeholder 3"/>
          <p:cNvSpPr>
            <a:spLocks noGrp="1"/>
          </p:cNvSpPr>
          <p:nvPr>
            <p:ph type="sldNum" sz="quarter" idx="10"/>
          </p:nvPr>
        </p:nvSpPr>
        <p:spPr/>
        <p:txBody>
          <a:bodyPr/>
          <a:lstStyle/>
          <a:p>
            <a:fld id="{11F3B16A-1869-4B15-AB88-12D01CAFAD06}" type="slidenum">
              <a:rPr lang="en-US" smtClean="0"/>
              <a:pPr/>
              <a:t>32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604D358-0571-C74B-A9B2-367AB5E6A20A}" type="datetimeFigureOut">
              <a:rPr lang="en-US" smtClean="0"/>
              <a:pPr/>
              <a:t>9/18/15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CF0EA3-7EDC-FC4F-AEB6-F1D5CAC57E9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04D358-0571-C74B-A9B2-367AB5E6A20A}" type="datetimeFigureOut">
              <a:rPr lang="en-US" smtClean="0"/>
              <a:pPr/>
              <a:t>9/18/15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CF0EA3-7EDC-FC4F-AEB6-F1D5CAC57E9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04D358-0571-C74B-A9B2-367AB5E6A20A}" type="datetimeFigureOut">
              <a:rPr lang="en-US" smtClean="0"/>
              <a:pPr/>
              <a:t>9/18/15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CF0EA3-7EDC-FC4F-AEB6-F1D5CAC57E9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04D358-0571-C74B-A9B2-367AB5E6A20A}" type="datetimeFigureOut">
              <a:rPr lang="en-US" smtClean="0"/>
              <a:pPr/>
              <a:t>9/18/15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CF0EA3-7EDC-FC4F-AEB6-F1D5CAC57E9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604D358-0571-C74B-A9B2-367AB5E6A20A}" type="datetimeFigureOut">
              <a:rPr lang="en-US" smtClean="0"/>
              <a:pPr/>
              <a:t>9/18/15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CF0EA3-7EDC-FC4F-AEB6-F1D5CAC57E9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604D358-0571-C74B-A9B2-367AB5E6A20A}" type="datetimeFigureOut">
              <a:rPr lang="en-US" smtClean="0"/>
              <a:pPr/>
              <a:t>9/18/15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CF0EA3-7EDC-FC4F-AEB6-F1D5CAC57E9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604D358-0571-C74B-A9B2-367AB5E6A20A}" type="datetimeFigureOut">
              <a:rPr lang="en-US" smtClean="0"/>
              <a:pPr/>
              <a:t>9/18/15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6CF0EA3-7EDC-FC4F-AEB6-F1D5CAC57E9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604D358-0571-C74B-A9B2-367AB5E6A20A}" type="datetimeFigureOut">
              <a:rPr lang="en-US" smtClean="0"/>
              <a:pPr/>
              <a:t>9/18/15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6CF0EA3-7EDC-FC4F-AEB6-F1D5CAC57E9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04D358-0571-C74B-A9B2-367AB5E6A20A}" type="datetimeFigureOut">
              <a:rPr lang="en-US" smtClean="0"/>
              <a:pPr/>
              <a:t>9/18/15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6CF0EA3-7EDC-FC4F-AEB6-F1D5CAC57E9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04D358-0571-C74B-A9B2-367AB5E6A20A}" type="datetimeFigureOut">
              <a:rPr lang="en-US" smtClean="0"/>
              <a:pPr/>
              <a:t>9/18/15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CF0EA3-7EDC-FC4F-AEB6-F1D5CAC57E9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04D358-0571-C74B-A9B2-367AB5E6A20A}" type="datetimeFigureOut">
              <a:rPr lang="en-US" smtClean="0"/>
              <a:pPr/>
              <a:t>9/18/15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CF0EA3-7EDC-FC4F-AEB6-F1D5CAC57E9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04D358-0571-C74B-A9B2-367AB5E6A20A}" type="datetimeFigureOut">
              <a:rPr lang="en-US" smtClean="0"/>
              <a:pPr/>
              <a:t>9/18/15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CF0EA3-7EDC-FC4F-AEB6-F1D5CAC57E9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8.png"/><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1" Type="http://schemas.openxmlformats.org/officeDocument/2006/relationships/image" Target="../media/image31.jpeg"/><Relationship Id="rId12" Type="http://schemas.openxmlformats.org/officeDocument/2006/relationships/image" Target="../media/image32.jpeg"/><Relationship Id="rId13" Type="http://schemas.openxmlformats.org/officeDocument/2006/relationships/image" Target="../media/image33.png"/><Relationship Id="rId14" Type="http://schemas.openxmlformats.org/officeDocument/2006/relationships/image" Target="../media/image34.png"/><Relationship Id="rId15" Type="http://schemas.openxmlformats.org/officeDocument/2006/relationships/image" Target="../media/image35.jpeg"/><Relationship Id="rId16" Type="http://schemas.openxmlformats.org/officeDocument/2006/relationships/image" Target="../media/image36.png"/><Relationship Id="rId1" Type="http://schemas.openxmlformats.org/officeDocument/2006/relationships/slideLayout" Target="../slideLayouts/slideLayout7.xml"/><Relationship Id="rId2" Type="http://schemas.openxmlformats.org/officeDocument/2006/relationships/image" Target="../media/image22.png"/><Relationship Id="rId3" Type="http://schemas.openxmlformats.org/officeDocument/2006/relationships/image" Target="../media/image23.jpeg"/><Relationship Id="rId4" Type="http://schemas.openxmlformats.org/officeDocument/2006/relationships/image" Target="../media/image24.jpeg"/><Relationship Id="rId5" Type="http://schemas.openxmlformats.org/officeDocument/2006/relationships/image" Target="../media/image25.png"/><Relationship Id="rId6" Type="http://schemas.openxmlformats.org/officeDocument/2006/relationships/image" Target="../media/image26.jpeg"/><Relationship Id="rId7" Type="http://schemas.openxmlformats.org/officeDocument/2006/relationships/image" Target="../media/image27.jpeg"/><Relationship Id="rId8" Type="http://schemas.openxmlformats.org/officeDocument/2006/relationships/image" Target="../media/image28.jpeg"/><Relationship Id="rId9" Type="http://schemas.openxmlformats.org/officeDocument/2006/relationships/image" Target="../media/image29.jpeg"/><Relationship Id="rId10"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1" Type="http://schemas.openxmlformats.org/officeDocument/2006/relationships/slideLayout" Target="../slideLayouts/slideLayout6.xml"/><Relationship Id="rId2"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image" Target="../media/image45.png"/><Relationship Id="rId7" Type="http://schemas.openxmlformats.org/officeDocument/2006/relationships/image" Target="../media/image46.png"/><Relationship Id="rId1" Type="http://schemas.openxmlformats.org/officeDocument/2006/relationships/slideLayout" Target="../slideLayouts/slideLayout6.xml"/><Relationship Id="rId2"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 Id="rId6" Type="http://schemas.openxmlformats.org/officeDocument/2006/relationships/image" Target="../media/image51.png"/><Relationship Id="rId7" Type="http://schemas.openxmlformats.org/officeDocument/2006/relationships/image" Target="../media/image52.png"/><Relationship Id="rId1" Type="http://schemas.openxmlformats.org/officeDocument/2006/relationships/slideLayout" Target="../slideLayouts/slideLayout1.xml"/><Relationship Id="rId2" Type="http://schemas.openxmlformats.org/officeDocument/2006/relationships/image" Target="../media/image4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6.png"/><Relationship Id="rId6" Type="http://schemas.openxmlformats.org/officeDocument/2006/relationships/image" Target="../media/image57.png"/><Relationship Id="rId7" Type="http://schemas.openxmlformats.org/officeDocument/2006/relationships/image" Target="../media/image58.png"/><Relationship Id="rId1" Type="http://schemas.openxmlformats.org/officeDocument/2006/relationships/slideLayout" Target="../slideLayouts/slideLayout6.xml"/><Relationship Id="rId2"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5" Type="http://schemas.openxmlformats.org/officeDocument/2006/relationships/image" Target="../media/image62.png"/><Relationship Id="rId6" Type="http://schemas.openxmlformats.org/officeDocument/2006/relationships/image" Target="../media/image63.png"/><Relationship Id="rId1" Type="http://schemas.openxmlformats.org/officeDocument/2006/relationships/slideLayout" Target="../slideLayouts/slideLayout6.xml"/><Relationship Id="rId2" Type="http://schemas.openxmlformats.org/officeDocument/2006/relationships/image" Target="../media/image59.png"/></Relationships>
</file>

<file path=ppt/slides/_rels/slide22.xml.rels><?xml version="1.0" encoding="UTF-8" standalone="yes"?>
<Relationships xmlns="http://schemas.openxmlformats.org/package/2006/relationships"><Relationship Id="rId9" Type="http://schemas.openxmlformats.org/officeDocument/2006/relationships/image" Target="../media/image71.jpeg"/><Relationship Id="rId20" Type="http://schemas.openxmlformats.org/officeDocument/2006/relationships/image" Target="../media/image82.jpeg"/><Relationship Id="rId21" Type="http://schemas.openxmlformats.org/officeDocument/2006/relationships/image" Target="../media/image83.jpeg"/><Relationship Id="rId10" Type="http://schemas.openxmlformats.org/officeDocument/2006/relationships/image" Target="../media/image72.jpeg"/><Relationship Id="rId11" Type="http://schemas.openxmlformats.org/officeDocument/2006/relationships/image" Target="../media/image73.jpeg"/><Relationship Id="rId12" Type="http://schemas.openxmlformats.org/officeDocument/2006/relationships/image" Target="../media/image74.jpeg"/><Relationship Id="rId13" Type="http://schemas.openxmlformats.org/officeDocument/2006/relationships/image" Target="../media/image75.jpeg"/><Relationship Id="rId14" Type="http://schemas.openxmlformats.org/officeDocument/2006/relationships/image" Target="../media/image76.jpeg"/><Relationship Id="rId15" Type="http://schemas.openxmlformats.org/officeDocument/2006/relationships/image" Target="../media/image77.png"/><Relationship Id="rId16" Type="http://schemas.openxmlformats.org/officeDocument/2006/relationships/image" Target="../media/image78.jpeg"/><Relationship Id="rId17" Type="http://schemas.openxmlformats.org/officeDocument/2006/relationships/image" Target="../media/image79.jpeg"/><Relationship Id="rId18" Type="http://schemas.openxmlformats.org/officeDocument/2006/relationships/image" Target="../media/image80.jpeg"/><Relationship Id="rId19" Type="http://schemas.openxmlformats.org/officeDocument/2006/relationships/image" Target="../media/image81.jpeg"/><Relationship Id="rId1" Type="http://schemas.openxmlformats.org/officeDocument/2006/relationships/slideLayout" Target="../slideLayouts/slideLayout7.xml"/><Relationship Id="rId2" Type="http://schemas.openxmlformats.org/officeDocument/2006/relationships/image" Target="../media/image64.jpeg"/><Relationship Id="rId3" Type="http://schemas.openxmlformats.org/officeDocument/2006/relationships/image" Target="../media/image65.jpeg"/><Relationship Id="rId4" Type="http://schemas.openxmlformats.org/officeDocument/2006/relationships/image" Target="../media/image66.jpeg"/><Relationship Id="rId5" Type="http://schemas.openxmlformats.org/officeDocument/2006/relationships/image" Target="../media/image67.jpeg"/><Relationship Id="rId6" Type="http://schemas.openxmlformats.org/officeDocument/2006/relationships/image" Target="../media/image68.jpeg"/><Relationship Id="rId7" Type="http://schemas.openxmlformats.org/officeDocument/2006/relationships/image" Target="../media/image69.jpeg"/><Relationship Id="rId8" Type="http://schemas.openxmlformats.org/officeDocument/2006/relationships/image" Target="../media/image70.jpeg"/></Relationships>
</file>

<file path=ppt/slides/_rels/slide23.xml.rels><?xml version="1.0" encoding="UTF-8" standalone="yes"?>
<Relationships xmlns="http://schemas.openxmlformats.org/package/2006/relationships"><Relationship Id="rId3" Type="http://schemas.openxmlformats.org/officeDocument/2006/relationships/image" Target="../media/image85.png"/><Relationship Id="rId4" Type="http://schemas.openxmlformats.org/officeDocument/2006/relationships/image" Target="../media/image86.png"/><Relationship Id="rId5" Type="http://schemas.openxmlformats.org/officeDocument/2006/relationships/image" Target="../media/image87.png"/><Relationship Id="rId6" Type="http://schemas.openxmlformats.org/officeDocument/2006/relationships/image" Target="../media/image88.png"/><Relationship Id="rId1" Type="http://schemas.openxmlformats.org/officeDocument/2006/relationships/slideLayout" Target="../slideLayouts/slideLayout6.xml"/><Relationship Id="rId2" Type="http://schemas.openxmlformats.org/officeDocument/2006/relationships/image" Target="../media/image84.png"/></Relationships>
</file>

<file path=ppt/slides/_rels/slide24.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91.png"/><Relationship Id="rId5" Type="http://schemas.openxmlformats.org/officeDocument/2006/relationships/image" Target="../media/image92.png"/><Relationship Id="rId6" Type="http://schemas.openxmlformats.org/officeDocument/2006/relationships/image" Target="../media/image93.png"/><Relationship Id="rId1" Type="http://schemas.openxmlformats.org/officeDocument/2006/relationships/slideLayout" Target="../slideLayouts/slideLayout6.xml"/><Relationship Id="rId2" Type="http://schemas.openxmlformats.org/officeDocument/2006/relationships/image" Target="../media/image89.png"/></Relationships>
</file>

<file path=ppt/slides/_rels/slide25.xml.rels><?xml version="1.0" encoding="UTF-8" standalone="yes"?>
<Relationships xmlns="http://schemas.openxmlformats.org/package/2006/relationships"><Relationship Id="rId3" Type="http://schemas.openxmlformats.org/officeDocument/2006/relationships/image" Target="../media/image95.jpeg"/><Relationship Id="rId4" Type="http://schemas.openxmlformats.org/officeDocument/2006/relationships/image" Target="../media/image96.jpeg"/><Relationship Id="rId5" Type="http://schemas.openxmlformats.org/officeDocument/2006/relationships/image" Target="../media/image97.jpeg"/><Relationship Id="rId6" Type="http://schemas.openxmlformats.org/officeDocument/2006/relationships/image" Target="../media/image98.jpeg"/><Relationship Id="rId7" Type="http://schemas.openxmlformats.org/officeDocument/2006/relationships/image" Target="../media/image99.jpeg"/><Relationship Id="rId8" Type="http://schemas.openxmlformats.org/officeDocument/2006/relationships/image" Target="../media/image100.jpeg"/><Relationship Id="rId9" Type="http://schemas.openxmlformats.org/officeDocument/2006/relationships/image" Target="../media/image101.jpeg"/><Relationship Id="rId10" Type="http://schemas.openxmlformats.org/officeDocument/2006/relationships/image" Target="../media/image102.jpeg"/><Relationship Id="rId11" Type="http://schemas.openxmlformats.org/officeDocument/2006/relationships/image" Target="../media/image103.jpeg"/><Relationship Id="rId1" Type="http://schemas.openxmlformats.org/officeDocument/2006/relationships/slideLayout" Target="../slideLayouts/slideLayout7.xml"/><Relationship Id="rId2" Type="http://schemas.openxmlformats.org/officeDocument/2006/relationships/image" Target="../media/image94.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04.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05.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06.jpe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07.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08.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09.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png"/><Relationship Id="rId3"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1" Type="http://schemas.openxmlformats.org/officeDocument/2006/relationships/slideLayout" Target="../slideLayouts/slideLayout7.xml"/><Relationship Id="rId2"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5049405"/>
            <a:ext cx="5047242" cy="1808595"/>
          </a:xfrm>
          <a:prstGeom prst="rect">
            <a:avLst/>
          </a:prstGeom>
        </p:spPr>
      </p:pic>
      <p:pic>
        <p:nvPicPr>
          <p:cNvPr id="5" name="Picture 4"/>
          <p:cNvPicPr>
            <a:picLocks noChangeAspect="1"/>
          </p:cNvPicPr>
          <p:nvPr/>
        </p:nvPicPr>
        <p:blipFill>
          <a:blip r:embed="rId3"/>
          <a:stretch>
            <a:fillRect/>
          </a:stretch>
        </p:blipFill>
        <p:spPr>
          <a:xfrm>
            <a:off x="-2" y="2390799"/>
            <a:ext cx="2834543" cy="2658606"/>
          </a:xfrm>
          <a:prstGeom prst="rect">
            <a:avLst/>
          </a:prstGeom>
        </p:spPr>
      </p:pic>
      <p:pic>
        <p:nvPicPr>
          <p:cNvPr id="7" name="Picture 6"/>
          <p:cNvPicPr>
            <a:picLocks noChangeAspect="1"/>
          </p:cNvPicPr>
          <p:nvPr/>
        </p:nvPicPr>
        <p:blipFill>
          <a:blip r:embed="rId4"/>
          <a:stretch>
            <a:fillRect/>
          </a:stretch>
        </p:blipFill>
        <p:spPr>
          <a:xfrm>
            <a:off x="5047242" y="3973883"/>
            <a:ext cx="4096758" cy="2884118"/>
          </a:xfrm>
          <a:prstGeom prst="rect">
            <a:avLst/>
          </a:prstGeom>
        </p:spPr>
      </p:pic>
      <p:pic>
        <p:nvPicPr>
          <p:cNvPr id="8" name="Picture 7"/>
          <p:cNvPicPr>
            <a:picLocks noChangeAspect="1"/>
          </p:cNvPicPr>
          <p:nvPr/>
        </p:nvPicPr>
        <p:blipFill>
          <a:blip r:embed="rId5"/>
          <a:stretch>
            <a:fillRect/>
          </a:stretch>
        </p:blipFill>
        <p:spPr>
          <a:xfrm>
            <a:off x="2834541" y="2390800"/>
            <a:ext cx="4096759" cy="2716684"/>
          </a:xfrm>
          <a:prstGeom prst="rect">
            <a:avLst/>
          </a:prstGeom>
        </p:spPr>
      </p:pic>
      <p:pic>
        <p:nvPicPr>
          <p:cNvPr id="11" name="Picture 10"/>
          <p:cNvPicPr>
            <a:picLocks noChangeAspect="1"/>
          </p:cNvPicPr>
          <p:nvPr/>
        </p:nvPicPr>
        <p:blipFill>
          <a:blip r:embed="rId6"/>
          <a:stretch>
            <a:fillRect/>
          </a:stretch>
        </p:blipFill>
        <p:spPr>
          <a:xfrm>
            <a:off x="6931300" y="2091568"/>
            <a:ext cx="2212700" cy="2212700"/>
          </a:xfrm>
          <a:prstGeom prst="rect">
            <a:avLst/>
          </a:prstGeom>
        </p:spPr>
      </p:pic>
      <p:sp>
        <p:nvSpPr>
          <p:cNvPr id="12" name="Title 11"/>
          <p:cNvSpPr>
            <a:spLocks noGrp="1"/>
          </p:cNvSpPr>
          <p:nvPr>
            <p:ph type="title"/>
          </p:nvPr>
        </p:nvSpPr>
        <p:spPr>
          <a:xfrm>
            <a:off x="491067" y="2091568"/>
            <a:ext cx="8229600" cy="1143000"/>
          </a:xfrm>
        </p:spPr>
        <p:txBody>
          <a:bodyPr/>
          <a:lstStyle/>
          <a:p>
            <a:r>
              <a:rPr lang="en-US" b="1" dirty="0" err="1" smtClean="0">
                <a:solidFill>
                  <a:schemeClr val="bg1"/>
                </a:solidFill>
              </a:rPr>
              <a:t>Macroinvertebtates</a:t>
            </a:r>
            <a:endParaRPr lang="en-US" b="1" dirty="0">
              <a:solidFill>
                <a:schemeClr val="bg1"/>
              </a:solidFill>
            </a:endParaRPr>
          </a:p>
        </p:txBody>
      </p:sp>
      <p:pic>
        <p:nvPicPr>
          <p:cNvPr id="13" name="Picture 12"/>
          <p:cNvPicPr>
            <a:picLocks noChangeAspect="1"/>
          </p:cNvPicPr>
          <p:nvPr/>
        </p:nvPicPr>
        <p:blipFill>
          <a:blip r:embed="rId7"/>
          <a:stretch>
            <a:fillRect/>
          </a:stretch>
        </p:blipFill>
        <p:spPr>
          <a:xfrm>
            <a:off x="0" y="-1563"/>
            <a:ext cx="4470400" cy="2392363"/>
          </a:xfrm>
          <a:prstGeom prst="rect">
            <a:avLst/>
          </a:prstGeom>
        </p:spPr>
      </p:pic>
      <p:pic>
        <p:nvPicPr>
          <p:cNvPr id="15" name="Picture 14"/>
          <p:cNvPicPr>
            <a:picLocks noChangeAspect="1"/>
          </p:cNvPicPr>
          <p:nvPr/>
        </p:nvPicPr>
        <p:blipFill>
          <a:blip r:embed="rId8"/>
          <a:stretch>
            <a:fillRect/>
          </a:stretch>
        </p:blipFill>
        <p:spPr>
          <a:xfrm>
            <a:off x="3966999" y="-1563"/>
            <a:ext cx="2743059" cy="2377318"/>
          </a:xfrm>
          <a:prstGeom prst="rect">
            <a:avLst/>
          </a:prstGeom>
        </p:spPr>
      </p:pic>
      <p:pic>
        <p:nvPicPr>
          <p:cNvPr id="16" name="Picture 15"/>
          <p:cNvPicPr>
            <a:picLocks noChangeAspect="1"/>
          </p:cNvPicPr>
          <p:nvPr/>
        </p:nvPicPr>
        <p:blipFill>
          <a:blip r:embed="rId9"/>
          <a:stretch>
            <a:fillRect/>
          </a:stretch>
        </p:blipFill>
        <p:spPr>
          <a:xfrm>
            <a:off x="6318042" y="-307351"/>
            <a:ext cx="2825958" cy="2698151"/>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6850380"/>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Using the Simple Method</a:t>
            </a:r>
            <a:endParaRPr lang="en-US" dirty="0"/>
          </a:p>
        </p:txBody>
      </p:sp>
      <p:sp>
        <p:nvSpPr>
          <p:cNvPr id="3" name="Content Placeholder 2"/>
          <p:cNvSpPr>
            <a:spLocks noGrp="1"/>
          </p:cNvSpPr>
          <p:nvPr>
            <p:ph idx="1"/>
          </p:nvPr>
        </p:nvSpPr>
        <p:spPr/>
        <p:txBody>
          <a:bodyPr/>
          <a:lstStyle/>
          <a:p>
            <a:r>
              <a:rPr lang="en-US" dirty="0" smtClean="0"/>
              <a:t>Next you will calculate the Biotic Index: number that determines how polluted the stream is based on the organisms found there:</a:t>
            </a:r>
          </a:p>
          <a:p>
            <a:pPr lvl="1"/>
            <a:r>
              <a:rPr lang="en-US" dirty="0" smtClean="0"/>
              <a:t>Class 1 =</a:t>
            </a:r>
            <a:r>
              <a:rPr lang="en-US" dirty="0" smtClean="0"/>
              <a:t> 2 </a:t>
            </a:r>
            <a:r>
              <a:rPr lang="en-US" dirty="0" smtClean="0"/>
              <a:t>points</a:t>
            </a:r>
          </a:p>
          <a:p>
            <a:pPr lvl="1"/>
            <a:r>
              <a:rPr lang="en-US" dirty="0" smtClean="0"/>
              <a:t>Class 2 = 1 point</a:t>
            </a:r>
          </a:p>
          <a:p>
            <a:pPr lvl="1"/>
            <a:r>
              <a:rPr lang="en-US" dirty="0" smtClean="0"/>
              <a:t>Class 3 = 0 points</a:t>
            </a:r>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199484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Simple Method</a:t>
            </a:r>
            <a:endParaRPr lang="en-US" dirty="0"/>
          </a:p>
        </p:txBody>
      </p:sp>
      <p:sp>
        <p:nvSpPr>
          <p:cNvPr id="3" name="Content Placeholder 2"/>
          <p:cNvSpPr>
            <a:spLocks noGrp="1"/>
          </p:cNvSpPr>
          <p:nvPr>
            <p:ph idx="1"/>
          </p:nvPr>
        </p:nvSpPr>
        <p:spPr/>
        <p:txBody>
          <a:bodyPr/>
          <a:lstStyle/>
          <a:p>
            <a:r>
              <a:rPr lang="en-US" dirty="0" smtClean="0"/>
              <a:t>Add up all points for organisms found in the stream</a:t>
            </a:r>
          </a:p>
          <a:p>
            <a:pPr lvl="1"/>
            <a:r>
              <a:rPr lang="en-US" dirty="0" smtClean="0"/>
              <a:t>10 or better = pollution free</a:t>
            </a:r>
          </a:p>
          <a:p>
            <a:pPr lvl="1"/>
            <a:r>
              <a:rPr lang="en-US" dirty="0" smtClean="0"/>
              <a:t>7-10 = mostly clean stream</a:t>
            </a:r>
          </a:p>
          <a:p>
            <a:pPr lvl="1"/>
            <a:r>
              <a:rPr lang="en-US" dirty="0" smtClean="0"/>
              <a:t>1-6 = moderately polluted</a:t>
            </a:r>
          </a:p>
          <a:p>
            <a:pPr lvl="1"/>
            <a:r>
              <a:rPr lang="en-US" dirty="0" smtClean="0"/>
              <a:t>0 = VERY polluted</a:t>
            </a:r>
          </a:p>
          <a:p>
            <a:pPr lvl="1"/>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1191828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Using the Citizens Monitoring Method</a:t>
            </a:r>
            <a:endParaRPr lang="en-US" dirty="0"/>
          </a:p>
        </p:txBody>
      </p:sp>
      <p:sp>
        <p:nvSpPr>
          <p:cNvPr id="3" name="Content Placeholder 2"/>
          <p:cNvSpPr>
            <a:spLocks noGrp="1"/>
          </p:cNvSpPr>
          <p:nvPr>
            <p:ph idx="1"/>
          </p:nvPr>
        </p:nvSpPr>
        <p:spPr/>
        <p:txBody>
          <a:bodyPr/>
          <a:lstStyle/>
          <a:p>
            <a:r>
              <a:rPr lang="en-US" dirty="0" smtClean="0"/>
              <a:t>Next you will calculate the Biotic Index: number that determines how polluted the stream is based on the organisms found there:</a:t>
            </a:r>
          </a:p>
          <a:p>
            <a:pPr lvl="1"/>
            <a:r>
              <a:rPr lang="en-US" dirty="0" smtClean="0"/>
              <a:t>The Number of Group 1 X 4 </a:t>
            </a:r>
          </a:p>
          <a:p>
            <a:pPr lvl="1"/>
            <a:r>
              <a:rPr lang="en-US" dirty="0" smtClean="0"/>
              <a:t>The Number of Group 2 X 3 </a:t>
            </a:r>
          </a:p>
          <a:p>
            <a:pPr lvl="1"/>
            <a:r>
              <a:rPr lang="en-US" dirty="0" smtClean="0"/>
              <a:t>The Number of Group 3 X 2 </a:t>
            </a:r>
          </a:p>
          <a:p>
            <a:pPr lvl="1"/>
            <a:r>
              <a:rPr lang="en-US" dirty="0" smtClean="0"/>
              <a:t>The Number of Group 4 X 1 </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199484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Citizens Monitoring Method</a:t>
            </a:r>
            <a:endParaRPr lang="en-US" dirty="0"/>
          </a:p>
        </p:txBody>
      </p:sp>
      <p:sp>
        <p:nvSpPr>
          <p:cNvPr id="3" name="Content Placeholder 2"/>
          <p:cNvSpPr>
            <a:spLocks noGrp="1"/>
          </p:cNvSpPr>
          <p:nvPr>
            <p:ph idx="1"/>
          </p:nvPr>
        </p:nvSpPr>
        <p:spPr/>
        <p:txBody>
          <a:bodyPr/>
          <a:lstStyle/>
          <a:p>
            <a:r>
              <a:rPr lang="en-US" dirty="0" smtClean="0"/>
              <a:t>Add up all points for organisms found in the stream</a:t>
            </a:r>
          </a:p>
          <a:p>
            <a:pPr lvl="1"/>
            <a:r>
              <a:rPr lang="en-US" dirty="0" smtClean="0"/>
              <a:t>Excellent -----3.6+</a:t>
            </a:r>
          </a:p>
          <a:p>
            <a:pPr lvl="1"/>
            <a:r>
              <a:rPr lang="en-US" dirty="0" smtClean="0"/>
              <a:t>Good ----------2.6 – 3.5</a:t>
            </a:r>
          </a:p>
          <a:p>
            <a:pPr lvl="1"/>
            <a:r>
              <a:rPr lang="en-US" dirty="0" smtClean="0"/>
              <a:t>Fair ------------2.1 – 2.5</a:t>
            </a:r>
          </a:p>
          <a:p>
            <a:pPr lvl="1"/>
            <a:r>
              <a:rPr lang="en-US" dirty="0" smtClean="0"/>
              <a:t>Poor ----------1.0 – 2.0</a:t>
            </a:r>
          </a:p>
          <a:p>
            <a:pPr lvl="1"/>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1191828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Keep in mind, you may see organisms in different life cycle stages:</a:t>
            </a:r>
          </a:p>
          <a:p>
            <a:pPr lvl="1"/>
            <a:r>
              <a:rPr lang="en-US" dirty="0" smtClean="0"/>
              <a:t>Larva:  newly hatched, wingless, doesn’t look like the adult form</a:t>
            </a:r>
          </a:p>
          <a:p>
            <a:pPr lvl="1"/>
            <a:r>
              <a:rPr lang="en-US" dirty="0" smtClean="0"/>
              <a:t>Nymph: newly hatched, wingless, looks similar to the adult form</a:t>
            </a:r>
          </a:p>
          <a:p>
            <a:pPr lvl="1">
              <a:buNone/>
            </a:pPr>
            <a:endParaRPr lang="en-US" dirty="0" smtClean="0"/>
          </a:p>
          <a:p>
            <a:pPr lvl="1">
              <a:buNone/>
            </a:pPr>
            <a:r>
              <a:rPr lang="en-US" dirty="0" smtClean="0"/>
              <a:t>** What would happen if the quality of streams is reduced and a certain species are lost?</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3216062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3198" name="Group 126"/>
          <p:cNvGraphicFramePr>
            <a:graphicFrameLocks noGrp="1"/>
          </p:cNvGraphicFramePr>
          <p:nvPr/>
        </p:nvGraphicFramePr>
        <p:xfrm>
          <a:off x="914400" y="1676400"/>
          <a:ext cx="7315200" cy="4117975"/>
        </p:xfrm>
        <a:graphic>
          <a:graphicData uri="http://schemas.openxmlformats.org/drawingml/2006/table">
            <a:tbl>
              <a:tblPr/>
              <a:tblGrid>
                <a:gridCol w="1481138"/>
                <a:gridCol w="1470025"/>
                <a:gridCol w="1468437"/>
                <a:gridCol w="1447800"/>
                <a:gridCol w="1447800"/>
              </a:tblGrid>
              <a:tr h="12700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Arial" charset="0"/>
                          <a:cs typeface="Arial" charset="0"/>
                        </a:rPr>
                        <a:t>Stonefly nymph</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a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a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a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a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Times New Roman" charset="0"/>
                          <a:cs typeface="Times New Roman" charset="0"/>
                        </a:rPr>
                        <a:t>5-35mm</a:t>
                      </a:r>
                      <a:r>
                        <a:rPr kumimoji="0" lang="en-US" sz="1200" b="0" i="0" u="none" strike="noStrike" cap="none" normalizeH="0" baseline="0">
                          <a:ln>
                            <a:noFill/>
                          </a:ln>
                          <a:solidFill>
                            <a:schemeClr val="tx1"/>
                          </a:solidFill>
                          <a:effectLst/>
                          <a:latin typeface="Arial" charset="0"/>
                          <a:ea typeface="Arial" charset="0"/>
                          <a:cs typeface="Arial"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Times New Roman" charset="0"/>
                          <a:cs typeface="Times New Roman" charset="0"/>
                        </a:rPr>
                        <a:t>Caddisfly larva</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a typeface="Times New Roman" charset="0"/>
                        <a:cs typeface="Times New Roman"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a typeface="Times New Roman" charset="0"/>
                        <a:cs typeface="Times New Roman"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a typeface="Times New Roman" charset="0"/>
                        <a:cs typeface="Times New Roman"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a typeface="Times New Roman" charset="0"/>
                        <a:cs typeface="Times New Roman"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Times New Roman" charset="0"/>
                          <a:cs typeface="Times New Roman" charset="0"/>
                        </a:rPr>
                        <a:t>2-40mm </a:t>
                      </a:r>
                      <a:r>
                        <a:rPr kumimoji="0" lang="en-US" sz="1200" b="0" i="0" u="none" strike="noStrike" cap="none" normalizeH="0" baseline="0">
                          <a:ln>
                            <a:noFill/>
                          </a:ln>
                          <a:solidFill>
                            <a:schemeClr val="tx1"/>
                          </a:solidFill>
                          <a:effectLst/>
                          <a:latin typeface="Arial"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Times New Roman" charset="0"/>
                          <a:cs typeface="Times New Roman" charset="0"/>
                        </a:rPr>
                        <a:t>Mayfly nymph</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a typeface="Times New Roman" charset="0"/>
                        <a:cs typeface="Times New Roman"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a typeface="Times New Roman" charset="0"/>
                        <a:cs typeface="Times New Roman"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a typeface="Times New Roman" charset="0"/>
                        <a:cs typeface="Times New Roman"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a typeface="Times New Roman" charset="0"/>
                        <a:cs typeface="Times New Roman"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Times New Roman" charset="0"/>
                          <a:cs typeface="Times New Roman" charset="0"/>
                        </a:rPr>
                        <a:t>3-10mm </a:t>
                      </a:r>
                      <a:r>
                        <a:rPr kumimoji="0" lang="en-US" sz="1200" b="0" i="0" u="none" strike="noStrike" cap="none" normalizeH="0" baseline="0">
                          <a:ln>
                            <a:noFill/>
                          </a:ln>
                          <a:solidFill>
                            <a:schemeClr val="tx1"/>
                          </a:solidFill>
                          <a:effectLst/>
                          <a:latin typeface="Arial"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Times New Roman" charset="0"/>
                          <a:cs typeface="Times New Roman" charset="0"/>
                        </a:rPr>
                        <a:t>Alderfly nymph</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a typeface="Times New Roman" charset="0"/>
                        <a:cs typeface="Times New Roman"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a typeface="Times New Roman" charset="0"/>
                        <a:cs typeface="Times New Roman"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a typeface="Times New Roman" charset="0"/>
                        <a:cs typeface="Times New Roman"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a typeface="Times New Roman" charset="0"/>
                        <a:cs typeface="Times New Roman"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Times New Roman" charset="0"/>
                          <a:cs typeface="Times New Roman" charset="0"/>
                        </a:rPr>
                        <a:t>10-25mm </a:t>
                      </a:r>
                      <a:r>
                        <a:rPr kumimoji="0" lang="en-US" sz="1200" b="0" i="0" u="none" strike="noStrike" cap="none" normalizeH="0" baseline="0">
                          <a:ln>
                            <a:noFill/>
                          </a:ln>
                          <a:solidFill>
                            <a:schemeClr val="tx1"/>
                          </a:solidFill>
                          <a:effectLst/>
                          <a:latin typeface="Arial"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Times New Roman" charset="0"/>
                          <a:cs typeface="Times New Roman" charset="0"/>
                        </a:rPr>
                        <a:t>Fishfly larva</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a typeface="Times New Roman" charset="0"/>
                        <a:cs typeface="Times New Roman"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a typeface="Times New Roman" charset="0"/>
                        <a:cs typeface="Times New Roman"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a typeface="Times New Roman" charset="0"/>
                        <a:cs typeface="Times New Roman"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a typeface="Times New Roman" charset="0"/>
                        <a:cs typeface="Times New Roman"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Times New Roman" charset="0"/>
                          <a:cs typeface="Times New Roman" charset="0"/>
                        </a:rPr>
                        <a:t>5-16mm </a:t>
                      </a:r>
                      <a:r>
                        <a:rPr kumimoji="0" lang="en-US" sz="1200" b="0" i="0" u="none" strike="noStrike" cap="none" normalizeH="0" baseline="0">
                          <a:ln>
                            <a:noFill/>
                          </a:ln>
                          <a:solidFill>
                            <a:schemeClr val="tx1"/>
                          </a:solidFill>
                          <a:effectLst/>
                          <a:latin typeface="Arial" charset="0"/>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3747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Times New Roman" charset="0"/>
                          <a:cs typeface="Times New Roman" charset="0"/>
                        </a:rPr>
                        <a:t>Stonefly adult</a:t>
                      </a:r>
                      <a:endParaRPr kumimoji="0" lang="en-US" sz="1200" b="0" i="0" u="none" strike="noStrike" cap="none" normalizeH="0" baseline="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Times New Roman" charset="0"/>
                          <a:cs typeface="Times New Roman" charset="0"/>
                        </a:rPr>
                        <a:t>10-40mm</a:t>
                      </a:r>
                      <a:r>
                        <a:rPr kumimoji="0" lang="en-US" sz="1200" b="0" i="0" u="none" strike="noStrike" cap="none" normalizeH="0" baseline="0">
                          <a:ln>
                            <a:noFill/>
                          </a:ln>
                          <a:solidFill>
                            <a:schemeClr val="tx1"/>
                          </a:solidFill>
                          <a:effectLst/>
                          <a:latin typeface="Arial"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Times New Roman" charset="0"/>
                          <a:cs typeface="Times New Roman" charset="0"/>
                        </a:rPr>
                        <a:t>Caddisfly adult</a:t>
                      </a:r>
                      <a:endParaRPr kumimoji="0" lang="en-US" sz="1200" b="0" i="0" u="none" strike="noStrike" cap="none" normalizeH="0" baseline="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Times New Roman" charset="0"/>
                          <a:cs typeface="Times New Roman" charset="0"/>
                        </a:rPr>
                        <a:t>14-25mm</a:t>
                      </a:r>
                      <a:r>
                        <a:rPr kumimoji="0" lang="en-US" sz="1200" b="0" i="0" u="none" strike="noStrike" cap="none" normalizeH="0" baseline="0">
                          <a:ln>
                            <a:noFill/>
                          </a:ln>
                          <a:solidFill>
                            <a:schemeClr val="tx1"/>
                          </a:solidFill>
                          <a:effectLst/>
                          <a:latin typeface="Arial"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Times New Roman" charset="0"/>
                          <a:cs typeface="Times New Roman" charset="0"/>
                        </a:rPr>
                        <a:t>Mayfly adult</a:t>
                      </a:r>
                      <a:endParaRPr kumimoji="0" lang="en-US" sz="1200" b="0" i="0" u="none" strike="noStrike" cap="none" normalizeH="0" baseline="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Times New Roman" charset="0"/>
                          <a:cs typeface="Times New Roman" charset="0"/>
                        </a:rPr>
                        <a:t>5-25mm</a:t>
                      </a:r>
                      <a:r>
                        <a:rPr kumimoji="0" lang="en-US" sz="1200" b="0" i="0" u="none" strike="noStrike" cap="none" normalizeH="0" baseline="0">
                          <a:ln>
                            <a:noFill/>
                          </a:ln>
                          <a:solidFill>
                            <a:schemeClr val="tx1"/>
                          </a:solidFill>
                          <a:effectLst/>
                          <a:latin typeface="Arial"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Arial" charset="0"/>
                          <a:cs typeface="Arial" charset="0"/>
                        </a:rPr>
                        <a:t>Alderfly adult</a:t>
                      </a:r>
                      <a:endParaRPr kumimoji="0" lang="en-US" sz="1200" b="0" i="0" u="none" strike="noStrike" cap="none" normalizeH="0" baseline="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Times New Roman" charset="0"/>
                          <a:cs typeface="Times New Roman" charset="0"/>
                        </a:rPr>
                        <a:t>24-50mm</a:t>
                      </a:r>
                      <a:r>
                        <a:rPr kumimoji="0" lang="en-US" sz="1200" b="0" i="0" u="none" strike="noStrike" cap="none" normalizeH="0" baseline="0">
                          <a:ln>
                            <a:noFill/>
                          </a:ln>
                          <a:solidFill>
                            <a:schemeClr val="tx1"/>
                          </a:solidFill>
                          <a:effectLst/>
                          <a:latin typeface="Arial"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Times New Roman" charset="0"/>
                          <a:cs typeface="Times New Roman" charset="0"/>
                        </a:rPr>
                        <a:t>Water penny</a:t>
                      </a:r>
                      <a:endParaRPr kumimoji="0" lang="en-US" sz="1200" b="0" i="0" u="none" strike="noStrike" cap="none" normalizeH="0" baseline="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Times New Roman" charset="0"/>
                          <a:cs typeface="Times New Roman" charset="0"/>
                        </a:rPr>
                        <a:t>4-6mm</a:t>
                      </a:r>
                      <a:r>
                        <a:rPr kumimoji="0" lang="en-US" sz="1200" b="0" i="0" u="none" strike="noStrike" cap="none" normalizeH="0" baseline="0">
                          <a:ln>
                            <a:noFill/>
                          </a:ln>
                          <a:solidFill>
                            <a:schemeClr val="tx1"/>
                          </a:solidFill>
                          <a:effectLst/>
                          <a:latin typeface="Arial" charset="0"/>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371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Times New Roman" charset="0"/>
                          <a:cs typeface="Times New Roman" charset="0"/>
                        </a:rPr>
                        <a:t>Hellgrammite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Times New Roman" charset="0"/>
                          <a:cs typeface="Times New Roman" charset="0"/>
                        </a:rPr>
                        <a:t>(dobsonfly larva)</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a typeface="Times New Roman" charset="0"/>
                        <a:cs typeface="Times New Roman"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a typeface="Times New Roman" charset="0"/>
                        <a:cs typeface="Times New Roman"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a typeface="Times New Roman" charset="0"/>
                        <a:cs typeface="Times New Roman"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Times New Roman" charset="0"/>
                          <a:cs typeface="Times New Roman" charset="0"/>
                        </a:rPr>
                        <a:t>25-90mm </a:t>
                      </a:r>
                      <a:r>
                        <a:rPr kumimoji="0" lang="en-US" sz="1200" b="0" i="0" u="none" strike="noStrike" cap="none" normalizeH="0" baseline="0">
                          <a:ln>
                            <a:noFill/>
                          </a:ln>
                          <a:solidFill>
                            <a:schemeClr val="tx1"/>
                          </a:solidFill>
                          <a:effectLst/>
                          <a:latin typeface="Arial"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Times New Roman" charset="0"/>
                          <a:cs typeface="Times New Roman" charset="0"/>
                        </a:rPr>
                        <a:t>Freshwater mussel</a:t>
                      </a:r>
                      <a:endParaRPr kumimoji="0" lang="en-US" sz="1200" b="0" i="0" u="none" strike="noStrike" cap="none" normalizeH="0" baseline="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Times New Roman" charset="0"/>
                          <a:cs typeface="Times New Roman" charset="0"/>
                        </a:rPr>
                        <a:t>2-250mm</a:t>
                      </a:r>
                      <a:r>
                        <a:rPr kumimoji="0" lang="en-US" sz="1200" b="0" i="0" u="none" strike="noStrike" cap="none" normalizeH="0" baseline="0">
                          <a:ln>
                            <a:noFill/>
                          </a:ln>
                          <a:solidFill>
                            <a:schemeClr val="tx1"/>
                          </a:solidFill>
                          <a:effectLst/>
                          <a:latin typeface="Arial"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Arial" charset="0"/>
                          <a:cs typeface="Arial" charset="0"/>
                        </a:rPr>
                        <a:t>Pouch snail</a:t>
                      </a:r>
                      <a:endParaRPr kumimoji="0" lang="en-US" sz="1200" b="0" i="0" u="none" strike="noStrike" cap="none" normalizeH="0" baseline="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Times New Roman" charset="0"/>
                          <a:cs typeface="Times New Roman" charset="0"/>
                        </a:rPr>
                        <a:t>2-70mm</a:t>
                      </a:r>
                      <a:r>
                        <a:rPr kumimoji="0" lang="en-US" sz="1200" b="0" i="0" u="none" strike="noStrike" cap="none" normalizeH="0" baseline="0">
                          <a:ln>
                            <a:noFill/>
                          </a:ln>
                          <a:solidFill>
                            <a:schemeClr val="tx1"/>
                          </a:solidFill>
                          <a:effectLst/>
                          <a:latin typeface="Arial"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Times New Roman" charset="0"/>
                          <a:cs typeface="Times New Roman" charset="0"/>
                        </a:rPr>
                        <a:t>Ramshorn snail</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Times New Roman" charset="0"/>
                          <a:cs typeface="Times New Roman" charset="0"/>
                        </a:rPr>
                        <a:t>2-70mm</a:t>
                      </a:r>
                      <a:r>
                        <a:rPr kumimoji="0" lang="en-US" sz="1200" b="0" i="0" u="none" strike="noStrike" cap="none" normalizeH="0" baseline="0">
                          <a:ln>
                            <a:noFill/>
                          </a:ln>
                          <a:solidFill>
                            <a:schemeClr val="tx1"/>
                          </a:solidFill>
                          <a:effectLst/>
                          <a:latin typeface="Arial"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Times New Roman" charset="0"/>
                          <a:cs typeface="Times New Roman" charset="0"/>
                        </a:rPr>
                        <a:t>Snipe fly larva</a:t>
                      </a:r>
                      <a:endParaRPr kumimoji="0" lang="en-US" sz="1200" b="0" i="0" u="none" strike="noStrike" cap="none" normalizeH="0" baseline="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Times New Roman" charset="0"/>
                          <a:cs typeface="Times New Roman" charset="0"/>
                        </a:rPr>
                        <a:t>12-18mm</a:t>
                      </a:r>
                      <a:r>
                        <a:rPr kumimoji="0" lang="en-US" sz="1200" b="0" i="0" u="none" strike="noStrike" cap="none" normalizeH="0" baseline="0">
                          <a:ln>
                            <a:noFill/>
                          </a:ln>
                          <a:solidFill>
                            <a:schemeClr val="tx1"/>
                          </a:solidFill>
                          <a:effectLst/>
                          <a:latin typeface="Arial" charset="0"/>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14364" name="Picture 72" descr="stonfly2"/>
          <p:cNvPicPr>
            <a:picLocks noChangeAspect="1" noChangeArrowheads="1"/>
          </p:cNvPicPr>
          <p:nvPr/>
        </p:nvPicPr>
        <p:blipFill>
          <a:blip r:embed="rId2"/>
          <a:srcRect/>
          <a:stretch>
            <a:fillRect/>
          </a:stretch>
        </p:blipFill>
        <p:spPr bwMode="auto">
          <a:xfrm>
            <a:off x="1371600" y="1905000"/>
            <a:ext cx="549275" cy="914400"/>
          </a:xfrm>
          <a:prstGeom prst="rect">
            <a:avLst/>
          </a:prstGeom>
          <a:noFill/>
          <a:ln w="9525">
            <a:noFill/>
            <a:miter lim="800000"/>
            <a:headEnd/>
            <a:tailEnd/>
          </a:ln>
        </p:spPr>
      </p:pic>
      <p:sp>
        <p:nvSpPr>
          <p:cNvPr id="14365" name="Rectangle 82"/>
          <p:cNvSpPr>
            <a:spLocks noChangeArrowheads="1"/>
          </p:cNvSpPr>
          <p:nvPr/>
        </p:nvSpPr>
        <p:spPr bwMode="auto">
          <a:xfrm>
            <a:off x="4281488" y="3148013"/>
            <a:ext cx="9144000" cy="0"/>
          </a:xfrm>
          <a:prstGeom prst="rect">
            <a:avLst/>
          </a:prstGeom>
          <a:noFill/>
          <a:ln w="9525">
            <a:noFill/>
            <a:miter lim="800000"/>
            <a:headEnd/>
            <a:tailEnd/>
          </a:ln>
        </p:spPr>
        <p:txBody>
          <a:bodyPr>
            <a:prstTxWarp prst="textNoShape">
              <a:avLst/>
            </a:prstTxWarp>
            <a:spAutoFit/>
          </a:bodyPr>
          <a:lstStyle/>
          <a:p>
            <a:endParaRPr lang="en-US"/>
          </a:p>
        </p:txBody>
      </p:sp>
      <p:pic>
        <p:nvPicPr>
          <p:cNvPr id="14366" name="Picture 81" descr="hydropsychidaesm"/>
          <p:cNvPicPr>
            <a:picLocks noChangeAspect="1" noChangeArrowheads="1"/>
          </p:cNvPicPr>
          <p:nvPr/>
        </p:nvPicPr>
        <p:blipFill>
          <a:blip r:embed="rId3"/>
          <a:srcRect/>
          <a:stretch>
            <a:fillRect/>
          </a:stretch>
        </p:blipFill>
        <p:spPr bwMode="auto">
          <a:xfrm>
            <a:off x="2671763" y="1947863"/>
            <a:ext cx="914400" cy="885825"/>
          </a:xfrm>
          <a:prstGeom prst="rect">
            <a:avLst/>
          </a:prstGeom>
          <a:noFill/>
          <a:ln w="9525">
            <a:noFill/>
            <a:miter lim="800000"/>
            <a:headEnd/>
            <a:tailEnd/>
          </a:ln>
        </p:spPr>
      </p:pic>
      <p:pic>
        <p:nvPicPr>
          <p:cNvPr id="14367" name="Picture 83" descr="mayflysm"/>
          <p:cNvPicPr>
            <a:picLocks noChangeAspect="1" noChangeArrowheads="1"/>
          </p:cNvPicPr>
          <p:nvPr/>
        </p:nvPicPr>
        <p:blipFill>
          <a:blip r:embed="rId4"/>
          <a:srcRect/>
          <a:stretch>
            <a:fillRect/>
          </a:stretch>
        </p:blipFill>
        <p:spPr bwMode="auto">
          <a:xfrm>
            <a:off x="3962400" y="1981200"/>
            <a:ext cx="1295400" cy="854075"/>
          </a:xfrm>
          <a:prstGeom prst="rect">
            <a:avLst/>
          </a:prstGeom>
          <a:noFill/>
          <a:ln w="9525">
            <a:noFill/>
            <a:miter lim="800000"/>
            <a:headEnd/>
            <a:tailEnd/>
          </a:ln>
        </p:spPr>
      </p:pic>
      <p:pic>
        <p:nvPicPr>
          <p:cNvPr id="14368" name="Picture 84" descr="alder2"/>
          <p:cNvPicPr>
            <a:picLocks noChangeAspect="1" noChangeArrowheads="1"/>
          </p:cNvPicPr>
          <p:nvPr/>
        </p:nvPicPr>
        <p:blipFill>
          <a:blip r:embed="rId5"/>
          <a:srcRect/>
          <a:stretch>
            <a:fillRect/>
          </a:stretch>
        </p:blipFill>
        <p:spPr bwMode="auto">
          <a:xfrm>
            <a:off x="5410200" y="2147888"/>
            <a:ext cx="1295400" cy="504825"/>
          </a:xfrm>
          <a:prstGeom prst="rect">
            <a:avLst/>
          </a:prstGeom>
          <a:noFill/>
          <a:ln w="9525">
            <a:noFill/>
            <a:miter lim="800000"/>
            <a:headEnd/>
            <a:tailEnd/>
          </a:ln>
        </p:spPr>
      </p:pic>
      <p:pic>
        <p:nvPicPr>
          <p:cNvPr id="14369" name="Picture 85" descr="fishflywhole"/>
          <p:cNvPicPr>
            <a:picLocks noChangeAspect="1" noChangeArrowheads="1"/>
          </p:cNvPicPr>
          <p:nvPr/>
        </p:nvPicPr>
        <p:blipFill>
          <a:blip r:embed="rId6"/>
          <a:srcRect/>
          <a:stretch>
            <a:fillRect/>
          </a:stretch>
        </p:blipFill>
        <p:spPr bwMode="auto">
          <a:xfrm>
            <a:off x="7043738" y="1981200"/>
            <a:ext cx="914400" cy="842963"/>
          </a:xfrm>
          <a:prstGeom prst="rect">
            <a:avLst/>
          </a:prstGeom>
          <a:noFill/>
          <a:ln w="9525">
            <a:noFill/>
            <a:miter lim="800000"/>
            <a:headEnd/>
            <a:tailEnd/>
          </a:ln>
        </p:spPr>
      </p:pic>
      <p:pic>
        <p:nvPicPr>
          <p:cNvPr id="14370" name="Picture 86" descr="img0032"/>
          <p:cNvPicPr>
            <a:picLocks noChangeAspect="1" noChangeArrowheads="1"/>
          </p:cNvPicPr>
          <p:nvPr/>
        </p:nvPicPr>
        <p:blipFill>
          <a:blip r:embed="rId7"/>
          <a:srcRect/>
          <a:stretch>
            <a:fillRect/>
          </a:stretch>
        </p:blipFill>
        <p:spPr bwMode="auto">
          <a:xfrm>
            <a:off x="1052513" y="3322638"/>
            <a:ext cx="1219200" cy="839787"/>
          </a:xfrm>
          <a:prstGeom prst="rect">
            <a:avLst/>
          </a:prstGeom>
          <a:noFill/>
          <a:ln w="9525">
            <a:noFill/>
            <a:miter lim="800000"/>
            <a:headEnd/>
            <a:tailEnd/>
          </a:ln>
        </p:spPr>
      </p:pic>
      <p:pic>
        <p:nvPicPr>
          <p:cNvPr id="14371" name="Picture 87" descr="trichoptera copy"/>
          <p:cNvPicPr>
            <a:picLocks noChangeAspect="1" noChangeArrowheads="1"/>
          </p:cNvPicPr>
          <p:nvPr/>
        </p:nvPicPr>
        <p:blipFill>
          <a:blip r:embed="rId8"/>
          <a:srcRect/>
          <a:stretch>
            <a:fillRect/>
          </a:stretch>
        </p:blipFill>
        <p:spPr bwMode="auto">
          <a:xfrm>
            <a:off x="2452688" y="3543300"/>
            <a:ext cx="1371600" cy="419100"/>
          </a:xfrm>
          <a:prstGeom prst="rect">
            <a:avLst/>
          </a:prstGeom>
          <a:noFill/>
          <a:ln w="9525">
            <a:noFill/>
            <a:miter lim="800000"/>
            <a:headEnd/>
            <a:tailEnd/>
          </a:ln>
        </p:spPr>
      </p:pic>
      <p:pic>
        <p:nvPicPr>
          <p:cNvPr id="14372" name="Picture 88" descr="mayfly"/>
          <p:cNvPicPr>
            <a:picLocks noChangeAspect="1" noChangeArrowheads="1"/>
          </p:cNvPicPr>
          <p:nvPr/>
        </p:nvPicPr>
        <p:blipFill>
          <a:blip r:embed="rId9"/>
          <a:srcRect/>
          <a:stretch>
            <a:fillRect/>
          </a:stretch>
        </p:blipFill>
        <p:spPr bwMode="auto">
          <a:xfrm>
            <a:off x="3948113" y="3411538"/>
            <a:ext cx="1295400" cy="627062"/>
          </a:xfrm>
          <a:prstGeom prst="rect">
            <a:avLst/>
          </a:prstGeom>
          <a:noFill/>
          <a:ln w="9525">
            <a:noFill/>
            <a:miter lim="800000"/>
            <a:headEnd/>
            <a:tailEnd/>
          </a:ln>
        </p:spPr>
      </p:pic>
      <p:pic>
        <p:nvPicPr>
          <p:cNvPr id="14373" name="Picture 89" descr="alderfly"/>
          <p:cNvPicPr>
            <a:picLocks noChangeAspect="1" noChangeArrowheads="1"/>
          </p:cNvPicPr>
          <p:nvPr/>
        </p:nvPicPr>
        <p:blipFill>
          <a:blip r:embed="rId10"/>
          <a:srcRect/>
          <a:stretch>
            <a:fillRect/>
          </a:stretch>
        </p:blipFill>
        <p:spPr bwMode="auto">
          <a:xfrm flipV="1">
            <a:off x="5410200" y="3457575"/>
            <a:ext cx="1295400" cy="528638"/>
          </a:xfrm>
          <a:prstGeom prst="rect">
            <a:avLst/>
          </a:prstGeom>
          <a:noFill/>
          <a:ln w="9525">
            <a:noFill/>
            <a:miter lim="800000"/>
            <a:headEnd/>
            <a:tailEnd/>
          </a:ln>
        </p:spPr>
      </p:pic>
      <p:pic>
        <p:nvPicPr>
          <p:cNvPr id="14374" name="Picture 90" descr="waterp"/>
          <p:cNvPicPr>
            <a:picLocks noChangeAspect="1" noChangeArrowheads="1"/>
          </p:cNvPicPr>
          <p:nvPr/>
        </p:nvPicPr>
        <p:blipFill>
          <a:blip r:embed="rId11"/>
          <a:srcRect/>
          <a:stretch>
            <a:fillRect/>
          </a:stretch>
        </p:blipFill>
        <p:spPr bwMode="auto">
          <a:xfrm>
            <a:off x="6872288" y="3324225"/>
            <a:ext cx="1247775" cy="822325"/>
          </a:xfrm>
          <a:prstGeom prst="rect">
            <a:avLst/>
          </a:prstGeom>
          <a:noFill/>
          <a:ln w="9525">
            <a:noFill/>
            <a:miter lim="800000"/>
            <a:headEnd/>
            <a:tailEnd/>
          </a:ln>
        </p:spPr>
      </p:pic>
      <p:pic>
        <p:nvPicPr>
          <p:cNvPr id="14375" name="Picture 91" descr="hellmitesm"/>
          <p:cNvPicPr>
            <a:picLocks noChangeAspect="1" noChangeArrowheads="1"/>
          </p:cNvPicPr>
          <p:nvPr/>
        </p:nvPicPr>
        <p:blipFill>
          <a:blip r:embed="rId12"/>
          <a:srcRect/>
          <a:stretch>
            <a:fillRect/>
          </a:stretch>
        </p:blipFill>
        <p:spPr bwMode="auto">
          <a:xfrm>
            <a:off x="1004888" y="4873625"/>
            <a:ext cx="1304925" cy="703263"/>
          </a:xfrm>
          <a:prstGeom prst="rect">
            <a:avLst/>
          </a:prstGeom>
          <a:noFill/>
          <a:ln w="9525">
            <a:noFill/>
            <a:miter lim="800000"/>
            <a:headEnd/>
            <a:tailEnd/>
          </a:ln>
        </p:spPr>
      </p:pic>
      <p:pic>
        <p:nvPicPr>
          <p:cNvPr id="14376" name="Picture 92" descr="123sm"/>
          <p:cNvPicPr>
            <a:picLocks noChangeAspect="1" noChangeArrowheads="1"/>
          </p:cNvPicPr>
          <p:nvPr/>
        </p:nvPicPr>
        <p:blipFill>
          <a:blip r:embed="rId13"/>
          <a:srcRect/>
          <a:stretch>
            <a:fillRect/>
          </a:stretch>
        </p:blipFill>
        <p:spPr bwMode="auto">
          <a:xfrm>
            <a:off x="2486025" y="4699000"/>
            <a:ext cx="1295400" cy="854075"/>
          </a:xfrm>
          <a:prstGeom prst="rect">
            <a:avLst/>
          </a:prstGeom>
          <a:noFill/>
          <a:ln w="9525">
            <a:noFill/>
            <a:miter lim="800000"/>
            <a:headEnd/>
            <a:tailEnd/>
          </a:ln>
        </p:spPr>
      </p:pic>
      <p:pic>
        <p:nvPicPr>
          <p:cNvPr id="14377" name="Picture 93" descr="lhsnail"/>
          <p:cNvPicPr>
            <a:picLocks noChangeAspect="1" noChangeArrowheads="1"/>
          </p:cNvPicPr>
          <p:nvPr/>
        </p:nvPicPr>
        <p:blipFill>
          <a:blip r:embed="rId14"/>
          <a:srcRect/>
          <a:stretch>
            <a:fillRect/>
          </a:stretch>
        </p:blipFill>
        <p:spPr bwMode="auto">
          <a:xfrm>
            <a:off x="4319588" y="4648200"/>
            <a:ext cx="557212" cy="914400"/>
          </a:xfrm>
          <a:prstGeom prst="rect">
            <a:avLst/>
          </a:prstGeom>
          <a:noFill/>
          <a:ln w="9525">
            <a:noFill/>
            <a:miter lim="800000"/>
            <a:headEnd/>
            <a:tailEnd/>
          </a:ln>
        </p:spPr>
      </p:pic>
      <p:pic>
        <p:nvPicPr>
          <p:cNvPr id="14378" name="Picture 94" descr="helisoma"/>
          <p:cNvPicPr>
            <a:picLocks noChangeAspect="1" noChangeArrowheads="1"/>
          </p:cNvPicPr>
          <p:nvPr/>
        </p:nvPicPr>
        <p:blipFill>
          <a:blip r:embed="rId15"/>
          <a:srcRect/>
          <a:stretch>
            <a:fillRect/>
          </a:stretch>
        </p:blipFill>
        <p:spPr bwMode="auto">
          <a:xfrm>
            <a:off x="5681663" y="4667250"/>
            <a:ext cx="755650" cy="895350"/>
          </a:xfrm>
          <a:prstGeom prst="rect">
            <a:avLst/>
          </a:prstGeom>
          <a:noFill/>
          <a:ln w="9525">
            <a:noFill/>
            <a:miter lim="800000"/>
            <a:headEnd/>
            <a:tailEnd/>
          </a:ln>
        </p:spPr>
      </p:pic>
      <p:pic>
        <p:nvPicPr>
          <p:cNvPr id="14379" name="Picture 95" descr="snipe"/>
          <p:cNvPicPr>
            <a:picLocks noChangeAspect="1" noChangeArrowheads="1"/>
          </p:cNvPicPr>
          <p:nvPr/>
        </p:nvPicPr>
        <p:blipFill>
          <a:blip r:embed="rId16"/>
          <a:srcRect/>
          <a:stretch>
            <a:fillRect/>
          </a:stretch>
        </p:blipFill>
        <p:spPr bwMode="auto">
          <a:xfrm>
            <a:off x="6829425" y="4865688"/>
            <a:ext cx="1343025" cy="492125"/>
          </a:xfrm>
          <a:prstGeom prst="rect">
            <a:avLst/>
          </a:prstGeom>
          <a:noFill/>
          <a:ln w="9525">
            <a:noFill/>
            <a:miter lim="800000"/>
            <a:headEnd/>
            <a:tailEnd/>
          </a:ln>
        </p:spPr>
      </p:pic>
      <p:sp>
        <p:nvSpPr>
          <p:cNvPr id="14380" name="Rectangle 118"/>
          <p:cNvSpPr>
            <a:spLocks noChangeArrowheads="1"/>
          </p:cNvSpPr>
          <p:nvPr/>
        </p:nvSpPr>
        <p:spPr bwMode="auto">
          <a:xfrm>
            <a:off x="914400" y="836613"/>
            <a:ext cx="7315200" cy="701675"/>
          </a:xfrm>
          <a:prstGeom prst="rect">
            <a:avLst/>
          </a:prstGeom>
          <a:noFill/>
          <a:ln w="9525">
            <a:noFill/>
            <a:miter lim="800000"/>
            <a:headEnd/>
            <a:tailEnd/>
          </a:ln>
        </p:spPr>
        <p:txBody>
          <a:bodyPr lIns="0" tIns="0" rIns="0" bIns="0">
            <a:prstTxWarp prst="textNoShape">
              <a:avLst/>
            </a:prstTxWarp>
            <a:spAutoFit/>
          </a:bodyPr>
          <a:lstStyle/>
          <a:p>
            <a:pPr algn="ctr"/>
            <a:r>
              <a:rPr lang="en-US" sz="1800" b="1">
                <a:latin typeface="Arial" charset="0"/>
                <a:ea typeface="Times New Roman" charset="0"/>
                <a:cs typeface="Times New Roman" charset="0"/>
              </a:rPr>
              <a:t>Macroinvertebrate Identification Key</a:t>
            </a:r>
          </a:p>
          <a:p>
            <a:pPr algn="ctr"/>
            <a:endParaRPr lang="en-US" sz="1800" b="1">
              <a:latin typeface="Arial" charset="0"/>
              <a:ea typeface="Times New Roman" charset="0"/>
              <a:cs typeface="Times New Roman" charset="0"/>
            </a:endParaRPr>
          </a:p>
          <a:p>
            <a:pPr algn="ctr"/>
            <a:r>
              <a:rPr lang="en-US" sz="1000" b="1">
                <a:latin typeface="Arial" charset="0"/>
                <a:ea typeface="Times New Roman" charset="0"/>
                <a:cs typeface="Times New Roman" charset="0"/>
              </a:rPr>
              <a:t>GROUP 1					                     DO NOT TOLERATE POLLUTION</a:t>
            </a:r>
            <a:endParaRPr lang="en-US" sz="100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143000"/>
          </a:xfrm>
        </p:spPr>
        <p:txBody>
          <a:bodyPr>
            <a:normAutofit fontScale="90000"/>
          </a:bodyPr>
          <a:lstStyle/>
          <a:p>
            <a:r>
              <a:rPr lang="en-US" dirty="0" smtClean="0"/>
              <a:t>Stoneflies</a:t>
            </a:r>
            <a:br>
              <a:rPr lang="en-US" dirty="0" smtClean="0"/>
            </a:br>
            <a:r>
              <a:rPr lang="en-US" dirty="0" err="1" smtClean="0"/>
              <a:t>Plecoptera</a:t>
            </a:r>
            <a:r>
              <a:rPr lang="en-US" dirty="0" smtClean="0"/>
              <a:t>: “Braided Wings”</a:t>
            </a:r>
            <a:endParaRPr lang="en-US" dirty="0"/>
          </a:p>
        </p:txBody>
      </p:sp>
      <p:pic>
        <p:nvPicPr>
          <p:cNvPr id="3" name="Picture 2"/>
          <p:cNvPicPr>
            <a:picLocks noChangeAspect="1"/>
          </p:cNvPicPr>
          <p:nvPr/>
        </p:nvPicPr>
        <p:blipFill>
          <a:blip r:embed="rId2"/>
          <a:stretch>
            <a:fillRect/>
          </a:stretch>
        </p:blipFill>
        <p:spPr>
          <a:xfrm>
            <a:off x="0" y="1871727"/>
            <a:ext cx="4882298" cy="2014473"/>
          </a:xfrm>
          <a:prstGeom prst="rect">
            <a:avLst/>
          </a:prstGeom>
        </p:spPr>
      </p:pic>
      <p:pic>
        <p:nvPicPr>
          <p:cNvPr id="4" name="Picture 3"/>
          <p:cNvPicPr>
            <a:picLocks noChangeAspect="1"/>
          </p:cNvPicPr>
          <p:nvPr/>
        </p:nvPicPr>
        <p:blipFill>
          <a:blip r:embed="rId3"/>
          <a:stretch>
            <a:fillRect/>
          </a:stretch>
        </p:blipFill>
        <p:spPr>
          <a:xfrm>
            <a:off x="0" y="4687130"/>
            <a:ext cx="5210088" cy="2170870"/>
          </a:xfrm>
          <a:prstGeom prst="rect">
            <a:avLst/>
          </a:prstGeom>
        </p:spPr>
      </p:pic>
      <p:sp>
        <p:nvSpPr>
          <p:cNvPr id="5" name="TextBox 4"/>
          <p:cNvSpPr txBox="1"/>
          <p:nvPr/>
        </p:nvSpPr>
        <p:spPr>
          <a:xfrm>
            <a:off x="381000" y="1447800"/>
            <a:ext cx="3505200" cy="461665"/>
          </a:xfrm>
          <a:prstGeom prst="rect">
            <a:avLst/>
          </a:prstGeom>
          <a:noFill/>
        </p:spPr>
        <p:txBody>
          <a:bodyPr wrap="square" rtlCol="0">
            <a:spAutoFit/>
          </a:bodyPr>
          <a:lstStyle/>
          <a:p>
            <a:r>
              <a:rPr lang="en-US" dirty="0" smtClean="0"/>
              <a:t>Nymph</a:t>
            </a:r>
            <a:endParaRPr lang="en-US" dirty="0"/>
          </a:p>
        </p:txBody>
      </p:sp>
      <p:sp>
        <p:nvSpPr>
          <p:cNvPr id="6" name="TextBox 5"/>
          <p:cNvSpPr txBox="1"/>
          <p:nvPr/>
        </p:nvSpPr>
        <p:spPr>
          <a:xfrm>
            <a:off x="685800" y="4112567"/>
            <a:ext cx="3505200" cy="461665"/>
          </a:xfrm>
          <a:prstGeom prst="rect">
            <a:avLst/>
          </a:prstGeom>
          <a:noFill/>
        </p:spPr>
        <p:txBody>
          <a:bodyPr wrap="square" rtlCol="0">
            <a:spAutoFit/>
          </a:bodyPr>
          <a:lstStyle/>
          <a:p>
            <a:r>
              <a:rPr lang="en-US" dirty="0" smtClean="0"/>
              <a:t>Adult</a:t>
            </a:r>
            <a:endParaRPr lang="en-US" dirty="0"/>
          </a:p>
        </p:txBody>
      </p:sp>
      <p:pic>
        <p:nvPicPr>
          <p:cNvPr id="7" name="Picture 6"/>
          <p:cNvPicPr>
            <a:picLocks noChangeAspect="1"/>
          </p:cNvPicPr>
          <p:nvPr/>
        </p:nvPicPr>
        <p:blipFill>
          <a:blip r:embed="rId4"/>
          <a:stretch>
            <a:fillRect/>
          </a:stretch>
        </p:blipFill>
        <p:spPr>
          <a:xfrm>
            <a:off x="5105400" y="1600200"/>
            <a:ext cx="3289300" cy="2463800"/>
          </a:xfrm>
          <a:prstGeom prst="rect">
            <a:avLst/>
          </a:prstGeom>
        </p:spPr>
      </p:pic>
      <p:pic>
        <p:nvPicPr>
          <p:cNvPr id="8" name="Picture 7"/>
          <p:cNvPicPr>
            <a:picLocks noChangeAspect="1"/>
          </p:cNvPicPr>
          <p:nvPr/>
        </p:nvPicPr>
        <p:blipFill>
          <a:blip r:embed="rId5"/>
          <a:stretch>
            <a:fillRect/>
          </a:stretch>
        </p:blipFill>
        <p:spPr>
          <a:xfrm>
            <a:off x="5257800" y="4687130"/>
            <a:ext cx="3027110" cy="217087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Caddisfly</a:t>
            </a:r>
            <a:r>
              <a:rPr lang="en-US" dirty="0" smtClean="0"/>
              <a:t/>
            </a:r>
            <a:br>
              <a:rPr lang="en-US" dirty="0" smtClean="0"/>
            </a:br>
            <a:r>
              <a:rPr lang="en-US" dirty="0" err="1" smtClean="0"/>
              <a:t>Trichoptera</a:t>
            </a:r>
            <a:r>
              <a:rPr lang="en-US" dirty="0" smtClean="0"/>
              <a:t>: “Hair Wings”</a:t>
            </a:r>
            <a:endParaRPr lang="en-US" dirty="0"/>
          </a:p>
        </p:txBody>
      </p:sp>
      <p:pic>
        <p:nvPicPr>
          <p:cNvPr id="3" name="Picture 2"/>
          <p:cNvPicPr>
            <a:picLocks noChangeAspect="1"/>
          </p:cNvPicPr>
          <p:nvPr/>
        </p:nvPicPr>
        <p:blipFill>
          <a:blip r:embed="rId2"/>
          <a:stretch>
            <a:fillRect/>
          </a:stretch>
        </p:blipFill>
        <p:spPr>
          <a:xfrm>
            <a:off x="1187587" y="2122513"/>
            <a:ext cx="2127758" cy="1718865"/>
          </a:xfrm>
          <a:prstGeom prst="rect">
            <a:avLst/>
          </a:prstGeom>
        </p:spPr>
      </p:pic>
      <p:pic>
        <p:nvPicPr>
          <p:cNvPr id="4" name="Picture 3"/>
          <p:cNvPicPr>
            <a:picLocks noChangeAspect="1"/>
          </p:cNvPicPr>
          <p:nvPr/>
        </p:nvPicPr>
        <p:blipFill>
          <a:blip r:embed="rId3"/>
          <a:stretch>
            <a:fillRect/>
          </a:stretch>
        </p:blipFill>
        <p:spPr>
          <a:xfrm>
            <a:off x="3315345" y="2070019"/>
            <a:ext cx="2888523" cy="1771359"/>
          </a:xfrm>
          <a:prstGeom prst="rect">
            <a:avLst/>
          </a:prstGeom>
        </p:spPr>
      </p:pic>
      <p:sp>
        <p:nvSpPr>
          <p:cNvPr id="5" name="TextBox 4"/>
          <p:cNvSpPr txBox="1"/>
          <p:nvPr/>
        </p:nvSpPr>
        <p:spPr>
          <a:xfrm>
            <a:off x="0" y="2335615"/>
            <a:ext cx="1187587" cy="646331"/>
          </a:xfrm>
          <a:prstGeom prst="rect">
            <a:avLst/>
          </a:prstGeom>
          <a:noFill/>
        </p:spPr>
        <p:txBody>
          <a:bodyPr wrap="square" rtlCol="0">
            <a:spAutoFit/>
          </a:bodyPr>
          <a:lstStyle/>
          <a:p>
            <a:r>
              <a:rPr lang="en-US" dirty="0" smtClean="0"/>
              <a:t>Larvae</a:t>
            </a:r>
          </a:p>
          <a:p>
            <a:endParaRPr lang="en-US" dirty="0"/>
          </a:p>
        </p:txBody>
      </p:sp>
      <p:pic>
        <p:nvPicPr>
          <p:cNvPr id="6" name="Picture 5"/>
          <p:cNvPicPr>
            <a:picLocks noChangeAspect="1"/>
          </p:cNvPicPr>
          <p:nvPr/>
        </p:nvPicPr>
        <p:blipFill>
          <a:blip r:embed="rId4"/>
          <a:stretch>
            <a:fillRect/>
          </a:stretch>
        </p:blipFill>
        <p:spPr>
          <a:xfrm>
            <a:off x="6241334" y="1978893"/>
            <a:ext cx="2678254" cy="2006105"/>
          </a:xfrm>
          <a:prstGeom prst="rect">
            <a:avLst/>
          </a:prstGeom>
        </p:spPr>
      </p:pic>
      <p:sp>
        <p:nvSpPr>
          <p:cNvPr id="7" name="TextBox 6"/>
          <p:cNvSpPr txBox="1"/>
          <p:nvPr/>
        </p:nvSpPr>
        <p:spPr>
          <a:xfrm>
            <a:off x="0" y="4701215"/>
            <a:ext cx="1682414" cy="369332"/>
          </a:xfrm>
          <a:prstGeom prst="rect">
            <a:avLst/>
          </a:prstGeom>
          <a:noFill/>
        </p:spPr>
        <p:txBody>
          <a:bodyPr wrap="square" rtlCol="0">
            <a:spAutoFit/>
          </a:bodyPr>
          <a:lstStyle/>
          <a:p>
            <a:r>
              <a:rPr lang="en-US" dirty="0" smtClean="0"/>
              <a:t>Adult</a:t>
            </a:r>
            <a:endParaRPr lang="en-US" dirty="0"/>
          </a:p>
        </p:txBody>
      </p:sp>
      <p:pic>
        <p:nvPicPr>
          <p:cNvPr id="8" name="Picture 7"/>
          <p:cNvPicPr>
            <a:picLocks noChangeAspect="1"/>
          </p:cNvPicPr>
          <p:nvPr/>
        </p:nvPicPr>
        <p:blipFill>
          <a:blip r:embed="rId5"/>
          <a:stretch>
            <a:fillRect/>
          </a:stretch>
        </p:blipFill>
        <p:spPr>
          <a:xfrm>
            <a:off x="709940" y="4701215"/>
            <a:ext cx="3133927" cy="1436383"/>
          </a:xfrm>
          <a:prstGeom prst="rect">
            <a:avLst/>
          </a:prstGeom>
        </p:spPr>
      </p:pic>
      <p:pic>
        <p:nvPicPr>
          <p:cNvPr id="9" name="Picture 8"/>
          <p:cNvPicPr>
            <a:picLocks noChangeAspect="1"/>
          </p:cNvPicPr>
          <p:nvPr/>
        </p:nvPicPr>
        <p:blipFill>
          <a:blip r:embed="rId6"/>
          <a:stretch>
            <a:fillRect/>
          </a:stretch>
        </p:blipFill>
        <p:spPr>
          <a:xfrm>
            <a:off x="3843868" y="4701215"/>
            <a:ext cx="2578100" cy="1902657"/>
          </a:xfrm>
          <a:prstGeom prst="rect">
            <a:avLst/>
          </a:prstGeom>
        </p:spPr>
      </p:pic>
      <p:pic>
        <p:nvPicPr>
          <p:cNvPr id="10" name="Picture 9"/>
          <p:cNvPicPr>
            <a:picLocks noChangeAspect="1"/>
          </p:cNvPicPr>
          <p:nvPr/>
        </p:nvPicPr>
        <p:blipFill>
          <a:blip r:embed="rId7"/>
          <a:stretch>
            <a:fillRect/>
          </a:stretch>
        </p:blipFill>
        <p:spPr>
          <a:xfrm>
            <a:off x="6421968" y="4360380"/>
            <a:ext cx="2497620" cy="2497620"/>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1470025"/>
          </a:xfrm>
        </p:spPr>
        <p:txBody>
          <a:bodyPr>
            <a:normAutofit fontScale="90000"/>
          </a:bodyPr>
          <a:lstStyle/>
          <a:p>
            <a:r>
              <a:rPr lang="en-US" dirty="0" smtClean="0"/>
              <a:t>Mayflies</a:t>
            </a:r>
            <a:br>
              <a:rPr lang="en-US" dirty="0" smtClean="0"/>
            </a:br>
            <a:r>
              <a:rPr lang="en-US" dirty="0" err="1" smtClean="0"/>
              <a:t>Ephemeroptera</a:t>
            </a:r>
            <a:r>
              <a:rPr lang="en-US" dirty="0" smtClean="0"/>
              <a:t>: “Short-Lived Wing”</a:t>
            </a:r>
            <a:endParaRPr lang="en-US" dirty="0"/>
          </a:p>
        </p:txBody>
      </p:sp>
      <p:sp>
        <p:nvSpPr>
          <p:cNvPr id="3" name="Subtitle 2"/>
          <p:cNvSpPr>
            <a:spLocks noGrp="1"/>
          </p:cNvSpPr>
          <p:nvPr>
            <p:ph type="subTitle" idx="1"/>
          </p:nvPr>
        </p:nvSpPr>
        <p:spPr>
          <a:xfrm>
            <a:off x="0" y="1470025"/>
            <a:ext cx="9144000" cy="740371"/>
          </a:xfrm>
        </p:spPr>
        <p:txBody>
          <a:bodyPr/>
          <a:lstStyle/>
          <a:p>
            <a:r>
              <a:rPr lang="en-US" dirty="0" smtClean="0">
                <a:solidFill>
                  <a:srgbClr val="000000"/>
                </a:solidFill>
              </a:rPr>
              <a:t>24 hour lifespan for adults</a:t>
            </a:r>
            <a:endParaRPr lang="en-US" dirty="0">
              <a:solidFill>
                <a:srgbClr val="000000"/>
              </a:solidFill>
            </a:endParaRPr>
          </a:p>
        </p:txBody>
      </p:sp>
      <p:sp>
        <p:nvSpPr>
          <p:cNvPr id="4" name="TextBox 3"/>
          <p:cNvSpPr txBox="1"/>
          <p:nvPr/>
        </p:nvSpPr>
        <p:spPr>
          <a:xfrm>
            <a:off x="561005" y="2579728"/>
            <a:ext cx="916519" cy="369332"/>
          </a:xfrm>
          <a:prstGeom prst="rect">
            <a:avLst/>
          </a:prstGeom>
          <a:noFill/>
        </p:spPr>
        <p:txBody>
          <a:bodyPr wrap="square" rtlCol="0">
            <a:spAutoFit/>
          </a:bodyPr>
          <a:lstStyle/>
          <a:p>
            <a:r>
              <a:rPr lang="en-US" dirty="0" smtClean="0"/>
              <a:t>Nymph</a:t>
            </a:r>
            <a:endParaRPr lang="en-US" dirty="0"/>
          </a:p>
        </p:txBody>
      </p:sp>
      <p:pic>
        <p:nvPicPr>
          <p:cNvPr id="5" name="Picture 4"/>
          <p:cNvPicPr>
            <a:picLocks noChangeAspect="1"/>
          </p:cNvPicPr>
          <p:nvPr/>
        </p:nvPicPr>
        <p:blipFill>
          <a:blip r:embed="rId2"/>
          <a:stretch>
            <a:fillRect/>
          </a:stretch>
        </p:blipFill>
        <p:spPr>
          <a:xfrm>
            <a:off x="1415727" y="2579728"/>
            <a:ext cx="2328468" cy="1746351"/>
          </a:xfrm>
          <a:prstGeom prst="rect">
            <a:avLst/>
          </a:prstGeom>
        </p:spPr>
      </p:pic>
      <p:sp>
        <p:nvSpPr>
          <p:cNvPr id="7" name="TextBox 6"/>
          <p:cNvSpPr txBox="1"/>
          <p:nvPr/>
        </p:nvSpPr>
        <p:spPr>
          <a:xfrm>
            <a:off x="685800" y="5130097"/>
            <a:ext cx="791724" cy="369332"/>
          </a:xfrm>
          <a:prstGeom prst="rect">
            <a:avLst/>
          </a:prstGeom>
          <a:noFill/>
        </p:spPr>
        <p:txBody>
          <a:bodyPr wrap="square" rtlCol="0">
            <a:spAutoFit/>
          </a:bodyPr>
          <a:lstStyle/>
          <a:p>
            <a:r>
              <a:rPr lang="en-US" dirty="0" smtClean="0"/>
              <a:t>Adult</a:t>
            </a:r>
            <a:endParaRPr lang="en-US" dirty="0"/>
          </a:p>
        </p:txBody>
      </p:sp>
      <p:pic>
        <p:nvPicPr>
          <p:cNvPr id="8" name="Picture 7"/>
          <p:cNvPicPr>
            <a:picLocks noChangeAspect="1"/>
          </p:cNvPicPr>
          <p:nvPr/>
        </p:nvPicPr>
        <p:blipFill>
          <a:blip r:embed="rId3"/>
          <a:stretch>
            <a:fillRect/>
          </a:stretch>
        </p:blipFill>
        <p:spPr>
          <a:xfrm>
            <a:off x="3396355" y="4860732"/>
            <a:ext cx="2721551" cy="1997267"/>
          </a:xfrm>
          <a:prstGeom prst="rect">
            <a:avLst/>
          </a:prstGeom>
        </p:spPr>
      </p:pic>
      <p:pic>
        <p:nvPicPr>
          <p:cNvPr id="9" name="Picture 8"/>
          <p:cNvPicPr>
            <a:picLocks noChangeAspect="1"/>
          </p:cNvPicPr>
          <p:nvPr/>
        </p:nvPicPr>
        <p:blipFill>
          <a:blip r:embed="rId4"/>
          <a:stretch>
            <a:fillRect/>
          </a:stretch>
        </p:blipFill>
        <p:spPr>
          <a:xfrm>
            <a:off x="6117906" y="4860732"/>
            <a:ext cx="3026094" cy="1885981"/>
          </a:xfrm>
          <a:prstGeom prst="rect">
            <a:avLst/>
          </a:prstGeom>
        </p:spPr>
      </p:pic>
      <p:pic>
        <p:nvPicPr>
          <p:cNvPr id="10" name="Picture 9"/>
          <p:cNvPicPr>
            <a:picLocks noChangeAspect="1"/>
          </p:cNvPicPr>
          <p:nvPr/>
        </p:nvPicPr>
        <p:blipFill>
          <a:blip r:embed="rId5"/>
          <a:stretch>
            <a:fillRect/>
          </a:stretch>
        </p:blipFill>
        <p:spPr>
          <a:xfrm>
            <a:off x="1602319" y="4797806"/>
            <a:ext cx="2141876" cy="2060194"/>
          </a:xfrm>
          <a:prstGeom prst="rect">
            <a:avLst/>
          </a:prstGeom>
        </p:spPr>
      </p:pic>
      <p:pic>
        <p:nvPicPr>
          <p:cNvPr id="11" name="Picture 10"/>
          <p:cNvPicPr>
            <a:picLocks noChangeAspect="1"/>
          </p:cNvPicPr>
          <p:nvPr/>
        </p:nvPicPr>
        <p:blipFill>
          <a:blip r:embed="rId6"/>
          <a:stretch>
            <a:fillRect/>
          </a:stretch>
        </p:blipFill>
        <p:spPr>
          <a:xfrm>
            <a:off x="3744195" y="2511713"/>
            <a:ext cx="3096188" cy="1814366"/>
          </a:xfrm>
          <a:prstGeom prst="rect">
            <a:avLst/>
          </a:prstGeom>
        </p:spPr>
      </p:pic>
      <p:pic>
        <p:nvPicPr>
          <p:cNvPr id="12" name="Picture 11"/>
          <p:cNvPicPr>
            <a:picLocks noChangeAspect="1"/>
          </p:cNvPicPr>
          <p:nvPr/>
        </p:nvPicPr>
        <p:blipFill>
          <a:blip r:embed="rId7"/>
          <a:stretch>
            <a:fillRect/>
          </a:stretch>
        </p:blipFill>
        <p:spPr>
          <a:xfrm>
            <a:off x="6815532" y="2579728"/>
            <a:ext cx="2328468" cy="1746351"/>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
            <a:ext cx="7772400" cy="940242"/>
          </a:xfrm>
        </p:spPr>
        <p:txBody>
          <a:bodyPr/>
          <a:lstStyle/>
          <a:p>
            <a:r>
              <a:rPr lang="en-US" dirty="0" err="1" smtClean="0"/>
              <a:t>Macroinvertebrates</a:t>
            </a:r>
            <a:endParaRPr lang="en-US" dirty="0"/>
          </a:p>
        </p:txBody>
      </p:sp>
      <p:sp>
        <p:nvSpPr>
          <p:cNvPr id="3" name="Subtitle 2"/>
          <p:cNvSpPr>
            <a:spLocks noGrp="1"/>
          </p:cNvSpPr>
          <p:nvPr>
            <p:ph type="subTitle" idx="1"/>
          </p:nvPr>
        </p:nvSpPr>
        <p:spPr>
          <a:xfrm>
            <a:off x="0" y="940243"/>
            <a:ext cx="9143999" cy="5917757"/>
          </a:xfrm>
        </p:spPr>
        <p:txBody>
          <a:bodyPr>
            <a:normAutofit fontScale="85000" lnSpcReduction="10000"/>
          </a:bodyPr>
          <a:lstStyle/>
          <a:p>
            <a:r>
              <a:rPr lang="en-US" dirty="0" smtClean="0">
                <a:solidFill>
                  <a:schemeClr val="tx1"/>
                </a:solidFill>
              </a:rPr>
              <a:t>Who</a:t>
            </a:r>
          </a:p>
          <a:p>
            <a:pPr>
              <a:buFont typeface="Arial"/>
              <a:buChar char="•"/>
            </a:pPr>
            <a:r>
              <a:rPr lang="en-US" dirty="0" smtClean="0">
                <a:solidFill>
                  <a:schemeClr val="tx1"/>
                </a:solidFill>
              </a:rPr>
              <a:t>Macro -&gt; “large”; invertebrate -&gt; “without backbone”</a:t>
            </a:r>
          </a:p>
          <a:p>
            <a:pPr>
              <a:buFont typeface="Arial"/>
              <a:buChar char="•"/>
            </a:pPr>
            <a:r>
              <a:rPr lang="en-US" dirty="0" smtClean="0">
                <a:solidFill>
                  <a:schemeClr val="tx1"/>
                </a:solidFill>
              </a:rPr>
              <a:t>Easily seen with the naked eye</a:t>
            </a:r>
          </a:p>
          <a:p>
            <a:pPr>
              <a:buFont typeface="Arial"/>
              <a:buChar char="•"/>
            </a:pPr>
            <a:endParaRPr lang="en-US" dirty="0" smtClean="0">
              <a:solidFill>
                <a:schemeClr val="tx1"/>
              </a:solidFill>
            </a:endParaRPr>
          </a:p>
          <a:p>
            <a:pPr>
              <a:buFont typeface="Arial"/>
              <a:buChar char="•"/>
            </a:pPr>
            <a:r>
              <a:rPr lang="en-US" i="1" dirty="0" smtClean="0">
                <a:solidFill>
                  <a:schemeClr val="tx1"/>
                </a:solidFill>
              </a:rPr>
              <a:t>Benthic</a:t>
            </a:r>
            <a:r>
              <a:rPr lang="en-US" dirty="0" smtClean="0">
                <a:solidFill>
                  <a:schemeClr val="tx1"/>
                </a:solidFill>
              </a:rPr>
              <a:t> </a:t>
            </a:r>
            <a:r>
              <a:rPr lang="en-US" dirty="0" err="1" smtClean="0">
                <a:solidFill>
                  <a:schemeClr val="tx1"/>
                </a:solidFill>
              </a:rPr>
              <a:t>Macroinvertebrates</a:t>
            </a:r>
            <a:r>
              <a:rPr lang="en-US" dirty="0" smtClean="0">
                <a:solidFill>
                  <a:schemeClr val="tx1"/>
                </a:solidFill>
              </a:rPr>
              <a:t> live on the stream</a:t>
            </a:r>
            <a:r>
              <a:rPr lang="en-US" i="1" dirty="0" smtClean="0">
                <a:solidFill>
                  <a:schemeClr val="tx1"/>
                </a:solidFill>
              </a:rPr>
              <a:t>bed</a:t>
            </a:r>
          </a:p>
          <a:p>
            <a:pPr>
              <a:buFont typeface="Arial"/>
              <a:buChar char="•"/>
            </a:pPr>
            <a:endParaRPr lang="en-US" dirty="0" smtClean="0">
              <a:solidFill>
                <a:schemeClr val="tx1"/>
              </a:solidFill>
            </a:endParaRPr>
          </a:p>
          <a:p>
            <a:r>
              <a:rPr lang="en-US" dirty="0" smtClean="0">
                <a:solidFill>
                  <a:schemeClr val="tx1"/>
                </a:solidFill>
              </a:rPr>
              <a:t>What/ Where</a:t>
            </a:r>
          </a:p>
          <a:p>
            <a:pPr>
              <a:buFont typeface="Arial"/>
              <a:buChar char="•"/>
            </a:pPr>
            <a:r>
              <a:rPr lang="en-US" dirty="0" smtClean="0">
                <a:solidFill>
                  <a:schemeClr val="tx1"/>
                </a:solidFill>
              </a:rPr>
              <a:t>Insects (dragonfly nymph) and crustaceans (crayfish) that live and crawl along rocky bottoms in high oxygenated riffles</a:t>
            </a:r>
          </a:p>
          <a:p>
            <a:pPr>
              <a:buFont typeface="Arial"/>
              <a:buChar char="•"/>
            </a:pPr>
            <a:endParaRPr lang="en-US" dirty="0" smtClean="0">
              <a:solidFill>
                <a:schemeClr val="tx1"/>
              </a:solidFill>
            </a:endParaRPr>
          </a:p>
          <a:p>
            <a:r>
              <a:rPr lang="en-US" dirty="0" smtClean="0">
                <a:solidFill>
                  <a:schemeClr val="tx1"/>
                </a:solidFill>
              </a:rPr>
              <a:t>When</a:t>
            </a:r>
          </a:p>
          <a:p>
            <a:pPr>
              <a:buFont typeface="Arial"/>
              <a:buChar char="•"/>
            </a:pPr>
            <a:r>
              <a:rPr lang="en-US" dirty="0" smtClean="0">
                <a:solidFill>
                  <a:schemeClr val="tx1"/>
                </a:solidFill>
              </a:rPr>
              <a:t>Live in the water for over a year before full maturation*</a:t>
            </a:r>
          </a:p>
          <a:p>
            <a:pPr>
              <a:buFont typeface="Arial"/>
              <a:buChar char="•"/>
            </a:pPr>
            <a:r>
              <a:rPr lang="en-US" dirty="0" smtClean="0">
                <a:solidFill>
                  <a:schemeClr val="tx1"/>
                </a:solidFill>
              </a:rPr>
              <a:t>Collection in Spring* and Autumn</a:t>
            </a:r>
          </a:p>
          <a:p>
            <a:pPr>
              <a:buFont typeface="Arial"/>
              <a:buChar char="•"/>
            </a:pPr>
            <a:endParaRPr lang="en-US" dirty="0" smtClean="0">
              <a:solidFill>
                <a:schemeClr val="tx1"/>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normAutofit fontScale="90000"/>
          </a:bodyPr>
          <a:lstStyle/>
          <a:p>
            <a:r>
              <a:rPr lang="en-US" dirty="0" smtClean="0"/>
              <a:t>Dobsonfly/Hellgrammite</a:t>
            </a:r>
            <a:br>
              <a:rPr lang="en-US" dirty="0" smtClean="0"/>
            </a:br>
            <a:r>
              <a:rPr lang="en-US" dirty="0" err="1" smtClean="0"/>
              <a:t>Megaloptera</a:t>
            </a:r>
            <a:r>
              <a:rPr lang="en-US" dirty="0" smtClean="0"/>
              <a:t>: “Large Wing”</a:t>
            </a:r>
            <a:endParaRPr lang="en-US" dirty="0"/>
          </a:p>
        </p:txBody>
      </p:sp>
      <p:pic>
        <p:nvPicPr>
          <p:cNvPr id="3" name="Picture 2"/>
          <p:cNvPicPr>
            <a:picLocks noChangeAspect="1"/>
          </p:cNvPicPr>
          <p:nvPr/>
        </p:nvPicPr>
        <p:blipFill>
          <a:blip r:embed="rId2"/>
          <a:stretch>
            <a:fillRect/>
          </a:stretch>
        </p:blipFill>
        <p:spPr>
          <a:xfrm>
            <a:off x="457200" y="2332594"/>
            <a:ext cx="3315617" cy="1649668"/>
          </a:xfrm>
          <a:prstGeom prst="rect">
            <a:avLst/>
          </a:prstGeom>
        </p:spPr>
      </p:pic>
      <p:sp>
        <p:nvSpPr>
          <p:cNvPr id="4" name="TextBox 3"/>
          <p:cNvSpPr txBox="1"/>
          <p:nvPr/>
        </p:nvSpPr>
        <p:spPr>
          <a:xfrm>
            <a:off x="0" y="1963262"/>
            <a:ext cx="1781379" cy="369332"/>
          </a:xfrm>
          <a:prstGeom prst="rect">
            <a:avLst/>
          </a:prstGeom>
          <a:noFill/>
        </p:spPr>
        <p:txBody>
          <a:bodyPr wrap="square" rtlCol="0">
            <a:spAutoFit/>
          </a:bodyPr>
          <a:lstStyle/>
          <a:p>
            <a:r>
              <a:rPr lang="en-US" dirty="0" smtClean="0"/>
              <a:t>Larva</a:t>
            </a:r>
            <a:endParaRPr lang="en-US" dirty="0"/>
          </a:p>
        </p:txBody>
      </p:sp>
      <p:pic>
        <p:nvPicPr>
          <p:cNvPr id="5" name="Picture 4"/>
          <p:cNvPicPr>
            <a:picLocks noChangeAspect="1"/>
          </p:cNvPicPr>
          <p:nvPr/>
        </p:nvPicPr>
        <p:blipFill>
          <a:blip r:embed="rId3"/>
          <a:stretch>
            <a:fillRect/>
          </a:stretch>
        </p:blipFill>
        <p:spPr>
          <a:xfrm>
            <a:off x="3777183" y="2193508"/>
            <a:ext cx="2767899" cy="1788754"/>
          </a:xfrm>
          <a:prstGeom prst="rect">
            <a:avLst/>
          </a:prstGeom>
        </p:spPr>
      </p:pic>
      <p:pic>
        <p:nvPicPr>
          <p:cNvPr id="6" name="Picture 5"/>
          <p:cNvPicPr>
            <a:picLocks noChangeAspect="1"/>
          </p:cNvPicPr>
          <p:nvPr/>
        </p:nvPicPr>
        <p:blipFill>
          <a:blip r:embed="rId4"/>
          <a:stretch>
            <a:fillRect/>
          </a:stretch>
        </p:blipFill>
        <p:spPr>
          <a:xfrm>
            <a:off x="6545082" y="2332594"/>
            <a:ext cx="2598918" cy="1649668"/>
          </a:xfrm>
          <a:prstGeom prst="rect">
            <a:avLst/>
          </a:prstGeom>
        </p:spPr>
      </p:pic>
      <p:sp>
        <p:nvSpPr>
          <p:cNvPr id="7" name="TextBox 6"/>
          <p:cNvSpPr txBox="1"/>
          <p:nvPr/>
        </p:nvSpPr>
        <p:spPr>
          <a:xfrm>
            <a:off x="0" y="4166928"/>
            <a:ext cx="2622586" cy="369332"/>
          </a:xfrm>
          <a:prstGeom prst="rect">
            <a:avLst/>
          </a:prstGeom>
          <a:noFill/>
        </p:spPr>
        <p:txBody>
          <a:bodyPr wrap="square" rtlCol="0">
            <a:spAutoFit/>
          </a:bodyPr>
          <a:lstStyle/>
          <a:p>
            <a:r>
              <a:rPr lang="en-US" dirty="0" smtClean="0"/>
              <a:t>Adult</a:t>
            </a:r>
            <a:endParaRPr lang="en-US" dirty="0"/>
          </a:p>
        </p:txBody>
      </p:sp>
      <p:pic>
        <p:nvPicPr>
          <p:cNvPr id="8" name="Picture 7"/>
          <p:cNvPicPr>
            <a:picLocks noChangeAspect="1"/>
          </p:cNvPicPr>
          <p:nvPr/>
        </p:nvPicPr>
        <p:blipFill>
          <a:blip r:embed="rId5"/>
          <a:stretch>
            <a:fillRect/>
          </a:stretch>
        </p:blipFill>
        <p:spPr>
          <a:xfrm>
            <a:off x="322782" y="4536260"/>
            <a:ext cx="3454400" cy="2349500"/>
          </a:xfrm>
          <a:prstGeom prst="rect">
            <a:avLst/>
          </a:prstGeom>
        </p:spPr>
      </p:pic>
      <p:pic>
        <p:nvPicPr>
          <p:cNvPr id="10" name="Picture 9"/>
          <p:cNvPicPr>
            <a:picLocks noChangeAspect="1"/>
          </p:cNvPicPr>
          <p:nvPr/>
        </p:nvPicPr>
        <p:blipFill>
          <a:blip r:embed="rId6"/>
          <a:stretch>
            <a:fillRect/>
          </a:stretch>
        </p:blipFill>
        <p:spPr>
          <a:xfrm>
            <a:off x="5702089" y="4351594"/>
            <a:ext cx="3441911" cy="2392128"/>
          </a:xfrm>
          <a:prstGeom prst="rect">
            <a:avLst/>
          </a:prstGeom>
        </p:spPr>
      </p:pic>
      <p:pic>
        <p:nvPicPr>
          <p:cNvPr id="11" name="Picture 10"/>
          <p:cNvPicPr>
            <a:picLocks noChangeAspect="1"/>
          </p:cNvPicPr>
          <p:nvPr/>
        </p:nvPicPr>
        <p:blipFill>
          <a:blip r:embed="rId7"/>
          <a:stretch>
            <a:fillRect/>
          </a:stretch>
        </p:blipFill>
        <p:spPr>
          <a:xfrm>
            <a:off x="3777182" y="4833179"/>
            <a:ext cx="2320862" cy="1550576"/>
          </a:xfrm>
          <a:prstGeom prst="rect">
            <a:avLst/>
          </a:prstGeom>
        </p:spPr>
      </p:pic>
      <p:sp>
        <p:nvSpPr>
          <p:cNvPr id="12" name="TextBox 11"/>
          <p:cNvSpPr txBox="1"/>
          <p:nvPr/>
        </p:nvSpPr>
        <p:spPr>
          <a:xfrm>
            <a:off x="7301756" y="4536260"/>
            <a:ext cx="1842244" cy="369332"/>
          </a:xfrm>
          <a:prstGeom prst="rect">
            <a:avLst/>
          </a:prstGeom>
          <a:noFill/>
        </p:spPr>
        <p:txBody>
          <a:bodyPr wrap="square" rtlCol="0">
            <a:spAutoFit/>
          </a:bodyPr>
          <a:lstStyle/>
          <a:p>
            <a:r>
              <a:rPr lang="en-US" dirty="0" smtClean="0"/>
              <a:t>“Wooly Bugger”</a:t>
            </a:r>
            <a:endParaRPr lang="en-US" dirty="0"/>
          </a:p>
        </p:txBody>
      </p:sp>
      <p:sp>
        <p:nvSpPr>
          <p:cNvPr id="13" name="TextBox 12"/>
          <p:cNvSpPr txBox="1"/>
          <p:nvPr/>
        </p:nvSpPr>
        <p:spPr>
          <a:xfrm>
            <a:off x="2622586" y="1417638"/>
            <a:ext cx="3711206" cy="369332"/>
          </a:xfrm>
          <a:prstGeom prst="rect">
            <a:avLst/>
          </a:prstGeom>
          <a:noFill/>
        </p:spPr>
        <p:txBody>
          <a:bodyPr wrap="square" rtlCol="0">
            <a:spAutoFit/>
          </a:bodyPr>
          <a:lstStyle/>
          <a:p>
            <a:r>
              <a:rPr lang="en-US" dirty="0" smtClean="0"/>
              <a:t>Larger than its relative fish fly larva</a:t>
            </a: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Surface/True Bugs</a:t>
            </a:r>
            <a:br>
              <a:rPr lang="en-US" dirty="0" smtClean="0"/>
            </a:br>
            <a:r>
              <a:rPr lang="en-US" dirty="0" err="1" smtClean="0"/>
              <a:t>Hemiptera</a:t>
            </a:r>
            <a:r>
              <a:rPr lang="en-US" dirty="0" smtClean="0"/>
              <a:t>: “Half-Wing”</a:t>
            </a:r>
            <a:endParaRPr lang="en-US" dirty="0"/>
          </a:p>
        </p:txBody>
      </p:sp>
      <p:pic>
        <p:nvPicPr>
          <p:cNvPr id="3" name="Picture 2"/>
          <p:cNvPicPr>
            <a:picLocks noChangeAspect="1"/>
          </p:cNvPicPr>
          <p:nvPr/>
        </p:nvPicPr>
        <p:blipFill>
          <a:blip r:embed="rId2"/>
          <a:stretch>
            <a:fillRect/>
          </a:stretch>
        </p:blipFill>
        <p:spPr>
          <a:xfrm>
            <a:off x="2015063" y="1664667"/>
            <a:ext cx="2912534" cy="2676047"/>
          </a:xfrm>
          <a:prstGeom prst="rect">
            <a:avLst/>
          </a:prstGeom>
        </p:spPr>
      </p:pic>
      <p:pic>
        <p:nvPicPr>
          <p:cNvPr id="4" name="Picture 3"/>
          <p:cNvPicPr>
            <a:picLocks noChangeAspect="1"/>
          </p:cNvPicPr>
          <p:nvPr/>
        </p:nvPicPr>
        <p:blipFill>
          <a:blip r:embed="rId3"/>
          <a:stretch>
            <a:fillRect/>
          </a:stretch>
        </p:blipFill>
        <p:spPr>
          <a:xfrm>
            <a:off x="4927597" y="1664667"/>
            <a:ext cx="2525447" cy="2676047"/>
          </a:xfrm>
          <a:prstGeom prst="rect">
            <a:avLst/>
          </a:prstGeom>
        </p:spPr>
      </p:pic>
      <p:pic>
        <p:nvPicPr>
          <p:cNvPr id="5" name="Picture 4"/>
          <p:cNvPicPr>
            <a:picLocks noChangeAspect="1"/>
          </p:cNvPicPr>
          <p:nvPr/>
        </p:nvPicPr>
        <p:blipFill>
          <a:blip r:embed="rId4"/>
          <a:stretch>
            <a:fillRect/>
          </a:stretch>
        </p:blipFill>
        <p:spPr>
          <a:xfrm>
            <a:off x="457200" y="4546600"/>
            <a:ext cx="2779183" cy="2311400"/>
          </a:xfrm>
          <a:prstGeom prst="rect">
            <a:avLst/>
          </a:prstGeom>
        </p:spPr>
      </p:pic>
      <p:pic>
        <p:nvPicPr>
          <p:cNvPr id="6" name="Picture 5"/>
          <p:cNvPicPr>
            <a:picLocks noChangeAspect="1"/>
          </p:cNvPicPr>
          <p:nvPr/>
        </p:nvPicPr>
        <p:blipFill>
          <a:blip r:embed="rId5"/>
          <a:stretch>
            <a:fillRect/>
          </a:stretch>
        </p:blipFill>
        <p:spPr>
          <a:xfrm>
            <a:off x="3236383" y="4546600"/>
            <a:ext cx="2527016" cy="2311400"/>
          </a:xfrm>
          <a:prstGeom prst="rect">
            <a:avLst/>
          </a:prstGeom>
        </p:spPr>
      </p:pic>
      <p:pic>
        <p:nvPicPr>
          <p:cNvPr id="7" name="Picture 6"/>
          <p:cNvPicPr>
            <a:picLocks noChangeAspect="1"/>
          </p:cNvPicPr>
          <p:nvPr/>
        </p:nvPicPr>
        <p:blipFill>
          <a:blip r:embed="rId6"/>
          <a:stretch>
            <a:fillRect/>
          </a:stretch>
        </p:blipFill>
        <p:spPr>
          <a:xfrm>
            <a:off x="5763399" y="4546600"/>
            <a:ext cx="3142840" cy="2311400"/>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4151" name="Group 55"/>
          <p:cNvGraphicFramePr>
            <a:graphicFrameLocks noGrp="1"/>
          </p:cNvGraphicFramePr>
          <p:nvPr/>
        </p:nvGraphicFramePr>
        <p:xfrm>
          <a:off x="457200" y="990600"/>
          <a:ext cx="8077200" cy="5486400"/>
        </p:xfrm>
        <a:graphic>
          <a:graphicData uri="http://schemas.openxmlformats.org/drawingml/2006/table">
            <a:tbl>
              <a:tblPr/>
              <a:tblGrid>
                <a:gridCol w="1616075"/>
                <a:gridCol w="1614488"/>
                <a:gridCol w="1616075"/>
                <a:gridCol w="1614487"/>
                <a:gridCol w="1616075"/>
              </a:tblGrid>
              <a:tr h="12509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Times New Roman" charset="0"/>
                          <a:cs typeface="Times New Roman" charset="0"/>
                        </a:rPr>
                        <a:t>Dragonfly larva</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a typeface="Times New Roman" charset="0"/>
                        <a:cs typeface="Times New Roman"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a typeface="Times New Roman" charset="0"/>
                        <a:cs typeface="Times New Roman"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a typeface="Times New Roman" charset="0"/>
                        <a:cs typeface="Times New Roman"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a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Times New Roman" charset="0"/>
                          <a:cs typeface="Times New Roman" charset="0"/>
                        </a:rPr>
                        <a:t>15-50mm</a:t>
                      </a:r>
                      <a:r>
                        <a:rPr kumimoji="0" lang="en-US" sz="1200" b="0" i="0" u="none" strike="noStrike" cap="none" normalizeH="0" baseline="0">
                          <a:ln>
                            <a:noFill/>
                          </a:ln>
                          <a:solidFill>
                            <a:schemeClr val="tx1"/>
                          </a:solidFill>
                          <a:effectLst/>
                          <a:latin typeface="Arial" charset="0"/>
                          <a:ea typeface="Arial" charset="0"/>
                          <a:cs typeface="Arial"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Times New Roman" charset="0"/>
                          <a:cs typeface="Times New Roman" charset="0"/>
                        </a:rPr>
                        <a:t>Damselfly larva</a:t>
                      </a:r>
                      <a:endParaRPr kumimoji="0" lang="en-US" sz="1200" b="0" i="0" u="none" strike="noStrike" cap="none" normalizeH="0" baseline="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Times New Roman" charset="0"/>
                          <a:cs typeface="Times New Roman" charset="0"/>
                        </a:rPr>
                        <a:t>10-50mm</a:t>
                      </a:r>
                      <a:r>
                        <a:rPr kumimoji="0" lang="en-US" sz="1200" b="0" i="0" u="none" strike="noStrike" cap="none" normalizeH="0" baseline="0">
                          <a:ln>
                            <a:noFill/>
                          </a:ln>
                          <a:solidFill>
                            <a:schemeClr val="tx1"/>
                          </a:solidFill>
                          <a:effectLst/>
                          <a:latin typeface="Arial"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Arial" charset="0"/>
                          <a:cs typeface="Arial" charset="0"/>
                        </a:rPr>
                        <a:t>Water beetle larva</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a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a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a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a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Times New Roman" charset="0"/>
                          <a:cs typeface="Times New Roman" charset="0"/>
                        </a:rPr>
                        <a:t>2-6mm</a:t>
                      </a:r>
                      <a:r>
                        <a:rPr kumimoji="0" lang="en-US" sz="1200" b="0" i="0" u="none" strike="noStrike" cap="none" normalizeH="0" baseline="0">
                          <a:ln>
                            <a:noFill/>
                          </a:ln>
                          <a:solidFill>
                            <a:schemeClr val="tx1"/>
                          </a:solidFill>
                          <a:effectLst/>
                          <a:latin typeface="Arial"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Arial" charset="0"/>
                          <a:cs typeface="Arial" charset="0"/>
                        </a:rPr>
                        <a:t>Whirligig beetle</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a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a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a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a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Times New Roman" charset="0"/>
                          <a:cs typeface="Times New Roman" charset="0"/>
                        </a:rPr>
                        <a:t>3-15mm</a:t>
                      </a:r>
                      <a:r>
                        <a:rPr kumimoji="0" lang="en-US" sz="1200" b="0" i="0" u="none" strike="noStrike" cap="none" normalizeH="0" baseline="0">
                          <a:ln>
                            <a:noFill/>
                          </a:ln>
                          <a:solidFill>
                            <a:schemeClr val="tx1"/>
                          </a:solidFill>
                          <a:effectLst/>
                          <a:latin typeface="Arial"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Arial" charset="0"/>
                          <a:cs typeface="Arial" charset="0"/>
                        </a:rPr>
                        <a:t>Riffle beetle adult</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a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a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a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a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Times New Roman" charset="0"/>
                          <a:cs typeface="Times New Roman" charset="0"/>
                        </a:rPr>
                        <a:t>2-4mm</a:t>
                      </a:r>
                      <a:r>
                        <a:rPr kumimoji="0" lang="en-US" sz="1200" b="0" i="0" u="none" strike="noStrike" cap="none" normalizeH="0" baseline="0">
                          <a:ln>
                            <a:noFill/>
                          </a:ln>
                          <a:solidFill>
                            <a:schemeClr val="tx1"/>
                          </a:solidFill>
                          <a:effectLst/>
                          <a:latin typeface="Arial" charset="0"/>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2509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Times New Roman" charset="0"/>
                          <a:cs typeface="Times New Roman" charset="0"/>
                        </a:rPr>
                        <a:t>Dragonfly nymph</a:t>
                      </a:r>
                      <a:endParaRPr kumimoji="0" lang="en-US" sz="1200" b="0" i="0" u="none" strike="noStrike" cap="none" normalizeH="0" baseline="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Times New Roman" charset="0"/>
                          <a:cs typeface="Times New Roman" charset="0"/>
                        </a:rPr>
                        <a:t>30-50mm</a:t>
                      </a:r>
                      <a:r>
                        <a:rPr kumimoji="0" lang="en-US" sz="1200" b="0" i="0" u="none" strike="noStrike" cap="none" normalizeH="0" baseline="0">
                          <a:ln>
                            <a:noFill/>
                          </a:ln>
                          <a:solidFill>
                            <a:schemeClr val="tx1"/>
                          </a:solidFill>
                          <a:effectLst/>
                          <a:latin typeface="Arial"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Times New Roman" charset="0"/>
                          <a:cs typeface="Times New Roman" charset="0"/>
                        </a:rPr>
                        <a:t>Damselfly nymph</a:t>
                      </a:r>
                      <a:endParaRPr kumimoji="0" lang="en-US" sz="1200" b="0" i="0" u="none" strike="noStrike" cap="none" normalizeH="0" baseline="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Times New Roman" charset="0"/>
                          <a:cs typeface="Times New Roman" charset="0"/>
                        </a:rPr>
                        <a:t>10-50mm</a:t>
                      </a:r>
                      <a:r>
                        <a:rPr kumimoji="0" lang="en-US" sz="1200" b="0" i="0" u="none" strike="noStrike" cap="none" normalizeH="0" baseline="0">
                          <a:ln>
                            <a:noFill/>
                          </a:ln>
                          <a:solidFill>
                            <a:schemeClr val="tx1"/>
                          </a:solidFill>
                          <a:effectLst/>
                          <a:latin typeface="Arial"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Arial" charset="0"/>
                          <a:cs typeface="Arial" charset="0"/>
                        </a:rPr>
                        <a:t>Water beetle</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a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a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a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a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Times New Roman" charset="0"/>
                          <a:cs typeface="Times New Roman" charset="0"/>
                        </a:rPr>
                        <a:t>3-40mm</a:t>
                      </a:r>
                      <a:r>
                        <a:rPr kumimoji="0" lang="en-US" sz="1200" b="0" i="0" u="none" strike="noStrike" cap="none" normalizeH="0" baseline="0">
                          <a:ln>
                            <a:noFill/>
                          </a:ln>
                          <a:solidFill>
                            <a:schemeClr val="tx1"/>
                          </a:solidFill>
                          <a:effectLst/>
                          <a:latin typeface="Arial"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Arial" charset="0"/>
                          <a:cs typeface="Arial" charset="0"/>
                        </a:rPr>
                        <a:t>Whirligig beetle larva</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a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a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a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a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Times New Roman" charset="0"/>
                          <a:cs typeface="Times New Roman" charset="0"/>
                        </a:rPr>
                        <a:t>3-12mm</a:t>
                      </a:r>
                      <a:r>
                        <a:rPr kumimoji="0" lang="en-US" sz="1200" b="0" i="0" u="none" strike="noStrike" cap="none" normalizeH="0" baseline="0">
                          <a:ln>
                            <a:noFill/>
                          </a:ln>
                          <a:solidFill>
                            <a:schemeClr val="tx1"/>
                          </a:solidFill>
                          <a:effectLst/>
                          <a:latin typeface="Arial"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Arial" charset="0"/>
                          <a:cs typeface="Arial" charset="0"/>
                        </a:rPr>
                        <a:t>Water strider</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a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a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a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a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Times New Roman" charset="0"/>
                          <a:cs typeface="Times New Roman" charset="0"/>
                        </a:rPr>
                        <a:t>10-25mm</a:t>
                      </a:r>
                      <a:r>
                        <a:rPr kumimoji="0" lang="en-US" sz="1200" b="0" i="0" u="none" strike="noStrike" cap="none" normalizeH="0" baseline="0">
                          <a:ln>
                            <a:noFill/>
                          </a:ln>
                          <a:solidFill>
                            <a:schemeClr val="tx1"/>
                          </a:solidFill>
                          <a:effectLst/>
                          <a:latin typeface="Arial" charset="0"/>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2509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Times New Roman" charset="0"/>
                          <a:cs typeface="Times New Roman" charset="0"/>
                        </a:rPr>
                        <a:t>Dragonfly adult</a:t>
                      </a:r>
                      <a:endParaRPr kumimoji="0" lang="en-US" sz="1200" b="0" i="0" u="none" strike="noStrike" cap="none" normalizeH="0" baseline="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Times New Roman" charset="0"/>
                          <a:cs typeface="Times New Roman" charset="0"/>
                        </a:rPr>
                        <a:t>17-200mm</a:t>
                      </a:r>
                      <a:r>
                        <a:rPr kumimoji="0" lang="en-US" sz="1200" b="0" i="0" u="none" strike="noStrike" cap="none" normalizeH="0" baseline="0">
                          <a:ln>
                            <a:noFill/>
                          </a:ln>
                          <a:solidFill>
                            <a:schemeClr val="tx1"/>
                          </a:solidFill>
                          <a:effectLst/>
                          <a:latin typeface="Arial"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Times New Roman" charset="0"/>
                          <a:cs typeface="Times New Roman" charset="0"/>
                        </a:rPr>
                        <a:t>Damselfly adult</a:t>
                      </a:r>
                      <a:endParaRPr kumimoji="0" lang="en-US" sz="1200" b="0" i="0" u="none" strike="noStrike" cap="none" normalizeH="0" baseline="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Times New Roman" charset="0"/>
                          <a:cs typeface="Times New Roman" charset="0"/>
                        </a:rPr>
                        <a:t>25-55mm</a:t>
                      </a:r>
                      <a:r>
                        <a:rPr kumimoji="0" lang="en-US" sz="1200" b="0" i="0" u="none" strike="noStrike" cap="none" normalizeH="0" baseline="0">
                          <a:ln>
                            <a:noFill/>
                          </a:ln>
                          <a:solidFill>
                            <a:schemeClr val="tx1"/>
                          </a:solidFill>
                          <a:effectLst/>
                          <a:latin typeface="Arial"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Arial" charset="0"/>
                          <a:cs typeface="Arial" charset="0"/>
                        </a:rPr>
                        <a:t>Backswimmer</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a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a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a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a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Times New Roman" charset="0"/>
                          <a:cs typeface="Times New Roman" charset="0"/>
                        </a:rPr>
                        <a:t>5-16mm</a:t>
                      </a:r>
                      <a:r>
                        <a:rPr kumimoji="0" lang="en-US" sz="1200" b="0" i="0" u="none" strike="noStrike" cap="none" normalizeH="0" baseline="0">
                          <a:ln>
                            <a:noFill/>
                          </a:ln>
                          <a:solidFill>
                            <a:schemeClr val="tx1"/>
                          </a:solidFill>
                          <a:effectLst/>
                          <a:latin typeface="Arial"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Arial" charset="0"/>
                          <a:cs typeface="Arial" charset="0"/>
                        </a:rPr>
                        <a:t>Waterboatman</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a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a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a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a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Times New Roman" charset="0"/>
                          <a:cs typeface="Times New Roman" charset="0"/>
                        </a:rPr>
                        <a:t>5-16mm</a:t>
                      </a:r>
                      <a:r>
                        <a:rPr kumimoji="0" lang="en-US" sz="1200" b="0" i="0" u="none" strike="noStrike" cap="none" normalizeH="0" baseline="0">
                          <a:ln>
                            <a:noFill/>
                          </a:ln>
                          <a:solidFill>
                            <a:schemeClr val="tx1"/>
                          </a:solidFill>
                          <a:effectLst/>
                          <a:latin typeface="Arial"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Arial" charset="0"/>
                          <a:cs typeface="Arial" charset="0"/>
                        </a:rPr>
                        <a:t>Cranefly larva</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a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a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a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a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Arial" charset="0"/>
                          <a:cs typeface="Arial" charset="0"/>
                        </a:rPr>
                        <a:t>10-25mm</a:t>
                      </a:r>
                      <a:r>
                        <a:rPr kumimoji="0" lang="en-US" sz="1200" b="0" i="0" u="none" strike="noStrike" cap="none" normalizeH="0" baseline="0">
                          <a:ln>
                            <a:noFill/>
                          </a:ln>
                          <a:solidFill>
                            <a:schemeClr val="tx1"/>
                          </a:solidFill>
                          <a:effectLst/>
                          <a:latin typeface="Arial" charset="0"/>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2509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Times New Roman" charset="0"/>
                          <a:cs typeface="Times New Roman" charset="0"/>
                        </a:rPr>
                        <a:t>Scud (amphipod)</a:t>
                      </a:r>
                      <a:endParaRPr kumimoji="0" lang="en-US" sz="1200" b="0" i="0" u="none" strike="noStrike" cap="none" normalizeH="0" baseline="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Times New Roman" charset="0"/>
                          <a:cs typeface="Times New Roman" charset="0"/>
                        </a:rPr>
                        <a:t>5-21mm</a:t>
                      </a:r>
                      <a:r>
                        <a:rPr kumimoji="0" lang="en-US" sz="1200" b="0" i="0" u="none" strike="noStrike" cap="none" normalizeH="0" baseline="0">
                          <a:ln>
                            <a:noFill/>
                          </a:ln>
                          <a:solidFill>
                            <a:schemeClr val="tx1"/>
                          </a:solidFill>
                          <a:effectLst/>
                          <a:latin typeface="Arial"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Times New Roman" charset="0"/>
                          <a:cs typeface="Times New Roman" charset="0"/>
                        </a:rPr>
                        <a:t>Crayfish</a:t>
                      </a:r>
                      <a:endParaRPr kumimoji="0" lang="en-US" sz="1200" b="0" i="0" u="none" strike="noStrike" cap="none" normalizeH="0" baseline="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Times New Roman" charset="0"/>
                          <a:cs typeface="Times New Roman" charset="0"/>
                        </a:rPr>
                        <a:t>10-150mm</a:t>
                      </a:r>
                      <a:r>
                        <a:rPr kumimoji="0" lang="en-US" sz="1200" b="0" i="0" u="none" strike="noStrike" cap="none" normalizeH="0" baseline="0">
                          <a:ln>
                            <a:noFill/>
                          </a:ln>
                          <a:solidFill>
                            <a:schemeClr val="tx1"/>
                          </a:solidFill>
                          <a:effectLst/>
                          <a:latin typeface="Arial"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Arial" charset="0"/>
                          <a:cs typeface="Arial" charset="0"/>
                        </a:rPr>
                        <a:t>Water scorpion</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a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a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a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a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Times New Roman" charset="0"/>
                          <a:cs typeface="Times New Roman" charset="0"/>
                        </a:rPr>
                        <a:t>20-43mm</a:t>
                      </a:r>
                      <a:r>
                        <a:rPr kumimoji="0" lang="en-US" sz="1200" b="0" i="0" u="none" strike="noStrike" cap="none" normalizeH="0" baseline="0">
                          <a:ln>
                            <a:noFill/>
                          </a:ln>
                          <a:solidFill>
                            <a:schemeClr val="tx1"/>
                          </a:solidFill>
                          <a:effectLst/>
                          <a:latin typeface="Arial"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Arial" charset="0"/>
                          <a:cs typeface="Arial" charset="0"/>
                        </a:rPr>
                        <a:t>Sowbug</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a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a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a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a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Times New Roman" charset="0"/>
                          <a:cs typeface="Times New Roman" charset="0"/>
                        </a:rPr>
                        <a:t>5-22mm</a:t>
                      </a:r>
                      <a:r>
                        <a:rPr kumimoji="0" lang="en-US" sz="1200" b="0" i="0" u="none" strike="noStrike" cap="none" normalizeH="0" baseline="0">
                          <a:ln>
                            <a:noFill/>
                          </a:ln>
                          <a:solidFill>
                            <a:schemeClr val="tx1"/>
                          </a:solidFill>
                          <a:effectLst/>
                          <a:latin typeface="Arial"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Arial" charset="0"/>
                          <a:cs typeface="Arial" charset="0"/>
                        </a:rPr>
                        <a:t>Freshwater clam</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a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a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a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a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Times New Roman" charset="0"/>
                          <a:cs typeface="Times New Roman" charset="0"/>
                        </a:rPr>
                        <a:t>30-270mm</a:t>
                      </a:r>
                      <a:r>
                        <a:rPr kumimoji="0" lang="en-US" sz="1200" b="0" i="0" u="none" strike="noStrike" cap="none" normalizeH="0" baseline="0">
                          <a:ln>
                            <a:noFill/>
                          </a:ln>
                          <a:solidFill>
                            <a:schemeClr val="tx1"/>
                          </a:solidFill>
                          <a:effectLst/>
                          <a:latin typeface="Arial" charset="0"/>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5394" name="Rectangle 37"/>
          <p:cNvSpPr>
            <a:spLocks noChangeArrowheads="1"/>
          </p:cNvSpPr>
          <p:nvPr/>
        </p:nvSpPr>
        <p:spPr bwMode="auto">
          <a:xfrm>
            <a:off x="457200" y="152400"/>
            <a:ext cx="8077200" cy="701675"/>
          </a:xfrm>
          <a:prstGeom prst="rect">
            <a:avLst/>
          </a:prstGeom>
          <a:noFill/>
          <a:ln w="9525">
            <a:noFill/>
            <a:miter lim="800000"/>
            <a:headEnd/>
            <a:tailEnd/>
          </a:ln>
        </p:spPr>
        <p:txBody>
          <a:bodyPr lIns="0" tIns="0" rIns="0" bIns="0">
            <a:prstTxWarp prst="textNoShape">
              <a:avLst/>
            </a:prstTxWarp>
            <a:spAutoFit/>
          </a:bodyPr>
          <a:lstStyle/>
          <a:p>
            <a:pPr algn="ctr"/>
            <a:r>
              <a:rPr lang="en-US" sz="1800" b="1">
                <a:latin typeface="Arial" charset="0"/>
                <a:ea typeface="Times New Roman" charset="0"/>
                <a:cs typeface="Times New Roman" charset="0"/>
              </a:rPr>
              <a:t>Macroinvertebrate Identification Key</a:t>
            </a:r>
          </a:p>
          <a:p>
            <a:pPr algn="ctr"/>
            <a:endParaRPr lang="en-US" sz="1800" b="1">
              <a:latin typeface="Arial" charset="0"/>
              <a:ea typeface="Times New Roman" charset="0"/>
              <a:cs typeface="Times New Roman" charset="0"/>
            </a:endParaRPr>
          </a:p>
          <a:p>
            <a:pPr algn="ctr"/>
            <a:r>
              <a:rPr lang="en-US" sz="1000" b="1">
                <a:latin typeface="Arial" charset="0"/>
                <a:ea typeface="Times New Roman" charset="0"/>
                <a:cs typeface="Times New Roman" charset="0"/>
              </a:rPr>
              <a:t>GROUP 2						                    TOLERATE SOME POLLUTION</a:t>
            </a:r>
            <a:endParaRPr lang="en-US" sz="1000"/>
          </a:p>
        </p:txBody>
      </p:sp>
      <p:sp>
        <p:nvSpPr>
          <p:cNvPr id="15395" name="Rectangle 44"/>
          <p:cNvSpPr>
            <a:spLocks noChangeArrowheads="1"/>
          </p:cNvSpPr>
          <p:nvPr/>
        </p:nvSpPr>
        <p:spPr bwMode="auto">
          <a:xfrm>
            <a:off x="4171950" y="3148013"/>
            <a:ext cx="9144000" cy="0"/>
          </a:xfrm>
          <a:prstGeom prst="rect">
            <a:avLst/>
          </a:prstGeom>
          <a:noFill/>
          <a:ln w="9525">
            <a:noFill/>
            <a:miter lim="800000"/>
            <a:headEnd/>
            <a:tailEnd/>
          </a:ln>
        </p:spPr>
        <p:txBody>
          <a:bodyPr>
            <a:prstTxWarp prst="textNoShape">
              <a:avLst/>
            </a:prstTxWarp>
            <a:spAutoFit/>
          </a:bodyPr>
          <a:lstStyle/>
          <a:p>
            <a:endParaRPr lang="en-US"/>
          </a:p>
        </p:txBody>
      </p:sp>
      <p:pic>
        <p:nvPicPr>
          <p:cNvPr id="15396" name="Picture 43" descr="dragon1asm"/>
          <p:cNvPicPr>
            <a:picLocks noChangeAspect="1" noChangeArrowheads="1"/>
          </p:cNvPicPr>
          <p:nvPr/>
        </p:nvPicPr>
        <p:blipFill>
          <a:blip r:embed="rId2"/>
          <a:srcRect/>
          <a:stretch>
            <a:fillRect/>
          </a:stretch>
        </p:blipFill>
        <p:spPr bwMode="auto">
          <a:xfrm>
            <a:off x="685800" y="1265238"/>
            <a:ext cx="1219200" cy="855662"/>
          </a:xfrm>
          <a:prstGeom prst="rect">
            <a:avLst/>
          </a:prstGeom>
          <a:noFill/>
          <a:ln w="9525">
            <a:noFill/>
            <a:miter lim="800000"/>
            <a:headEnd/>
            <a:tailEnd/>
          </a:ln>
        </p:spPr>
      </p:pic>
      <p:sp>
        <p:nvSpPr>
          <p:cNvPr id="15397" name="Rectangle 47"/>
          <p:cNvSpPr>
            <a:spLocks noChangeArrowheads="1"/>
          </p:cNvSpPr>
          <p:nvPr/>
        </p:nvSpPr>
        <p:spPr bwMode="auto">
          <a:xfrm>
            <a:off x="4191000" y="3162300"/>
            <a:ext cx="9144000" cy="0"/>
          </a:xfrm>
          <a:prstGeom prst="rect">
            <a:avLst/>
          </a:prstGeom>
          <a:noFill/>
          <a:ln w="9525">
            <a:noFill/>
            <a:miter lim="800000"/>
            <a:headEnd/>
            <a:tailEnd/>
          </a:ln>
        </p:spPr>
        <p:txBody>
          <a:bodyPr>
            <a:prstTxWarp prst="textNoShape">
              <a:avLst/>
            </a:prstTxWarp>
            <a:spAutoFit/>
          </a:bodyPr>
          <a:lstStyle/>
          <a:p>
            <a:endParaRPr lang="en-US"/>
          </a:p>
        </p:txBody>
      </p:sp>
      <p:pic>
        <p:nvPicPr>
          <p:cNvPr id="15398" name="Picture 46" descr="Dragon"/>
          <p:cNvPicPr>
            <a:picLocks noChangeAspect="1" noChangeArrowheads="1"/>
          </p:cNvPicPr>
          <p:nvPr/>
        </p:nvPicPr>
        <p:blipFill>
          <a:blip r:embed="rId3"/>
          <a:srcRect/>
          <a:stretch>
            <a:fillRect/>
          </a:stretch>
        </p:blipFill>
        <p:spPr bwMode="auto">
          <a:xfrm>
            <a:off x="609600" y="2619375"/>
            <a:ext cx="1295400" cy="908050"/>
          </a:xfrm>
          <a:prstGeom prst="rect">
            <a:avLst/>
          </a:prstGeom>
          <a:noFill/>
          <a:ln w="9525">
            <a:noFill/>
            <a:miter lim="800000"/>
            <a:headEnd/>
            <a:tailEnd/>
          </a:ln>
        </p:spPr>
      </p:pic>
      <p:sp>
        <p:nvSpPr>
          <p:cNvPr id="15399" name="Rectangle 50"/>
          <p:cNvSpPr>
            <a:spLocks noChangeArrowheads="1"/>
          </p:cNvSpPr>
          <p:nvPr/>
        </p:nvSpPr>
        <p:spPr bwMode="auto">
          <a:xfrm>
            <a:off x="4162425" y="3152775"/>
            <a:ext cx="9144000" cy="0"/>
          </a:xfrm>
          <a:prstGeom prst="rect">
            <a:avLst/>
          </a:prstGeom>
          <a:noFill/>
          <a:ln w="9525">
            <a:noFill/>
            <a:miter lim="800000"/>
            <a:headEnd/>
            <a:tailEnd/>
          </a:ln>
        </p:spPr>
        <p:txBody>
          <a:bodyPr>
            <a:prstTxWarp prst="textNoShape">
              <a:avLst/>
            </a:prstTxWarp>
            <a:spAutoFit/>
          </a:bodyPr>
          <a:lstStyle/>
          <a:p>
            <a:endParaRPr lang="en-US"/>
          </a:p>
        </p:txBody>
      </p:sp>
      <p:pic>
        <p:nvPicPr>
          <p:cNvPr id="15400" name="Picture 49" descr="dragonfly"/>
          <p:cNvPicPr>
            <a:picLocks noChangeAspect="1" noChangeArrowheads="1"/>
          </p:cNvPicPr>
          <p:nvPr/>
        </p:nvPicPr>
        <p:blipFill>
          <a:blip r:embed="rId4"/>
          <a:srcRect/>
          <a:stretch>
            <a:fillRect/>
          </a:stretch>
        </p:blipFill>
        <p:spPr bwMode="auto">
          <a:xfrm>
            <a:off x="571500" y="3967163"/>
            <a:ext cx="1371600" cy="925512"/>
          </a:xfrm>
          <a:prstGeom prst="rect">
            <a:avLst/>
          </a:prstGeom>
          <a:noFill/>
          <a:ln w="9525">
            <a:noFill/>
            <a:miter lim="800000"/>
            <a:headEnd/>
            <a:tailEnd/>
          </a:ln>
        </p:spPr>
      </p:pic>
      <p:sp>
        <p:nvSpPr>
          <p:cNvPr id="15401" name="Rectangle 53"/>
          <p:cNvSpPr>
            <a:spLocks noChangeArrowheads="1"/>
          </p:cNvSpPr>
          <p:nvPr/>
        </p:nvSpPr>
        <p:spPr bwMode="auto">
          <a:xfrm>
            <a:off x="4157663" y="3138488"/>
            <a:ext cx="9144000" cy="0"/>
          </a:xfrm>
          <a:prstGeom prst="rect">
            <a:avLst/>
          </a:prstGeom>
          <a:noFill/>
          <a:ln w="9525">
            <a:noFill/>
            <a:miter lim="800000"/>
            <a:headEnd/>
            <a:tailEnd/>
          </a:ln>
        </p:spPr>
        <p:txBody>
          <a:bodyPr>
            <a:prstTxWarp prst="textNoShape">
              <a:avLst/>
            </a:prstTxWarp>
            <a:spAutoFit/>
          </a:bodyPr>
          <a:lstStyle/>
          <a:p>
            <a:endParaRPr lang="en-US"/>
          </a:p>
        </p:txBody>
      </p:sp>
      <p:pic>
        <p:nvPicPr>
          <p:cNvPr id="15402" name="Picture 52" descr="j41042"/>
          <p:cNvPicPr>
            <a:picLocks noChangeAspect="1" noChangeArrowheads="1"/>
          </p:cNvPicPr>
          <p:nvPr/>
        </p:nvPicPr>
        <p:blipFill>
          <a:blip r:embed="rId5"/>
          <a:srcRect/>
          <a:stretch>
            <a:fillRect/>
          </a:stretch>
        </p:blipFill>
        <p:spPr bwMode="auto">
          <a:xfrm>
            <a:off x="623888" y="5348288"/>
            <a:ext cx="1295400" cy="908050"/>
          </a:xfrm>
          <a:prstGeom prst="rect">
            <a:avLst/>
          </a:prstGeom>
          <a:noFill/>
          <a:ln w="9525">
            <a:noFill/>
            <a:miter lim="800000"/>
            <a:headEnd/>
            <a:tailEnd/>
          </a:ln>
        </p:spPr>
      </p:pic>
      <p:sp>
        <p:nvSpPr>
          <p:cNvPr id="15403" name="Rectangle 57"/>
          <p:cNvSpPr>
            <a:spLocks noChangeArrowheads="1"/>
          </p:cNvSpPr>
          <p:nvPr/>
        </p:nvSpPr>
        <p:spPr bwMode="auto">
          <a:xfrm>
            <a:off x="4105275" y="3205163"/>
            <a:ext cx="9144000" cy="0"/>
          </a:xfrm>
          <a:prstGeom prst="rect">
            <a:avLst/>
          </a:prstGeom>
          <a:noFill/>
          <a:ln w="9525">
            <a:noFill/>
            <a:miter lim="800000"/>
            <a:headEnd/>
            <a:tailEnd/>
          </a:ln>
        </p:spPr>
        <p:txBody>
          <a:bodyPr>
            <a:prstTxWarp prst="textNoShape">
              <a:avLst/>
            </a:prstTxWarp>
            <a:spAutoFit/>
          </a:bodyPr>
          <a:lstStyle/>
          <a:p>
            <a:endParaRPr lang="en-US"/>
          </a:p>
        </p:txBody>
      </p:sp>
      <p:pic>
        <p:nvPicPr>
          <p:cNvPr id="15404" name="Picture 56" descr="dflylarva copy"/>
          <p:cNvPicPr>
            <a:picLocks noChangeAspect="1" noChangeArrowheads="1"/>
          </p:cNvPicPr>
          <p:nvPr/>
        </p:nvPicPr>
        <p:blipFill>
          <a:blip r:embed="rId6"/>
          <a:srcRect/>
          <a:stretch>
            <a:fillRect/>
          </a:stretch>
        </p:blipFill>
        <p:spPr bwMode="auto">
          <a:xfrm>
            <a:off x="2152650" y="1343025"/>
            <a:ext cx="1447800" cy="693738"/>
          </a:xfrm>
          <a:prstGeom prst="rect">
            <a:avLst/>
          </a:prstGeom>
          <a:noFill/>
          <a:ln w="9525">
            <a:noFill/>
            <a:miter lim="800000"/>
            <a:headEnd/>
            <a:tailEnd/>
          </a:ln>
        </p:spPr>
      </p:pic>
      <p:sp>
        <p:nvSpPr>
          <p:cNvPr id="15405" name="Rectangle 59"/>
          <p:cNvSpPr>
            <a:spLocks noChangeArrowheads="1"/>
          </p:cNvSpPr>
          <p:nvPr/>
        </p:nvSpPr>
        <p:spPr bwMode="auto">
          <a:xfrm>
            <a:off x="4138613" y="3148013"/>
            <a:ext cx="9144000" cy="0"/>
          </a:xfrm>
          <a:prstGeom prst="rect">
            <a:avLst/>
          </a:prstGeom>
          <a:noFill/>
          <a:ln w="9525">
            <a:noFill/>
            <a:miter lim="800000"/>
            <a:headEnd/>
            <a:tailEnd/>
          </a:ln>
        </p:spPr>
        <p:txBody>
          <a:bodyPr>
            <a:prstTxWarp prst="textNoShape">
              <a:avLst/>
            </a:prstTxWarp>
            <a:spAutoFit/>
          </a:bodyPr>
          <a:lstStyle/>
          <a:p>
            <a:endParaRPr lang="en-US"/>
          </a:p>
        </p:txBody>
      </p:sp>
      <p:pic>
        <p:nvPicPr>
          <p:cNvPr id="15406" name="Picture 58" descr="damselflynymph"/>
          <p:cNvPicPr>
            <a:picLocks noChangeAspect="1" noChangeArrowheads="1"/>
          </p:cNvPicPr>
          <p:nvPr/>
        </p:nvPicPr>
        <p:blipFill>
          <a:blip r:embed="rId7"/>
          <a:srcRect/>
          <a:stretch>
            <a:fillRect/>
          </a:stretch>
        </p:blipFill>
        <p:spPr bwMode="auto">
          <a:xfrm>
            <a:off x="2200275" y="2614613"/>
            <a:ext cx="1371600" cy="889000"/>
          </a:xfrm>
          <a:prstGeom prst="rect">
            <a:avLst/>
          </a:prstGeom>
          <a:noFill/>
          <a:ln w="9525">
            <a:noFill/>
            <a:miter lim="800000"/>
            <a:headEnd/>
            <a:tailEnd/>
          </a:ln>
        </p:spPr>
      </p:pic>
      <p:sp>
        <p:nvSpPr>
          <p:cNvPr id="15407" name="Rectangle 61"/>
          <p:cNvSpPr>
            <a:spLocks noChangeArrowheads="1"/>
          </p:cNvSpPr>
          <p:nvPr/>
        </p:nvSpPr>
        <p:spPr bwMode="auto">
          <a:xfrm>
            <a:off x="4157663" y="3148013"/>
            <a:ext cx="9144000" cy="0"/>
          </a:xfrm>
          <a:prstGeom prst="rect">
            <a:avLst/>
          </a:prstGeom>
          <a:noFill/>
          <a:ln w="9525">
            <a:noFill/>
            <a:miter lim="800000"/>
            <a:headEnd/>
            <a:tailEnd/>
          </a:ln>
        </p:spPr>
        <p:txBody>
          <a:bodyPr>
            <a:prstTxWarp prst="textNoShape">
              <a:avLst/>
            </a:prstTxWarp>
            <a:spAutoFit/>
          </a:bodyPr>
          <a:lstStyle/>
          <a:p>
            <a:endParaRPr lang="en-US"/>
          </a:p>
        </p:txBody>
      </p:sp>
      <p:pic>
        <p:nvPicPr>
          <p:cNvPr id="15408" name="Picture 60" descr="Damselfly"/>
          <p:cNvPicPr>
            <a:picLocks noChangeAspect="1" noChangeArrowheads="1"/>
          </p:cNvPicPr>
          <p:nvPr/>
        </p:nvPicPr>
        <p:blipFill>
          <a:blip r:embed="rId8"/>
          <a:srcRect/>
          <a:stretch>
            <a:fillRect/>
          </a:stretch>
        </p:blipFill>
        <p:spPr bwMode="auto">
          <a:xfrm>
            <a:off x="2266950" y="4038600"/>
            <a:ext cx="1219200" cy="827088"/>
          </a:xfrm>
          <a:prstGeom prst="rect">
            <a:avLst/>
          </a:prstGeom>
          <a:noFill/>
          <a:ln w="9525">
            <a:noFill/>
            <a:miter lim="800000"/>
            <a:headEnd/>
            <a:tailEnd/>
          </a:ln>
        </p:spPr>
      </p:pic>
      <p:sp>
        <p:nvSpPr>
          <p:cNvPr id="15409" name="Rectangle 63"/>
          <p:cNvSpPr>
            <a:spLocks noChangeArrowheads="1"/>
          </p:cNvSpPr>
          <p:nvPr/>
        </p:nvSpPr>
        <p:spPr bwMode="auto">
          <a:xfrm>
            <a:off x="4319588" y="3148013"/>
            <a:ext cx="9144000" cy="0"/>
          </a:xfrm>
          <a:prstGeom prst="rect">
            <a:avLst/>
          </a:prstGeom>
          <a:noFill/>
          <a:ln w="9525">
            <a:noFill/>
            <a:miter lim="800000"/>
            <a:headEnd/>
            <a:tailEnd/>
          </a:ln>
        </p:spPr>
        <p:txBody>
          <a:bodyPr>
            <a:prstTxWarp prst="textNoShape">
              <a:avLst/>
            </a:prstTxWarp>
            <a:spAutoFit/>
          </a:bodyPr>
          <a:lstStyle/>
          <a:p>
            <a:endParaRPr lang="en-US"/>
          </a:p>
        </p:txBody>
      </p:sp>
      <p:pic>
        <p:nvPicPr>
          <p:cNvPr id="15410" name="Picture 62" descr="cambarid"/>
          <p:cNvPicPr>
            <a:picLocks noChangeAspect="1" noChangeArrowheads="1"/>
          </p:cNvPicPr>
          <p:nvPr/>
        </p:nvPicPr>
        <p:blipFill>
          <a:blip r:embed="rId9"/>
          <a:srcRect/>
          <a:stretch>
            <a:fillRect/>
          </a:stretch>
        </p:blipFill>
        <p:spPr bwMode="auto">
          <a:xfrm>
            <a:off x="2455863" y="5334000"/>
            <a:ext cx="820737" cy="914400"/>
          </a:xfrm>
          <a:prstGeom prst="rect">
            <a:avLst/>
          </a:prstGeom>
          <a:noFill/>
          <a:ln w="9525">
            <a:noFill/>
            <a:miter lim="800000"/>
            <a:headEnd/>
            <a:tailEnd/>
          </a:ln>
        </p:spPr>
      </p:pic>
      <p:sp>
        <p:nvSpPr>
          <p:cNvPr id="15411" name="Rectangle 65"/>
          <p:cNvSpPr>
            <a:spLocks noChangeArrowheads="1"/>
          </p:cNvSpPr>
          <p:nvPr/>
        </p:nvSpPr>
        <p:spPr bwMode="auto">
          <a:xfrm>
            <a:off x="4186238" y="3148013"/>
            <a:ext cx="9144000" cy="0"/>
          </a:xfrm>
          <a:prstGeom prst="rect">
            <a:avLst/>
          </a:prstGeom>
          <a:noFill/>
          <a:ln w="9525">
            <a:noFill/>
            <a:miter lim="800000"/>
            <a:headEnd/>
            <a:tailEnd/>
          </a:ln>
        </p:spPr>
        <p:txBody>
          <a:bodyPr>
            <a:prstTxWarp prst="textNoShape">
              <a:avLst/>
            </a:prstTxWarp>
            <a:spAutoFit/>
          </a:bodyPr>
          <a:lstStyle/>
          <a:p>
            <a:endParaRPr lang="en-US"/>
          </a:p>
        </p:txBody>
      </p:sp>
      <p:pic>
        <p:nvPicPr>
          <p:cNvPr id="15412" name="Picture 64" descr="waterbeetlelarva copy"/>
          <p:cNvPicPr>
            <a:picLocks noChangeAspect="1" noChangeArrowheads="1"/>
          </p:cNvPicPr>
          <p:nvPr/>
        </p:nvPicPr>
        <p:blipFill>
          <a:blip r:embed="rId10"/>
          <a:srcRect/>
          <a:stretch>
            <a:fillRect/>
          </a:stretch>
        </p:blipFill>
        <p:spPr bwMode="auto">
          <a:xfrm>
            <a:off x="3905250" y="1260475"/>
            <a:ext cx="1219200" cy="887413"/>
          </a:xfrm>
          <a:prstGeom prst="rect">
            <a:avLst/>
          </a:prstGeom>
          <a:noFill/>
          <a:ln w="9525">
            <a:noFill/>
            <a:miter lim="800000"/>
            <a:headEnd/>
            <a:tailEnd/>
          </a:ln>
        </p:spPr>
      </p:pic>
      <p:sp>
        <p:nvSpPr>
          <p:cNvPr id="15413" name="Rectangle 67"/>
          <p:cNvSpPr>
            <a:spLocks noChangeArrowheads="1"/>
          </p:cNvSpPr>
          <p:nvPr/>
        </p:nvSpPr>
        <p:spPr bwMode="auto">
          <a:xfrm>
            <a:off x="4200525" y="3143250"/>
            <a:ext cx="9144000" cy="0"/>
          </a:xfrm>
          <a:prstGeom prst="rect">
            <a:avLst/>
          </a:prstGeom>
          <a:noFill/>
          <a:ln w="9525">
            <a:noFill/>
            <a:miter lim="800000"/>
            <a:headEnd/>
            <a:tailEnd/>
          </a:ln>
        </p:spPr>
        <p:txBody>
          <a:bodyPr>
            <a:prstTxWarp prst="textNoShape">
              <a:avLst/>
            </a:prstTxWarp>
            <a:spAutoFit/>
          </a:bodyPr>
          <a:lstStyle/>
          <a:p>
            <a:endParaRPr lang="en-US"/>
          </a:p>
        </p:txBody>
      </p:sp>
      <p:pic>
        <p:nvPicPr>
          <p:cNvPr id="15414" name="Picture 66" descr="waterbeetle"/>
          <p:cNvPicPr>
            <a:picLocks noChangeAspect="1" noChangeArrowheads="1"/>
          </p:cNvPicPr>
          <p:nvPr/>
        </p:nvPicPr>
        <p:blipFill>
          <a:blip r:embed="rId11"/>
          <a:srcRect/>
          <a:stretch>
            <a:fillRect/>
          </a:stretch>
        </p:blipFill>
        <p:spPr bwMode="auto">
          <a:xfrm>
            <a:off x="3929063" y="2636838"/>
            <a:ext cx="1143000" cy="879475"/>
          </a:xfrm>
          <a:prstGeom prst="rect">
            <a:avLst/>
          </a:prstGeom>
          <a:noFill/>
          <a:ln w="9525">
            <a:noFill/>
            <a:miter lim="800000"/>
            <a:headEnd/>
            <a:tailEnd/>
          </a:ln>
        </p:spPr>
      </p:pic>
      <p:sp>
        <p:nvSpPr>
          <p:cNvPr id="15415" name="Rectangle 69"/>
          <p:cNvSpPr>
            <a:spLocks noChangeArrowheads="1"/>
          </p:cNvSpPr>
          <p:nvPr/>
        </p:nvSpPr>
        <p:spPr bwMode="auto">
          <a:xfrm>
            <a:off x="4090988" y="3228975"/>
            <a:ext cx="9144000" cy="0"/>
          </a:xfrm>
          <a:prstGeom prst="rect">
            <a:avLst/>
          </a:prstGeom>
          <a:noFill/>
          <a:ln w="9525">
            <a:noFill/>
            <a:miter lim="800000"/>
            <a:headEnd/>
            <a:tailEnd/>
          </a:ln>
        </p:spPr>
        <p:txBody>
          <a:bodyPr>
            <a:prstTxWarp prst="textNoShape">
              <a:avLst/>
            </a:prstTxWarp>
            <a:spAutoFit/>
          </a:bodyPr>
          <a:lstStyle/>
          <a:p>
            <a:endParaRPr lang="en-US"/>
          </a:p>
        </p:txBody>
      </p:sp>
      <p:pic>
        <p:nvPicPr>
          <p:cNvPr id="15416" name="Picture 68" descr="39"/>
          <p:cNvPicPr>
            <a:picLocks noChangeAspect="1" noChangeArrowheads="1"/>
          </p:cNvPicPr>
          <p:nvPr/>
        </p:nvPicPr>
        <p:blipFill>
          <a:blip r:embed="rId12"/>
          <a:srcRect/>
          <a:stretch>
            <a:fillRect/>
          </a:stretch>
        </p:blipFill>
        <p:spPr bwMode="auto">
          <a:xfrm>
            <a:off x="3748088" y="4127500"/>
            <a:ext cx="1495425" cy="620713"/>
          </a:xfrm>
          <a:prstGeom prst="rect">
            <a:avLst/>
          </a:prstGeom>
          <a:noFill/>
          <a:ln w="9525">
            <a:noFill/>
            <a:miter lim="800000"/>
            <a:headEnd/>
            <a:tailEnd/>
          </a:ln>
        </p:spPr>
      </p:pic>
      <p:sp>
        <p:nvSpPr>
          <p:cNvPr id="15417" name="Rectangle 71"/>
          <p:cNvSpPr>
            <a:spLocks noChangeArrowheads="1"/>
          </p:cNvSpPr>
          <p:nvPr/>
        </p:nvSpPr>
        <p:spPr bwMode="auto">
          <a:xfrm>
            <a:off x="4100513" y="3157538"/>
            <a:ext cx="9144000" cy="0"/>
          </a:xfrm>
          <a:prstGeom prst="rect">
            <a:avLst/>
          </a:prstGeom>
          <a:noFill/>
          <a:ln w="9525">
            <a:noFill/>
            <a:miter lim="800000"/>
            <a:headEnd/>
            <a:tailEnd/>
          </a:ln>
        </p:spPr>
        <p:txBody>
          <a:bodyPr>
            <a:prstTxWarp prst="textNoShape">
              <a:avLst/>
            </a:prstTxWarp>
            <a:spAutoFit/>
          </a:bodyPr>
          <a:lstStyle/>
          <a:p>
            <a:endParaRPr lang="en-US"/>
          </a:p>
        </p:txBody>
      </p:sp>
      <p:pic>
        <p:nvPicPr>
          <p:cNvPr id="15418" name="Picture 70" descr="waterscorpion copy"/>
          <p:cNvPicPr>
            <a:picLocks noChangeAspect="1" noChangeArrowheads="1"/>
          </p:cNvPicPr>
          <p:nvPr/>
        </p:nvPicPr>
        <p:blipFill>
          <a:blip r:embed="rId13"/>
          <a:srcRect/>
          <a:stretch>
            <a:fillRect/>
          </a:stretch>
        </p:blipFill>
        <p:spPr bwMode="auto">
          <a:xfrm>
            <a:off x="3762375" y="5367338"/>
            <a:ext cx="1447800" cy="833437"/>
          </a:xfrm>
          <a:prstGeom prst="rect">
            <a:avLst/>
          </a:prstGeom>
          <a:noFill/>
          <a:ln w="9525">
            <a:noFill/>
            <a:miter lim="800000"/>
            <a:headEnd/>
            <a:tailEnd/>
          </a:ln>
        </p:spPr>
      </p:pic>
      <p:sp>
        <p:nvSpPr>
          <p:cNvPr id="15419" name="Rectangle 73"/>
          <p:cNvSpPr>
            <a:spLocks noChangeArrowheads="1"/>
          </p:cNvSpPr>
          <p:nvPr/>
        </p:nvSpPr>
        <p:spPr bwMode="auto">
          <a:xfrm>
            <a:off x="4291013" y="3148013"/>
            <a:ext cx="9144000" cy="0"/>
          </a:xfrm>
          <a:prstGeom prst="rect">
            <a:avLst/>
          </a:prstGeom>
          <a:noFill/>
          <a:ln w="9525">
            <a:noFill/>
            <a:miter lim="800000"/>
            <a:headEnd/>
            <a:tailEnd/>
          </a:ln>
        </p:spPr>
        <p:txBody>
          <a:bodyPr>
            <a:prstTxWarp prst="textNoShape">
              <a:avLst/>
            </a:prstTxWarp>
            <a:spAutoFit/>
          </a:bodyPr>
          <a:lstStyle/>
          <a:p>
            <a:endParaRPr lang="en-US"/>
          </a:p>
        </p:txBody>
      </p:sp>
      <p:pic>
        <p:nvPicPr>
          <p:cNvPr id="15420" name="Picture 72" descr="whirligigadult copy"/>
          <p:cNvPicPr>
            <a:picLocks noChangeAspect="1" noChangeArrowheads="1"/>
          </p:cNvPicPr>
          <p:nvPr/>
        </p:nvPicPr>
        <p:blipFill>
          <a:blip r:embed="rId14"/>
          <a:srcRect/>
          <a:stretch>
            <a:fillRect/>
          </a:stretch>
        </p:blipFill>
        <p:spPr bwMode="auto">
          <a:xfrm>
            <a:off x="5662613" y="1247775"/>
            <a:ext cx="914400" cy="914400"/>
          </a:xfrm>
          <a:prstGeom prst="rect">
            <a:avLst/>
          </a:prstGeom>
          <a:noFill/>
          <a:ln w="9525">
            <a:noFill/>
            <a:miter lim="800000"/>
            <a:headEnd/>
            <a:tailEnd/>
          </a:ln>
        </p:spPr>
      </p:pic>
      <p:sp>
        <p:nvSpPr>
          <p:cNvPr id="15421" name="Rectangle 75"/>
          <p:cNvSpPr>
            <a:spLocks noChangeArrowheads="1"/>
          </p:cNvSpPr>
          <p:nvPr/>
        </p:nvSpPr>
        <p:spPr bwMode="auto">
          <a:xfrm>
            <a:off x="4095750" y="3186113"/>
            <a:ext cx="9144000" cy="0"/>
          </a:xfrm>
          <a:prstGeom prst="rect">
            <a:avLst/>
          </a:prstGeom>
          <a:noFill/>
          <a:ln w="9525">
            <a:noFill/>
            <a:miter lim="800000"/>
            <a:headEnd/>
            <a:tailEnd/>
          </a:ln>
        </p:spPr>
        <p:txBody>
          <a:bodyPr>
            <a:prstTxWarp prst="textNoShape">
              <a:avLst/>
            </a:prstTxWarp>
            <a:spAutoFit/>
          </a:bodyPr>
          <a:lstStyle/>
          <a:p>
            <a:endParaRPr lang="en-US"/>
          </a:p>
        </p:txBody>
      </p:sp>
      <p:pic>
        <p:nvPicPr>
          <p:cNvPr id="15422" name="Picture 74" descr="whirllar"/>
          <p:cNvPicPr>
            <a:picLocks noChangeAspect="1" noChangeArrowheads="1"/>
          </p:cNvPicPr>
          <p:nvPr/>
        </p:nvPicPr>
        <p:blipFill>
          <a:blip r:embed="rId15"/>
          <a:srcRect/>
          <a:stretch>
            <a:fillRect/>
          </a:stretch>
        </p:blipFill>
        <p:spPr bwMode="auto">
          <a:xfrm>
            <a:off x="5395913" y="2695575"/>
            <a:ext cx="1447800" cy="738188"/>
          </a:xfrm>
          <a:prstGeom prst="rect">
            <a:avLst/>
          </a:prstGeom>
          <a:noFill/>
          <a:ln w="9525">
            <a:noFill/>
            <a:miter lim="800000"/>
            <a:headEnd/>
            <a:tailEnd/>
          </a:ln>
        </p:spPr>
      </p:pic>
      <p:sp>
        <p:nvSpPr>
          <p:cNvPr id="15423" name="Rectangle 77"/>
          <p:cNvSpPr>
            <a:spLocks noChangeArrowheads="1"/>
          </p:cNvSpPr>
          <p:nvPr/>
        </p:nvSpPr>
        <p:spPr bwMode="auto">
          <a:xfrm>
            <a:off x="4176713" y="3143250"/>
            <a:ext cx="9144000" cy="0"/>
          </a:xfrm>
          <a:prstGeom prst="rect">
            <a:avLst/>
          </a:prstGeom>
          <a:noFill/>
          <a:ln w="9525">
            <a:noFill/>
            <a:miter lim="800000"/>
            <a:headEnd/>
            <a:tailEnd/>
          </a:ln>
        </p:spPr>
        <p:txBody>
          <a:bodyPr>
            <a:prstTxWarp prst="textNoShape">
              <a:avLst/>
            </a:prstTxWarp>
            <a:spAutoFit/>
          </a:bodyPr>
          <a:lstStyle/>
          <a:p>
            <a:endParaRPr lang="en-US"/>
          </a:p>
        </p:txBody>
      </p:sp>
      <p:pic>
        <p:nvPicPr>
          <p:cNvPr id="15424" name="Picture 76" descr="corixa"/>
          <p:cNvPicPr>
            <a:picLocks noChangeAspect="1" noChangeArrowheads="1"/>
          </p:cNvPicPr>
          <p:nvPr/>
        </p:nvPicPr>
        <p:blipFill>
          <a:blip r:embed="rId16"/>
          <a:srcRect/>
          <a:stretch>
            <a:fillRect/>
          </a:stretch>
        </p:blipFill>
        <p:spPr bwMode="auto">
          <a:xfrm>
            <a:off x="5514975" y="3990975"/>
            <a:ext cx="1219200" cy="881063"/>
          </a:xfrm>
          <a:prstGeom prst="rect">
            <a:avLst/>
          </a:prstGeom>
          <a:noFill/>
          <a:ln w="9525">
            <a:noFill/>
            <a:miter lim="800000"/>
            <a:headEnd/>
            <a:tailEnd/>
          </a:ln>
        </p:spPr>
      </p:pic>
      <p:sp>
        <p:nvSpPr>
          <p:cNvPr id="15425" name="Rectangle 79"/>
          <p:cNvSpPr>
            <a:spLocks noChangeArrowheads="1"/>
          </p:cNvSpPr>
          <p:nvPr/>
        </p:nvSpPr>
        <p:spPr bwMode="auto">
          <a:xfrm>
            <a:off x="4191000" y="3152775"/>
            <a:ext cx="9144000" cy="0"/>
          </a:xfrm>
          <a:prstGeom prst="rect">
            <a:avLst/>
          </a:prstGeom>
          <a:noFill/>
          <a:ln w="9525">
            <a:noFill/>
            <a:miter lim="800000"/>
            <a:headEnd/>
            <a:tailEnd/>
          </a:ln>
        </p:spPr>
        <p:txBody>
          <a:bodyPr>
            <a:prstTxWarp prst="textNoShape">
              <a:avLst/>
            </a:prstTxWarp>
            <a:spAutoFit/>
          </a:bodyPr>
          <a:lstStyle/>
          <a:p>
            <a:endParaRPr lang="en-US"/>
          </a:p>
        </p:txBody>
      </p:sp>
      <p:pic>
        <p:nvPicPr>
          <p:cNvPr id="15426" name="Picture 78" descr="sowbug copy"/>
          <p:cNvPicPr>
            <a:picLocks noChangeAspect="1" noChangeArrowheads="1"/>
          </p:cNvPicPr>
          <p:nvPr/>
        </p:nvPicPr>
        <p:blipFill>
          <a:blip r:embed="rId17"/>
          <a:srcRect/>
          <a:stretch>
            <a:fillRect/>
          </a:stretch>
        </p:blipFill>
        <p:spPr bwMode="auto">
          <a:xfrm>
            <a:off x="5495925" y="5362575"/>
            <a:ext cx="1219200" cy="884238"/>
          </a:xfrm>
          <a:prstGeom prst="rect">
            <a:avLst/>
          </a:prstGeom>
          <a:noFill/>
          <a:ln w="9525">
            <a:noFill/>
            <a:miter lim="800000"/>
            <a:headEnd/>
            <a:tailEnd/>
          </a:ln>
        </p:spPr>
      </p:pic>
      <p:pic>
        <p:nvPicPr>
          <p:cNvPr id="15427" name="Picture 80" descr="riffle"/>
          <p:cNvPicPr>
            <a:picLocks noChangeAspect="1" noChangeArrowheads="1"/>
          </p:cNvPicPr>
          <p:nvPr/>
        </p:nvPicPr>
        <p:blipFill>
          <a:blip r:embed="rId18"/>
          <a:srcRect/>
          <a:stretch>
            <a:fillRect/>
          </a:stretch>
        </p:blipFill>
        <p:spPr bwMode="auto">
          <a:xfrm>
            <a:off x="7431088" y="1295400"/>
            <a:ext cx="603250" cy="838200"/>
          </a:xfrm>
          <a:prstGeom prst="rect">
            <a:avLst/>
          </a:prstGeom>
          <a:noFill/>
          <a:ln w="9525">
            <a:noFill/>
            <a:miter lim="800000"/>
            <a:headEnd/>
            <a:tailEnd/>
          </a:ln>
        </p:spPr>
      </p:pic>
      <p:sp>
        <p:nvSpPr>
          <p:cNvPr id="15428" name="Rectangle 83"/>
          <p:cNvSpPr>
            <a:spLocks noChangeArrowheads="1"/>
          </p:cNvSpPr>
          <p:nvPr/>
        </p:nvSpPr>
        <p:spPr bwMode="auto">
          <a:xfrm>
            <a:off x="4143375" y="3148013"/>
            <a:ext cx="9144000" cy="0"/>
          </a:xfrm>
          <a:prstGeom prst="rect">
            <a:avLst/>
          </a:prstGeom>
          <a:noFill/>
          <a:ln w="9525">
            <a:noFill/>
            <a:miter lim="800000"/>
            <a:headEnd/>
            <a:tailEnd/>
          </a:ln>
        </p:spPr>
        <p:txBody>
          <a:bodyPr>
            <a:prstTxWarp prst="textNoShape">
              <a:avLst/>
            </a:prstTxWarp>
            <a:spAutoFit/>
          </a:bodyPr>
          <a:lstStyle/>
          <a:p>
            <a:endParaRPr lang="en-US"/>
          </a:p>
        </p:txBody>
      </p:sp>
      <p:pic>
        <p:nvPicPr>
          <p:cNvPr id="15429" name="Picture 82" descr="gerris"/>
          <p:cNvPicPr>
            <a:picLocks noChangeAspect="1" noChangeArrowheads="1"/>
          </p:cNvPicPr>
          <p:nvPr/>
        </p:nvPicPr>
        <p:blipFill>
          <a:blip r:embed="rId19"/>
          <a:srcRect/>
          <a:stretch>
            <a:fillRect/>
          </a:stretch>
        </p:blipFill>
        <p:spPr bwMode="auto">
          <a:xfrm>
            <a:off x="7038975" y="2619375"/>
            <a:ext cx="1371600" cy="901700"/>
          </a:xfrm>
          <a:prstGeom prst="rect">
            <a:avLst/>
          </a:prstGeom>
          <a:noFill/>
          <a:ln w="9525">
            <a:noFill/>
            <a:miter lim="800000"/>
            <a:headEnd/>
            <a:tailEnd/>
          </a:ln>
        </p:spPr>
      </p:pic>
      <p:sp>
        <p:nvSpPr>
          <p:cNvPr id="15430" name="Rectangle 85"/>
          <p:cNvSpPr>
            <a:spLocks noChangeArrowheads="1"/>
          </p:cNvSpPr>
          <p:nvPr/>
        </p:nvSpPr>
        <p:spPr bwMode="auto">
          <a:xfrm>
            <a:off x="4119563" y="3267075"/>
            <a:ext cx="9144000" cy="0"/>
          </a:xfrm>
          <a:prstGeom prst="rect">
            <a:avLst/>
          </a:prstGeom>
          <a:noFill/>
          <a:ln w="9525">
            <a:noFill/>
            <a:miter lim="800000"/>
            <a:headEnd/>
            <a:tailEnd/>
          </a:ln>
        </p:spPr>
        <p:txBody>
          <a:bodyPr>
            <a:prstTxWarp prst="textNoShape">
              <a:avLst/>
            </a:prstTxWarp>
            <a:spAutoFit/>
          </a:bodyPr>
          <a:lstStyle/>
          <a:p>
            <a:endParaRPr lang="en-US"/>
          </a:p>
        </p:txBody>
      </p:sp>
      <p:pic>
        <p:nvPicPr>
          <p:cNvPr id="15431" name="Picture 84" descr="craneflylarva copy"/>
          <p:cNvPicPr>
            <a:picLocks noChangeAspect="1" noChangeArrowheads="1"/>
          </p:cNvPicPr>
          <p:nvPr/>
        </p:nvPicPr>
        <p:blipFill>
          <a:blip r:embed="rId20"/>
          <a:srcRect/>
          <a:stretch>
            <a:fillRect/>
          </a:stretch>
        </p:blipFill>
        <p:spPr bwMode="auto">
          <a:xfrm>
            <a:off x="6991350" y="4176713"/>
            <a:ext cx="1466850" cy="523875"/>
          </a:xfrm>
          <a:prstGeom prst="rect">
            <a:avLst/>
          </a:prstGeom>
          <a:noFill/>
          <a:ln w="9525">
            <a:noFill/>
            <a:miter lim="800000"/>
            <a:headEnd/>
            <a:tailEnd/>
          </a:ln>
        </p:spPr>
      </p:pic>
      <p:pic>
        <p:nvPicPr>
          <p:cNvPr id="15432" name="Picture 86" descr="clam1"/>
          <p:cNvPicPr>
            <a:picLocks noChangeAspect="1" noChangeArrowheads="1"/>
          </p:cNvPicPr>
          <p:nvPr/>
        </p:nvPicPr>
        <p:blipFill>
          <a:blip r:embed="rId21"/>
          <a:srcRect/>
          <a:stretch>
            <a:fillRect/>
          </a:stretch>
        </p:blipFill>
        <p:spPr bwMode="auto">
          <a:xfrm>
            <a:off x="6996113" y="5360988"/>
            <a:ext cx="1447800" cy="838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Dragonflies </a:t>
            </a:r>
            <a:br>
              <a:rPr lang="en-US" dirty="0" smtClean="0"/>
            </a:br>
            <a:r>
              <a:rPr lang="en-US" dirty="0" err="1" smtClean="0"/>
              <a:t>Odonata</a:t>
            </a:r>
            <a:r>
              <a:rPr lang="en-US" dirty="0" smtClean="0"/>
              <a:t>: “Tooth”</a:t>
            </a:r>
            <a:endParaRPr lang="en-US" dirty="0"/>
          </a:p>
        </p:txBody>
      </p:sp>
      <p:pic>
        <p:nvPicPr>
          <p:cNvPr id="3" name="Picture 2"/>
          <p:cNvPicPr>
            <a:picLocks noChangeAspect="1"/>
          </p:cNvPicPr>
          <p:nvPr/>
        </p:nvPicPr>
        <p:blipFill>
          <a:blip r:embed="rId2"/>
          <a:stretch>
            <a:fillRect/>
          </a:stretch>
        </p:blipFill>
        <p:spPr>
          <a:xfrm>
            <a:off x="0" y="1786970"/>
            <a:ext cx="3440258" cy="2206095"/>
          </a:xfrm>
          <a:prstGeom prst="rect">
            <a:avLst/>
          </a:prstGeom>
        </p:spPr>
      </p:pic>
      <p:sp>
        <p:nvSpPr>
          <p:cNvPr id="4" name="TextBox 3"/>
          <p:cNvSpPr txBox="1"/>
          <p:nvPr/>
        </p:nvSpPr>
        <p:spPr>
          <a:xfrm>
            <a:off x="0" y="1786970"/>
            <a:ext cx="3440258" cy="369332"/>
          </a:xfrm>
          <a:prstGeom prst="rect">
            <a:avLst/>
          </a:prstGeom>
          <a:noFill/>
        </p:spPr>
        <p:txBody>
          <a:bodyPr wrap="square" rtlCol="0">
            <a:spAutoFit/>
          </a:bodyPr>
          <a:lstStyle/>
          <a:p>
            <a:r>
              <a:rPr lang="en-US" dirty="0" smtClean="0"/>
              <a:t>Dragonfly Nymph</a:t>
            </a:r>
            <a:endParaRPr lang="en-US" dirty="0"/>
          </a:p>
        </p:txBody>
      </p:sp>
      <p:pic>
        <p:nvPicPr>
          <p:cNvPr id="5" name="Picture 4"/>
          <p:cNvPicPr>
            <a:picLocks noChangeAspect="1"/>
          </p:cNvPicPr>
          <p:nvPr/>
        </p:nvPicPr>
        <p:blipFill>
          <a:blip r:embed="rId3"/>
          <a:stretch>
            <a:fillRect/>
          </a:stretch>
        </p:blipFill>
        <p:spPr>
          <a:xfrm>
            <a:off x="3101591" y="1786970"/>
            <a:ext cx="3175000" cy="2127250"/>
          </a:xfrm>
          <a:prstGeom prst="rect">
            <a:avLst/>
          </a:prstGeom>
        </p:spPr>
      </p:pic>
      <p:pic>
        <p:nvPicPr>
          <p:cNvPr id="6" name="Picture 5"/>
          <p:cNvPicPr>
            <a:picLocks noChangeAspect="1"/>
          </p:cNvPicPr>
          <p:nvPr/>
        </p:nvPicPr>
        <p:blipFill>
          <a:blip r:embed="rId4"/>
          <a:stretch>
            <a:fillRect/>
          </a:stretch>
        </p:blipFill>
        <p:spPr>
          <a:xfrm>
            <a:off x="6235787" y="2376435"/>
            <a:ext cx="2908213" cy="993298"/>
          </a:xfrm>
          <a:prstGeom prst="rect">
            <a:avLst/>
          </a:prstGeom>
        </p:spPr>
      </p:pic>
      <p:sp>
        <p:nvSpPr>
          <p:cNvPr id="7" name="TextBox 6"/>
          <p:cNvSpPr txBox="1"/>
          <p:nvPr/>
        </p:nvSpPr>
        <p:spPr>
          <a:xfrm>
            <a:off x="0" y="4385733"/>
            <a:ext cx="2607733" cy="369332"/>
          </a:xfrm>
          <a:prstGeom prst="rect">
            <a:avLst/>
          </a:prstGeom>
          <a:noFill/>
        </p:spPr>
        <p:txBody>
          <a:bodyPr wrap="square" rtlCol="0">
            <a:spAutoFit/>
          </a:bodyPr>
          <a:lstStyle/>
          <a:p>
            <a:r>
              <a:rPr lang="en-US" dirty="0" smtClean="0"/>
              <a:t>Adult Dragonfly</a:t>
            </a:r>
            <a:endParaRPr lang="en-US" dirty="0"/>
          </a:p>
        </p:txBody>
      </p:sp>
      <p:pic>
        <p:nvPicPr>
          <p:cNvPr id="8" name="Picture 7"/>
          <p:cNvPicPr>
            <a:picLocks noChangeAspect="1"/>
          </p:cNvPicPr>
          <p:nvPr/>
        </p:nvPicPr>
        <p:blipFill>
          <a:blip r:embed="rId5"/>
          <a:stretch>
            <a:fillRect/>
          </a:stretch>
        </p:blipFill>
        <p:spPr>
          <a:xfrm>
            <a:off x="5469467" y="4423833"/>
            <a:ext cx="3217333" cy="2413000"/>
          </a:xfrm>
          <a:prstGeom prst="rect">
            <a:avLst/>
          </a:prstGeom>
        </p:spPr>
      </p:pic>
      <p:pic>
        <p:nvPicPr>
          <p:cNvPr id="9" name="Picture 8"/>
          <p:cNvPicPr>
            <a:picLocks noChangeAspect="1"/>
          </p:cNvPicPr>
          <p:nvPr/>
        </p:nvPicPr>
        <p:blipFill>
          <a:blip r:embed="rId6"/>
          <a:stretch>
            <a:fillRect/>
          </a:stretch>
        </p:blipFill>
        <p:spPr>
          <a:xfrm>
            <a:off x="1776558" y="4385733"/>
            <a:ext cx="3327400" cy="2451100"/>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Damselflies</a:t>
            </a:r>
            <a:br>
              <a:rPr lang="en-US" dirty="0" smtClean="0"/>
            </a:br>
            <a:r>
              <a:rPr lang="en-US" dirty="0" err="1" smtClean="0"/>
              <a:t>Odonata</a:t>
            </a:r>
            <a:r>
              <a:rPr lang="en-US" dirty="0" smtClean="0"/>
              <a:t>: “Tooth”</a:t>
            </a:r>
            <a:endParaRPr lang="en-US" dirty="0"/>
          </a:p>
        </p:txBody>
      </p:sp>
      <p:pic>
        <p:nvPicPr>
          <p:cNvPr id="3" name="Picture 2"/>
          <p:cNvPicPr>
            <a:picLocks noChangeAspect="1"/>
          </p:cNvPicPr>
          <p:nvPr/>
        </p:nvPicPr>
        <p:blipFill>
          <a:blip r:embed="rId2"/>
          <a:stretch>
            <a:fillRect/>
          </a:stretch>
        </p:blipFill>
        <p:spPr>
          <a:xfrm>
            <a:off x="711295" y="1417637"/>
            <a:ext cx="3352705" cy="2324629"/>
          </a:xfrm>
          <a:prstGeom prst="rect">
            <a:avLst/>
          </a:prstGeom>
        </p:spPr>
      </p:pic>
      <p:sp>
        <p:nvSpPr>
          <p:cNvPr id="4" name="TextBox 3"/>
          <p:cNvSpPr txBox="1"/>
          <p:nvPr/>
        </p:nvSpPr>
        <p:spPr>
          <a:xfrm>
            <a:off x="0" y="1964267"/>
            <a:ext cx="999067" cy="369332"/>
          </a:xfrm>
          <a:prstGeom prst="rect">
            <a:avLst/>
          </a:prstGeom>
          <a:noFill/>
        </p:spPr>
        <p:txBody>
          <a:bodyPr wrap="square" rtlCol="0">
            <a:spAutoFit/>
          </a:bodyPr>
          <a:lstStyle/>
          <a:p>
            <a:r>
              <a:rPr lang="en-US" dirty="0" smtClean="0"/>
              <a:t>Nymph</a:t>
            </a:r>
            <a:endParaRPr lang="en-US" dirty="0"/>
          </a:p>
        </p:txBody>
      </p:sp>
      <p:pic>
        <p:nvPicPr>
          <p:cNvPr id="5" name="Picture 4"/>
          <p:cNvPicPr>
            <a:picLocks noChangeAspect="1"/>
          </p:cNvPicPr>
          <p:nvPr/>
        </p:nvPicPr>
        <p:blipFill>
          <a:blip r:embed="rId3"/>
          <a:stretch>
            <a:fillRect/>
          </a:stretch>
        </p:blipFill>
        <p:spPr>
          <a:xfrm>
            <a:off x="4064000" y="1417638"/>
            <a:ext cx="4868105" cy="2787155"/>
          </a:xfrm>
          <a:prstGeom prst="rect">
            <a:avLst/>
          </a:prstGeom>
        </p:spPr>
      </p:pic>
      <p:pic>
        <p:nvPicPr>
          <p:cNvPr id="6" name="Picture 5"/>
          <p:cNvPicPr>
            <a:picLocks noChangeAspect="1"/>
          </p:cNvPicPr>
          <p:nvPr/>
        </p:nvPicPr>
        <p:blipFill>
          <a:blip r:embed="rId4"/>
          <a:stretch>
            <a:fillRect/>
          </a:stretch>
        </p:blipFill>
        <p:spPr>
          <a:xfrm>
            <a:off x="711295" y="4690532"/>
            <a:ext cx="3600619" cy="2084917"/>
          </a:xfrm>
          <a:prstGeom prst="rect">
            <a:avLst/>
          </a:prstGeom>
        </p:spPr>
      </p:pic>
      <p:sp>
        <p:nvSpPr>
          <p:cNvPr id="7" name="TextBox 6"/>
          <p:cNvSpPr txBox="1"/>
          <p:nvPr/>
        </p:nvSpPr>
        <p:spPr>
          <a:xfrm>
            <a:off x="0" y="5029199"/>
            <a:ext cx="999067" cy="369332"/>
          </a:xfrm>
          <a:prstGeom prst="rect">
            <a:avLst/>
          </a:prstGeom>
          <a:noFill/>
        </p:spPr>
        <p:txBody>
          <a:bodyPr wrap="square" rtlCol="0">
            <a:spAutoFit/>
          </a:bodyPr>
          <a:lstStyle/>
          <a:p>
            <a:r>
              <a:rPr lang="en-US" dirty="0" smtClean="0"/>
              <a:t>Adult</a:t>
            </a:r>
            <a:endParaRPr lang="en-US" dirty="0"/>
          </a:p>
        </p:txBody>
      </p:sp>
      <p:pic>
        <p:nvPicPr>
          <p:cNvPr id="8" name="Picture 7"/>
          <p:cNvPicPr>
            <a:picLocks noChangeAspect="1"/>
          </p:cNvPicPr>
          <p:nvPr/>
        </p:nvPicPr>
        <p:blipFill>
          <a:blip r:embed="rId5"/>
          <a:stretch>
            <a:fillRect/>
          </a:stretch>
        </p:blipFill>
        <p:spPr>
          <a:xfrm>
            <a:off x="4064000" y="4684183"/>
            <a:ext cx="2091266" cy="2091266"/>
          </a:xfrm>
          <a:prstGeom prst="rect">
            <a:avLst/>
          </a:prstGeom>
        </p:spPr>
      </p:pic>
      <p:pic>
        <p:nvPicPr>
          <p:cNvPr id="9" name="Picture 8"/>
          <p:cNvPicPr>
            <a:picLocks noChangeAspect="1"/>
          </p:cNvPicPr>
          <p:nvPr/>
        </p:nvPicPr>
        <p:blipFill>
          <a:blip r:embed="rId6"/>
          <a:stretch>
            <a:fillRect/>
          </a:stretch>
        </p:blipFill>
        <p:spPr>
          <a:xfrm>
            <a:off x="6019800" y="4945560"/>
            <a:ext cx="3124200" cy="1829889"/>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5147" name="Group 27"/>
          <p:cNvGraphicFramePr>
            <a:graphicFrameLocks noGrp="1"/>
          </p:cNvGraphicFramePr>
          <p:nvPr/>
        </p:nvGraphicFramePr>
        <p:xfrm>
          <a:off x="609600" y="2133600"/>
          <a:ext cx="7924800" cy="3191256"/>
        </p:xfrm>
        <a:graphic>
          <a:graphicData uri="http://schemas.openxmlformats.org/drawingml/2006/table">
            <a:tbl>
              <a:tblPr/>
              <a:tblGrid>
                <a:gridCol w="1584325"/>
                <a:gridCol w="1585913"/>
                <a:gridCol w="1584325"/>
                <a:gridCol w="1585912"/>
                <a:gridCol w="1584325"/>
              </a:tblGrid>
              <a:tr h="15240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Arial" charset="0"/>
                          <a:cs typeface="Arial" charset="0"/>
                        </a:rPr>
                        <a:t>Blackfly larvae</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a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a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a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a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a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Times New Roman" charset="0"/>
                          <a:cs typeface="Times New Roman" charset="0"/>
                        </a:rPr>
                        <a:t>3-12mm</a:t>
                      </a:r>
                      <a:r>
                        <a:rPr kumimoji="0" lang="en-US" sz="1200" b="0" i="0" u="none" strike="noStrike" cap="none" normalizeH="0" baseline="0">
                          <a:ln>
                            <a:noFill/>
                          </a:ln>
                          <a:solidFill>
                            <a:schemeClr val="tx1"/>
                          </a:solidFill>
                          <a:effectLst/>
                          <a:latin typeface="Arial"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Arial" charset="0"/>
                          <a:cs typeface="Arial" charset="0"/>
                        </a:rPr>
                        <a:t>Midge larva</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a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a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a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a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a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Times New Roman" charset="0"/>
                          <a:cs typeface="Times New Roman" charset="0"/>
                        </a:rPr>
                        <a:t>2-15mm</a:t>
                      </a:r>
                      <a:r>
                        <a:rPr kumimoji="0" lang="en-US" sz="1200" b="0" i="0" u="none" strike="noStrike" cap="none" normalizeH="0" baseline="0">
                          <a:ln>
                            <a:noFill/>
                          </a:ln>
                          <a:solidFill>
                            <a:schemeClr val="tx1"/>
                          </a:solidFill>
                          <a:effectLst/>
                          <a:latin typeface="Arial"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Arial" charset="0"/>
                          <a:cs typeface="Arial" charset="0"/>
                        </a:rPr>
                        <a:t>Mosquito larva</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a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a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a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a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a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Times New Roman" charset="0"/>
                          <a:cs typeface="Times New Roman" charset="0"/>
                        </a:rPr>
                        <a:t>1-6mm</a:t>
                      </a:r>
                      <a:r>
                        <a:rPr kumimoji="0" lang="en-US" sz="1200" b="0" i="0" u="none" strike="noStrike" cap="none" normalizeH="0" baseline="0">
                          <a:ln>
                            <a:noFill/>
                          </a:ln>
                          <a:solidFill>
                            <a:schemeClr val="tx1"/>
                          </a:solidFill>
                          <a:effectLst/>
                          <a:latin typeface="Arial"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Arial" charset="0"/>
                          <a:cs typeface="Arial" charset="0"/>
                        </a:rPr>
                        <a:t>Flatworm (planaria)</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a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a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a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a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a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Times New Roman" charset="0"/>
                          <a:cs typeface="Times New Roman" charset="0"/>
                        </a:rPr>
                        <a:t>1-6mm</a:t>
                      </a:r>
                      <a:r>
                        <a:rPr kumimoji="0" lang="en-US" sz="1200" b="0" i="0" u="none" strike="noStrike" cap="none" normalizeH="0" baseline="0">
                          <a:ln>
                            <a:noFill/>
                          </a:ln>
                          <a:solidFill>
                            <a:schemeClr val="tx1"/>
                          </a:solidFill>
                          <a:effectLst/>
                          <a:latin typeface="Arial"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Arial" charset="0"/>
                          <a:cs typeface="Arial" charset="0"/>
                        </a:rPr>
                        <a:t>Freshwater worm</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a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a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a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a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a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Times New Roman" charset="0"/>
                          <a:cs typeface="Times New Roman" charset="0"/>
                        </a:rPr>
                        <a:t>1-30mm</a:t>
                      </a:r>
                      <a:r>
                        <a:rPr kumimoji="0" lang="en-US" sz="1200" b="0" i="0" u="none" strike="noStrike" cap="none" normalizeH="0" baseline="0">
                          <a:ln>
                            <a:noFill/>
                          </a:ln>
                          <a:solidFill>
                            <a:schemeClr val="tx1"/>
                          </a:solidFill>
                          <a:effectLst/>
                          <a:latin typeface="Arial" charset="0"/>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6002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Arial" charset="0"/>
                          <a:cs typeface="Arial" charset="0"/>
                        </a:rPr>
                        <a:t>Blackfly adult</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a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a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a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a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a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Times New Roman" charset="0"/>
                          <a:cs typeface="Times New Roman" charset="0"/>
                        </a:rPr>
                        <a:t>2-5mm</a:t>
                      </a:r>
                      <a:r>
                        <a:rPr kumimoji="0" lang="en-US" sz="1200" b="0" i="0" u="none" strike="noStrike" cap="none" normalizeH="0" baseline="0">
                          <a:ln>
                            <a:noFill/>
                          </a:ln>
                          <a:solidFill>
                            <a:schemeClr val="tx1"/>
                          </a:solidFill>
                          <a:effectLst/>
                          <a:latin typeface="Arial"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Arial" charset="0"/>
                          <a:cs typeface="Arial" charset="0"/>
                        </a:rPr>
                        <a:t>Midge adult</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a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a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a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a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a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Times New Roman" charset="0"/>
                          <a:cs typeface="Times New Roman" charset="0"/>
                        </a:rPr>
                        <a:t>3-4mm</a:t>
                      </a:r>
                      <a:r>
                        <a:rPr kumimoji="0" lang="en-US" sz="1200" b="0" i="0" u="none" strike="noStrike" cap="none" normalizeH="0" baseline="0">
                          <a:ln>
                            <a:noFill/>
                          </a:ln>
                          <a:solidFill>
                            <a:schemeClr val="tx1"/>
                          </a:solidFill>
                          <a:effectLst/>
                          <a:latin typeface="Arial"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Arial" charset="0"/>
                          <a:cs typeface="Arial" charset="0"/>
                        </a:rPr>
                        <a:t>Mosquito adult</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a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a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a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a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a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Times New Roman" charset="0"/>
                          <a:cs typeface="Times New Roman" charset="0"/>
                        </a:rPr>
                        <a:t>6-13mm</a:t>
                      </a:r>
                      <a:r>
                        <a:rPr kumimoji="0" lang="en-US" sz="1200" b="0" i="0" u="none" strike="noStrike" cap="none" normalizeH="0" baseline="0">
                          <a:ln>
                            <a:noFill/>
                          </a:ln>
                          <a:solidFill>
                            <a:schemeClr val="tx1"/>
                          </a:solidFill>
                          <a:effectLst/>
                          <a:latin typeface="Arial"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Arial" charset="0"/>
                          <a:cs typeface="Arial" charset="0"/>
                        </a:rPr>
                        <a:t>Leech</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a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a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a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a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a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Times New Roman" charset="0"/>
                          <a:cs typeface="Times New Roman" charset="0"/>
                        </a:rPr>
                        <a:t>5-40mm</a:t>
                      </a:r>
                      <a:r>
                        <a:rPr kumimoji="0" lang="en-US" sz="1200" b="0" i="0" u="none" strike="noStrike" cap="none" normalizeH="0" baseline="0">
                          <a:ln>
                            <a:noFill/>
                          </a:ln>
                          <a:solidFill>
                            <a:schemeClr val="tx1"/>
                          </a:solidFill>
                          <a:effectLst/>
                          <a:latin typeface="Arial"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Arial" charset="0"/>
                          <a:cs typeface="Arial" charset="0"/>
                        </a:rPr>
                        <a:t>Water snail</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a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a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a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a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a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Times New Roman" charset="0"/>
                          <a:cs typeface="Times New Roman" charset="0"/>
                        </a:rPr>
                        <a:t>2-70mm</a:t>
                      </a:r>
                      <a:r>
                        <a:rPr kumimoji="0" lang="en-US" sz="1200" b="0" i="0" u="none" strike="noStrike" cap="none" normalizeH="0" baseline="0">
                          <a:ln>
                            <a:noFill/>
                          </a:ln>
                          <a:solidFill>
                            <a:schemeClr val="tx1"/>
                          </a:solidFill>
                          <a:effectLst/>
                          <a:latin typeface="Arial" charset="0"/>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6406" name="Rectangle 29"/>
          <p:cNvSpPr>
            <a:spLocks noChangeArrowheads="1"/>
          </p:cNvSpPr>
          <p:nvPr/>
        </p:nvSpPr>
        <p:spPr bwMode="auto">
          <a:xfrm>
            <a:off x="4343400" y="3100388"/>
            <a:ext cx="9144000" cy="0"/>
          </a:xfrm>
          <a:prstGeom prst="rect">
            <a:avLst/>
          </a:prstGeom>
          <a:noFill/>
          <a:ln w="9525">
            <a:noFill/>
            <a:miter lim="800000"/>
            <a:headEnd/>
            <a:tailEnd/>
          </a:ln>
        </p:spPr>
        <p:txBody>
          <a:bodyPr>
            <a:prstTxWarp prst="textNoShape">
              <a:avLst/>
            </a:prstTxWarp>
            <a:spAutoFit/>
          </a:bodyPr>
          <a:lstStyle/>
          <a:p>
            <a:endParaRPr lang="en-US"/>
          </a:p>
        </p:txBody>
      </p:sp>
      <p:pic>
        <p:nvPicPr>
          <p:cNvPr id="16407" name="Picture 28" descr="black_1"/>
          <p:cNvPicPr>
            <a:picLocks noChangeAspect="1" noChangeArrowheads="1"/>
          </p:cNvPicPr>
          <p:nvPr/>
        </p:nvPicPr>
        <p:blipFill>
          <a:blip r:embed="rId2"/>
          <a:srcRect/>
          <a:stretch>
            <a:fillRect/>
          </a:stretch>
        </p:blipFill>
        <p:spPr bwMode="auto">
          <a:xfrm>
            <a:off x="1019175" y="2438400"/>
            <a:ext cx="741363" cy="1066800"/>
          </a:xfrm>
          <a:prstGeom prst="rect">
            <a:avLst/>
          </a:prstGeom>
          <a:noFill/>
          <a:ln w="9525">
            <a:noFill/>
            <a:miter lim="800000"/>
            <a:headEnd/>
            <a:tailEnd/>
          </a:ln>
        </p:spPr>
      </p:pic>
      <p:sp>
        <p:nvSpPr>
          <p:cNvPr id="16408" name="Rectangle 31"/>
          <p:cNvSpPr>
            <a:spLocks noChangeArrowheads="1"/>
          </p:cNvSpPr>
          <p:nvPr/>
        </p:nvSpPr>
        <p:spPr bwMode="auto">
          <a:xfrm>
            <a:off x="4090988" y="3157538"/>
            <a:ext cx="9144000" cy="0"/>
          </a:xfrm>
          <a:prstGeom prst="rect">
            <a:avLst/>
          </a:prstGeom>
          <a:noFill/>
          <a:ln w="9525">
            <a:noFill/>
            <a:miter lim="800000"/>
            <a:headEnd/>
            <a:tailEnd/>
          </a:ln>
        </p:spPr>
        <p:txBody>
          <a:bodyPr>
            <a:prstTxWarp prst="textNoShape">
              <a:avLst/>
            </a:prstTxWarp>
            <a:spAutoFit/>
          </a:bodyPr>
          <a:lstStyle/>
          <a:p>
            <a:endParaRPr lang="en-US"/>
          </a:p>
        </p:txBody>
      </p:sp>
      <p:pic>
        <p:nvPicPr>
          <p:cNvPr id="16409" name="Picture 30" descr="blkfly_emerge_600 copy"/>
          <p:cNvPicPr>
            <a:picLocks noChangeAspect="1" noChangeArrowheads="1"/>
          </p:cNvPicPr>
          <p:nvPr/>
        </p:nvPicPr>
        <p:blipFill>
          <a:blip r:embed="rId3"/>
          <a:srcRect/>
          <a:stretch>
            <a:fillRect/>
          </a:stretch>
        </p:blipFill>
        <p:spPr bwMode="auto">
          <a:xfrm>
            <a:off x="671513" y="4122738"/>
            <a:ext cx="1447800" cy="815975"/>
          </a:xfrm>
          <a:prstGeom prst="rect">
            <a:avLst/>
          </a:prstGeom>
          <a:noFill/>
          <a:ln w="9525">
            <a:noFill/>
            <a:miter lim="800000"/>
            <a:headEnd/>
            <a:tailEnd/>
          </a:ln>
        </p:spPr>
      </p:pic>
      <p:sp>
        <p:nvSpPr>
          <p:cNvPr id="16410" name="Rectangle 33"/>
          <p:cNvSpPr>
            <a:spLocks noChangeArrowheads="1"/>
          </p:cNvSpPr>
          <p:nvPr/>
        </p:nvSpPr>
        <p:spPr bwMode="auto">
          <a:xfrm>
            <a:off x="4338638" y="3152775"/>
            <a:ext cx="9144000" cy="0"/>
          </a:xfrm>
          <a:prstGeom prst="rect">
            <a:avLst/>
          </a:prstGeom>
          <a:noFill/>
          <a:ln w="9525">
            <a:noFill/>
            <a:miter lim="800000"/>
            <a:headEnd/>
            <a:tailEnd/>
          </a:ln>
        </p:spPr>
        <p:txBody>
          <a:bodyPr>
            <a:prstTxWarp prst="textNoShape">
              <a:avLst/>
            </a:prstTxWarp>
            <a:spAutoFit/>
          </a:bodyPr>
          <a:lstStyle/>
          <a:p>
            <a:endParaRPr lang="en-US"/>
          </a:p>
        </p:txBody>
      </p:sp>
      <p:pic>
        <p:nvPicPr>
          <p:cNvPr id="16411" name="Picture 32" descr="midge copy"/>
          <p:cNvPicPr>
            <a:picLocks noChangeAspect="1" noChangeArrowheads="1"/>
          </p:cNvPicPr>
          <p:nvPr/>
        </p:nvPicPr>
        <p:blipFill>
          <a:blip r:embed="rId4"/>
          <a:srcRect/>
          <a:stretch>
            <a:fillRect/>
          </a:stretch>
        </p:blipFill>
        <p:spPr bwMode="auto">
          <a:xfrm>
            <a:off x="2538413" y="2400300"/>
            <a:ext cx="909637" cy="1076325"/>
          </a:xfrm>
          <a:prstGeom prst="rect">
            <a:avLst/>
          </a:prstGeom>
          <a:noFill/>
          <a:ln w="9525">
            <a:noFill/>
            <a:miter lim="800000"/>
            <a:headEnd/>
            <a:tailEnd/>
          </a:ln>
        </p:spPr>
      </p:pic>
      <p:sp>
        <p:nvSpPr>
          <p:cNvPr id="16412" name="Rectangle 35"/>
          <p:cNvSpPr>
            <a:spLocks noChangeArrowheads="1"/>
          </p:cNvSpPr>
          <p:nvPr/>
        </p:nvSpPr>
        <p:spPr bwMode="auto">
          <a:xfrm>
            <a:off x="4095750" y="3224213"/>
            <a:ext cx="9144000" cy="0"/>
          </a:xfrm>
          <a:prstGeom prst="rect">
            <a:avLst/>
          </a:prstGeom>
          <a:noFill/>
          <a:ln w="9525">
            <a:noFill/>
            <a:miter lim="800000"/>
            <a:headEnd/>
            <a:tailEnd/>
          </a:ln>
        </p:spPr>
        <p:txBody>
          <a:bodyPr>
            <a:prstTxWarp prst="textNoShape">
              <a:avLst/>
            </a:prstTxWarp>
            <a:spAutoFit/>
          </a:bodyPr>
          <a:lstStyle/>
          <a:p>
            <a:endParaRPr lang="en-US"/>
          </a:p>
        </p:txBody>
      </p:sp>
      <p:pic>
        <p:nvPicPr>
          <p:cNvPr id="16413" name="Picture 34" descr="midgead1a copy"/>
          <p:cNvPicPr>
            <a:picLocks noChangeAspect="1" noChangeArrowheads="1"/>
          </p:cNvPicPr>
          <p:nvPr/>
        </p:nvPicPr>
        <p:blipFill>
          <a:blip r:embed="rId5"/>
          <a:srcRect/>
          <a:stretch>
            <a:fillRect/>
          </a:stretch>
        </p:blipFill>
        <p:spPr bwMode="auto">
          <a:xfrm>
            <a:off x="2271713" y="4219575"/>
            <a:ext cx="1409700" cy="606425"/>
          </a:xfrm>
          <a:prstGeom prst="rect">
            <a:avLst/>
          </a:prstGeom>
          <a:noFill/>
          <a:ln w="9525">
            <a:noFill/>
            <a:miter lim="800000"/>
            <a:headEnd/>
            <a:tailEnd/>
          </a:ln>
        </p:spPr>
      </p:pic>
      <p:sp>
        <p:nvSpPr>
          <p:cNvPr id="16414" name="Rectangle 37"/>
          <p:cNvSpPr>
            <a:spLocks noChangeArrowheads="1"/>
          </p:cNvSpPr>
          <p:nvPr/>
        </p:nvSpPr>
        <p:spPr bwMode="auto">
          <a:xfrm>
            <a:off x="4105275" y="3190875"/>
            <a:ext cx="9144000" cy="0"/>
          </a:xfrm>
          <a:prstGeom prst="rect">
            <a:avLst/>
          </a:prstGeom>
          <a:noFill/>
          <a:ln w="9525">
            <a:noFill/>
            <a:miter lim="800000"/>
            <a:headEnd/>
            <a:tailEnd/>
          </a:ln>
        </p:spPr>
        <p:txBody>
          <a:bodyPr>
            <a:prstTxWarp prst="textNoShape">
              <a:avLst/>
            </a:prstTxWarp>
            <a:spAutoFit/>
          </a:bodyPr>
          <a:lstStyle/>
          <a:p>
            <a:endParaRPr lang="en-US"/>
          </a:p>
        </p:txBody>
      </p:sp>
      <p:pic>
        <p:nvPicPr>
          <p:cNvPr id="16415" name="Picture 36" descr="culicidae"/>
          <p:cNvPicPr>
            <a:picLocks noChangeAspect="1" noChangeArrowheads="1"/>
          </p:cNvPicPr>
          <p:nvPr/>
        </p:nvPicPr>
        <p:blipFill>
          <a:blip r:embed="rId6"/>
          <a:srcRect/>
          <a:stretch>
            <a:fillRect/>
          </a:stretch>
        </p:blipFill>
        <p:spPr bwMode="auto">
          <a:xfrm flipV="1">
            <a:off x="3852863" y="2581275"/>
            <a:ext cx="1457325" cy="742950"/>
          </a:xfrm>
          <a:prstGeom prst="rect">
            <a:avLst/>
          </a:prstGeom>
          <a:noFill/>
          <a:ln w="9525">
            <a:noFill/>
            <a:miter lim="800000"/>
            <a:headEnd/>
            <a:tailEnd/>
          </a:ln>
        </p:spPr>
      </p:pic>
      <p:sp>
        <p:nvSpPr>
          <p:cNvPr id="16416" name="Rectangle 39"/>
          <p:cNvSpPr>
            <a:spLocks noChangeArrowheads="1"/>
          </p:cNvSpPr>
          <p:nvPr/>
        </p:nvSpPr>
        <p:spPr bwMode="auto">
          <a:xfrm>
            <a:off x="4100513" y="3171825"/>
            <a:ext cx="9144000" cy="0"/>
          </a:xfrm>
          <a:prstGeom prst="rect">
            <a:avLst/>
          </a:prstGeom>
          <a:noFill/>
          <a:ln w="9525">
            <a:noFill/>
            <a:miter lim="800000"/>
            <a:headEnd/>
            <a:tailEnd/>
          </a:ln>
        </p:spPr>
        <p:txBody>
          <a:bodyPr>
            <a:prstTxWarp prst="textNoShape">
              <a:avLst/>
            </a:prstTxWarp>
            <a:spAutoFit/>
          </a:bodyPr>
          <a:lstStyle/>
          <a:p>
            <a:endParaRPr lang="en-US"/>
          </a:p>
        </p:txBody>
      </p:sp>
      <p:pic>
        <p:nvPicPr>
          <p:cNvPr id="16417" name="Picture 38" descr="Aedes_adult_(DVCC) copy"/>
          <p:cNvPicPr>
            <a:picLocks noChangeAspect="1" noChangeArrowheads="1"/>
          </p:cNvPicPr>
          <p:nvPr/>
        </p:nvPicPr>
        <p:blipFill>
          <a:blip r:embed="rId7"/>
          <a:srcRect/>
          <a:stretch>
            <a:fillRect/>
          </a:stretch>
        </p:blipFill>
        <p:spPr bwMode="auto">
          <a:xfrm>
            <a:off x="3843338" y="4114800"/>
            <a:ext cx="1447800" cy="790575"/>
          </a:xfrm>
          <a:prstGeom prst="rect">
            <a:avLst/>
          </a:prstGeom>
          <a:noFill/>
          <a:ln w="9525">
            <a:noFill/>
            <a:miter lim="800000"/>
            <a:headEnd/>
            <a:tailEnd/>
          </a:ln>
        </p:spPr>
      </p:pic>
      <p:sp>
        <p:nvSpPr>
          <p:cNvPr id="16418" name="Rectangle 41"/>
          <p:cNvSpPr>
            <a:spLocks noChangeArrowheads="1"/>
          </p:cNvSpPr>
          <p:nvPr/>
        </p:nvSpPr>
        <p:spPr bwMode="auto">
          <a:xfrm>
            <a:off x="4205288" y="3152775"/>
            <a:ext cx="9144000" cy="0"/>
          </a:xfrm>
          <a:prstGeom prst="rect">
            <a:avLst/>
          </a:prstGeom>
          <a:noFill/>
          <a:ln w="9525">
            <a:noFill/>
            <a:miter lim="800000"/>
            <a:headEnd/>
            <a:tailEnd/>
          </a:ln>
        </p:spPr>
        <p:txBody>
          <a:bodyPr>
            <a:prstTxWarp prst="textNoShape">
              <a:avLst/>
            </a:prstTxWarp>
            <a:spAutoFit/>
          </a:bodyPr>
          <a:lstStyle/>
          <a:p>
            <a:endParaRPr lang="en-US"/>
          </a:p>
        </p:txBody>
      </p:sp>
      <p:pic>
        <p:nvPicPr>
          <p:cNvPr id="16419" name="Picture 40" descr="planaria"/>
          <p:cNvPicPr>
            <a:picLocks noChangeAspect="1" noChangeArrowheads="1"/>
          </p:cNvPicPr>
          <p:nvPr/>
        </p:nvPicPr>
        <p:blipFill>
          <a:blip r:embed="rId8"/>
          <a:srcRect/>
          <a:stretch>
            <a:fillRect/>
          </a:stretch>
        </p:blipFill>
        <p:spPr bwMode="auto">
          <a:xfrm>
            <a:off x="5472113" y="2460625"/>
            <a:ext cx="1371600" cy="1033463"/>
          </a:xfrm>
          <a:prstGeom prst="rect">
            <a:avLst/>
          </a:prstGeom>
          <a:noFill/>
          <a:ln w="9525">
            <a:noFill/>
            <a:miter lim="800000"/>
            <a:headEnd/>
            <a:tailEnd/>
          </a:ln>
        </p:spPr>
      </p:pic>
      <p:sp>
        <p:nvSpPr>
          <p:cNvPr id="16420" name="Rectangle 43"/>
          <p:cNvSpPr>
            <a:spLocks noChangeArrowheads="1"/>
          </p:cNvSpPr>
          <p:nvPr/>
        </p:nvSpPr>
        <p:spPr bwMode="auto">
          <a:xfrm>
            <a:off x="4105275" y="3257550"/>
            <a:ext cx="9144000" cy="0"/>
          </a:xfrm>
          <a:prstGeom prst="rect">
            <a:avLst/>
          </a:prstGeom>
          <a:noFill/>
          <a:ln w="9525">
            <a:noFill/>
            <a:miter lim="800000"/>
            <a:headEnd/>
            <a:tailEnd/>
          </a:ln>
        </p:spPr>
        <p:txBody>
          <a:bodyPr>
            <a:prstTxWarp prst="textNoShape">
              <a:avLst/>
            </a:prstTxWarp>
            <a:spAutoFit/>
          </a:bodyPr>
          <a:lstStyle/>
          <a:p>
            <a:endParaRPr lang="en-US"/>
          </a:p>
        </p:txBody>
      </p:sp>
      <p:pic>
        <p:nvPicPr>
          <p:cNvPr id="16421" name="Picture 42" descr="leech"/>
          <p:cNvPicPr>
            <a:picLocks noChangeAspect="1" noChangeArrowheads="1"/>
          </p:cNvPicPr>
          <p:nvPr/>
        </p:nvPicPr>
        <p:blipFill>
          <a:blip r:embed="rId9"/>
          <a:srcRect/>
          <a:stretch>
            <a:fillRect/>
          </a:stretch>
        </p:blipFill>
        <p:spPr bwMode="auto">
          <a:xfrm>
            <a:off x="5438775" y="4206875"/>
            <a:ext cx="1447800" cy="531813"/>
          </a:xfrm>
          <a:prstGeom prst="rect">
            <a:avLst/>
          </a:prstGeom>
          <a:noFill/>
          <a:ln w="9525">
            <a:noFill/>
            <a:miter lim="800000"/>
            <a:headEnd/>
            <a:tailEnd/>
          </a:ln>
        </p:spPr>
      </p:pic>
      <p:sp>
        <p:nvSpPr>
          <p:cNvPr id="16422" name="Rectangle 45"/>
          <p:cNvSpPr>
            <a:spLocks noChangeArrowheads="1"/>
          </p:cNvSpPr>
          <p:nvPr/>
        </p:nvSpPr>
        <p:spPr bwMode="auto">
          <a:xfrm>
            <a:off x="4267200" y="3148013"/>
            <a:ext cx="9144000" cy="0"/>
          </a:xfrm>
          <a:prstGeom prst="rect">
            <a:avLst/>
          </a:prstGeom>
          <a:noFill/>
          <a:ln w="9525">
            <a:noFill/>
            <a:miter lim="800000"/>
            <a:headEnd/>
            <a:tailEnd/>
          </a:ln>
        </p:spPr>
        <p:txBody>
          <a:bodyPr>
            <a:prstTxWarp prst="textNoShape">
              <a:avLst/>
            </a:prstTxWarp>
            <a:spAutoFit/>
          </a:bodyPr>
          <a:lstStyle/>
          <a:p>
            <a:endParaRPr lang="en-US"/>
          </a:p>
        </p:txBody>
      </p:sp>
      <p:pic>
        <p:nvPicPr>
          <p:cNvPr id="16423" name="Picture 44" descr="wormmacsm"/>
          <p:cNvPicPr>
            <a:picLocks noChangeAspect="1" noChangeArrowheads="1"/>
          </p:cNvPicPr>
          <p:nvPr/>
        </p:nvPicPr>
        <p:blipFill>
          <a:blip r:embed="rId10"/>
          <a:srcRect/>
          <a:stretch>
            <a:fillRect/>
          </a:stretch>
        </p:blipFill>
        <p:spPr bwMode="auto">
          <a:xfrm>
            <a:off x="7158038" y="2438400"/>
            <a:ext cx="1143000" cy="1054100"/>
          </a:xfrm>
          <a:prstGeom prst="rect">
            <a:avLst/>
          </a:prstGeom>
          <a:noFill/>
          <a:ln w="9525">
            <a:noFill/>
            <a:miter lim="800000"/>
            <a:headEnd/>
            <a:tailEnd/>
          </a:ln>
        </p:spPr>
      </p:pic>
      <p:pic>
        <p:nvPicPr>
          <p:cNvPr id="16424" name="Picture 46" descr="planorb"/>
          <p:cNvPicPr>
            <a:picLocks noChangeAspect="1" noChangeArrowheads="1"/>
          </p:cNvPicPr>
          <p:nvPr/>
        </p:nvPicPr>
        <p:blipFill>
          <a:blip r:embed="rId11"/>
          <a:srcRect/>
          <a:stretch>
            <a:fillRect/>
          </a:stretch>
        </p:blipFill>
        <p:spPr bwMode="auto">
          <a:xfrm>
            <a:off x="7010400" y="4016375"/>
            <a:ext cx="1447800" cy="998538"/>
          </a:xfrm>
          <a:prstGeom prst="rect">
            <a:avLst/>
          </a:prstGeom>
          <a:noFill/>
          <a:ln w="9525">
            <a:noFill/>
            <a:miter lim="800000"/>
            <a:headEnd/>
            <a:tailEnd/>
          </a:ln>
        </p:spPr>
      </p:pic>
      <p:sp>
        <p:nvSpPr>
          <p:cNvPr id="16425" name="Rectangle 48"/>
          <p:cNvSpPr>
            <a:spLocks noChangeArrowheads="1"/>
          </p:cNvSpPr>
          <p:nvPr/>
        </p:nvSpPr>
        <p:spPr bwMode="auto">
          <a:xfrm>
            <a:off x="609600" y="1295400"/>
            <a:ext cx="7924800" cy="701675"/>
          </a:xfrm>
          <a:prstGeom prst="rect">
            <a:avLst/>
          </a:prstGeom>
          <a:noFill/>
          <a:ln w="9525">
            <a:noFill/>
            <a:miter lim="800000"/>
            <a:headEnd/>
            <a:tailEnd/>
          </a:ln>
        </p:spPr>
        <p:txBody>
          <a:bodyPr lIns="0" tIns="0" rIns="0" bIns="0">
            <a:prstTxWarp prst="textNoShape">
              <a:avLst/>
            </a:prstTxWarp>
            <a:spAutoFit/>
          </a:bodyPr>
          <a:lstStyle/>
          <a:p>
            <a:pPr algn="ctr"/>
            <a:r>
              <a:rPr lang="en-US" sz="1800" b="1">
                <a:latin typeface="Arial" charset="0"/>
                <a:ea typeface="Times New Roman" charset="0"/>
                <a:cs typeface="Times New Roman" charset="0"/>
              </a:rPr>
              <a:t>Macroinvertebrate Identification Key</a:t>
            </a:r>
          </a:p>
          <a:p>
            <a:pPr algn="ctr"/>
            <a:endParaRPr lang="en-US" sz="1800" b="1">
              <a:latin typeface="Arial" charset="0"/>
              <a:ea typeface="Times New Roman" charset="0"/>
              <a:cs typeface="Times New Roman" charset="0"/>
            </a:endParaRPr>
          </a:p>
          <a:p>
            <a:pPr algn="ctr"/>
            <a:r>
              <a:rPr lang="en-US" sz="1000" b="1">
                <a:latin typeface="Arial" charset="0"/>
                <a:ea typeface="Times New Roman" charset="0"/>
                <a:cs typeface="Times New Roman" charset="0"/>
              </a:rPr>
              <a:t>GROUP 3							  TOLERATE POLLUTION</a:t>
            </a:r>
            <a:endParaRPr lang="en-US" sz="100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Now let’s practice…</a:t>
            </a:r>
            <a:endParaRPr lang="en-US" dirty="0"/>
          </a:p>
        </p:txBody>
      </p:sp>
      <p:sp>
        <p:nvSpPr>
          <p:cNvPr id="3" name="Content Placeholder 2"/>
          <p:cNvSpPr>
            <a:spLocks noGrp="1"/>
          </p:cNvSpPr>
          <p:nvPr>
            <p:ph idx="1"/>
          </p:nvPr>
        </p:nvSpPr>
        <p:spPr/>
        <p:txBody>
          <a:bodyPr>
            <a:normAutofit fontScale="92500" lnSpcReduction="10000"/>
          </a:bodyPr>
          <a:lstStyle/>
          <a:p>
            <a:pPr>
              <a:buNone/>
            </a:pPr>
            <a:r>
              <a:rPr lang="en-US" dirty="0" smtClean="0"/>
              <a:t>I am going to show you a group of pictures of organism.  Using the both the Citizens Monitoring Method and simple method with the reference sheets, you need to fill out the chart below by writing the specimen name, class (1,2,or 3 for simple), Biotic Index value, and then add the biotic index together to find the level of stream quality.</a:t>
            </a:r>
          </a:p>
          <a:p>
            <a:pPr>
              <a:buNone/>
            </a:pPr>
            <a:r>
              <a:rPr lang="en-US" dirty="0" smtClean="0"/>
              <a:t>Use the citizens monitoring biotic index sheet and complete.</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5696439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Specimen 1</a:t>
            </a:r>
            <a:endParaRPr lang="en-US" dirty="0"/>
          </a:p>
        </p:txBody>
      </p:sp>
      <p:pic>
        <p:nvPicPr>
          <p:cNvPr id="4" name="Content Placeholder 3" descr="dragonfly larva.jpg"/>
          <p:cNvPicPr>
            <a:picLocks noGrp="1" noChangeAspect="1"/>
          </p:cNvPicPr>
          <p:nvPr>
            <p:ph idx="1"/>
          </p:nvPr>
        </p:nvPicPr>
        <p:blipFill>
          <a:blip r:embed="rId3" cstate="print"/>
          <a:stretch>
            <a:fillRect/>
          </a:stretch>
        </p:blipFill>
        <p:spPr>
          <a:xfrm>
            <a:off x="3048000" y="1775620"/>
            <a:ext cx="2438400" cy="3340100"/>
          </a:xfr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5853856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Specimen 2</a:t>
            </a:r>
            <a:endParaRPr lang="en-US" dirty="0"/>
          </a:p>
        </p:txBody>
      </p:sp>
      <p:pic>
        <p:nvPicPr>
          <p:cNvPr id="6" name="Content Placeholder 5" descr="water"/>
          <p:cNvPicPr>
            <a:picLocks noGrp="1" noChangeAspect="1"/>
          </p:cNvPicPr>
          <p:nvPr>
            <p:ph idx="1"/>
          </p:nvPr>
        </p:nvPicPr>
        <p:blipFill>
          <a:blip r:embed="rId3"/>
          <a:srcRect l="-33922" r="-33922"/>
          <a:stretch>
            <a:fillRect/>
          </a:stretch>
        </p:blipFill>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89524022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Specimen 3</a:t>
            </a:r>
            <a:endParaRPr lang="en-US" dirty="0"/>
          </a:p>
        </p:txBody>
      </p:sp>
      <p:pic>
        <p:nvPicPr>
          <p:cNvPr id="4" name="Content Placeholder 3" descr="damsel fly larva.jpg"/>
          <p:cNvPicPr>
            <a:picLocks noGrp="1" noChangeAspect="1"/>
          </p:cNvPicPr>
          <p:nvPr>
            <p:ph idx="1"/>
          </p:nvPr>
        </p:nvPicPr>
        <p:blipFill>
          <a:blip r:embed="rId3" cstate="print"/>
          <a:stretch>
            <a:fillRect/>
          </a:stretch>
        </p:blipFill>
        <p:spPr>
          <a:xfrm>
            <a:off x="1903430" y="1524000"/>
            <a:ext cx="5045058" cy="3778924"/>
          </a:xfr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00001767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
            <a:ext cx="9144000" cy="6858000"/>
          </a:xfrm>
          <a:prstGeom prst="rect">
            <a:avLst/>
          </a:prstGeom>
        </p:spPr>
      </p:pic>
      <p:pic>
        <p:nvPicPr>
          <p:cNvPr id="3" name="Picture 2"/>
          <p:cNvPicPr>
            <a:picLocks noChangeAspect="1"/>
          </p:cNvPicPr>
          <p:nvPr/>
        </p:nvPicPr>
        <p:blipFill>
          <a:blip r:embed="rId3"/>
          <a:stretch>
            <a:fillRect/>
          </a:stretch>
        </p:blipFill>
        <p:spPr>
          <a:xfrm>
            <a:off x="1" y="4248909"/>
            <a:ext cx="4354482" cy="2609091"/>
          </a:xfrm>
          <a:prstGeom prst="rect">
            <a:avLst/>
          </a:prstGeom>
        </p:spPr>
      </p:pic>
      <p:pic>
        <p:nvPicPr>
          <p:cNvPr id="4" name="Picture 3"/>
          <p:cNvPicPr>
            <a:picLocks noChangeAspect="1"/>
          </p:cNvPicPr>
          <p:nvPr/>
        </p:nvPicPr>
        <p:blipFill>
          <a:blip r:embed="rId4"/>
          <a:stretch>
            <a:fillRect/>
          </a:stretch>
        </p:blipFill>
        <p:spPr>
          <a:xfrm>
            <a:off x="5080229" y="1"/>
            <a:ext cx="4063771" cy="2980098"/>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Specimen 4</a:t>
            </a:r>
            <a:endParaRPr lang="en-US" dirty="0"/>
          </a:p>
        </p:txBody>
      </p:sp>
      <p:pic>
        <p:nvPicPr>
          <p:cNvPr id="6" name="Content Placeholder 5" descr="Scud.jpg"/>
          <p:cNvPicPr>
            <a:picLocks noGrp="1" noChangeAspect="1"/>
          </p:cNvPicPr>
          <p:nvPr>
            <p:ph idx="1"/>
          </p:nvPr>
        </p:nvPicPr>
        <p:blipFill>
          <a:blip r:embed="rId3"/>
          <a:srcRect l="-18187" r="-18187"/>
          <a:stretch>
            <a:fillRect/>
          </a:stretch>
        </p:blipFill>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19975322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Specimen 5</a:t>
            </a:r>
            <a:endParaRPr lang="en-US" dirty="0"/>
          </a:p>
        </p:txBody>
      </p:sp>
      <p:pic>
        <p:nvPicPr>
          <p:cNvPr id="10" name="Content Placeholder 9" descr="mayfly.jpg"/>
          <p:cNvPicPr>
            <a:picLocks noGrp="1" noChangeAspect="1"/>
          </p:cNvPicPr>
          <p:nvPr>
            <p:ph idx="1"/>
          </p:nvPr>
        </p:nvPicPr>
        <p:blipFill>
          <a:blip r:embed="rId3"/>
          <a:srcRect l="-18187" r="-18187"/>
          <a:stretch>
            <a:fillRect/>
          </a:stretch>
        </p:blipFill>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64366163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Specimen 6</a:t>
            </a:r>
            <a:endParaRPr lang="en-US" dirty="0"/>
          </a:p>
        </p:txBody>
      </p:sp>
      <p:pic>
        <p:nvPicPr>
          <p:cNvPr id="4" name="Content Placeholder 3" descr="pouch snail.jpg"/>
          <p:cNvPicPr>
            <a:picLocks noGrp="1" noChangeAspect="1"/>
          </p:cNvPicPr>
          <p:nvPr>
            <p:ph idx="1"/>
          </p:nvPr>
        </p:nvPicPr>
        <p:blipFill>
          <a:blip r:embed="rId3" cstate="print"/>
          <a:stretch>
            <a:fillRect/>
          </a:stretch>
        </p:blipFill>
        <p:spPr>
          <a:xfrm>
            <a:off x="2514600" y="1447800"/>
            <a:ext cx="3505200" cy="4739030"/>
          </a:xfr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26209430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Results of Using the Simple Method</a:t>
            </a:r>
            <a:endParaRPr lang="en-US" dirty="0"/>
          </a:p>
        </p:txBody>
      </p:sp>
      <p:graphicFrame>
        <p:nvGraphicFramePr>
          <p:cNvPr id="4" name="Content Placeholder 3"/>
          <p:cNvGraphicFramePr>
            <a:graphicFrameLocks noGrp="1"/>
          </p:cNvGraphicFramePr>
          <p:nvPr>
            <p:ph idx="1"/>
          </p:nvPr>
        </p:nvGraphicFramePr>
        <p:xfrm>
          <a:off x="457200" y="1600200"/>
          <a:ext cx="8229600" cy="4904667"/>
        </p:xfrm>
        <a:graphic>
          <a:graphicData uri="http://schemas.openxmlformats.org/drawingml/2006/table">
            <a:tbl>
              <a:tblPr firstRow="1" bandRow="1">
                <a:tableStyleId>{9D7B26C5-4107-4FEC-AEDC-1716B250A1EF}</a:tableStyleId>
              </a:tblPr>
              <a:tblGrid>
                <a:gridCol w="3962400"/>
                <a:gridCol w="1066800"/>
                <a:gridCol w="3200400"/>
              </a:tblGrid>
              <a:tr h="718892">
                <a:tc>
                  <a:txBody>
                    <a:bodyPr/>
                    <a:lstStyle/>
                    <a:p>
                      <a:r>
                        <a:rPr lang="en-US" sz="2400" dirty="0" smtClean="0"/>
                        <a:t>Specimen Name</a:t>
                      </a:r>
                      <a:endParaRPr lang="en-US" sz="2400" dirty="0"/>
                    </a:p>
                  </a:txBody>
                  <a:tcPr/>
                </a:tc>
                <a:tc>
                  <a:txBody>
                    <a:bodyPr/>
                    <a:lstStyle/>
                    <a:p>
                      <a:r>
                        <a:rPr lang="en-US" sz="2400" dirty="0" smtClean="0"/>
                        <a:t>Class/Group</a:t>
                      </a:r>
                      <a:endParaRPr lang="en-US" sz="2400" dirty="0"/>
                    </a:p>
                  </a:txBody>
                  <a:tcPr/>
                </a:tc>
                <a:tc>
                  <a:txBody>
                    <a:bodyPr/>
                    <a:lstStyle/>
                    <a:p>
                      <a:r>
                        <a:rPr lang="en-US" sz="2400" dirty="0" smtClean="0"/>
                        <a:t>Biotic Index</a:t>
                      </a:r>
                      <a:endParaRPr lang="en-US" sz="2400" dirty="0"/>
                    </a:p>
                  </a:txBody>
                  <a:tcPr/>
                </a:tc>
              </a:tr>
              <a:tr h="583101">
                <a:tc>
                  <a:txBody>
                    <a:bodyPr/>
                    <a:lstStyle/>
                    <a:p>
                      <a:r>
                        <a:rPr lang="en-US" dirty="0" smtClean="0"/>
                        <a:t>1.  Dragonfly larva</a:t>
                      </a:r>
                      <a:endParaRPr lang="en-US" dirty="0"/>
                    </a:p>
                  </a:txBody>
                  <a:tcPr/>
                </a:tc>
                <a:tc>
                  <a:txBody>
                    <a:bodyPr/>
                    <a:lstStyle/>
                    <a:p>
                      <a:pPr algn="ctr"/>
                      <a:r>
                        <a:rPr lang="en-US" dirty="0" smtClean="0"/>
                        <a:t>  2</a:t>
                      </a:r>
                      <a:endParaRPr lang="en-US" dirty="0"/>
                    </a:p>
                  </a:txBody>
                  <a:tcPr/>
                </a:tc>
                <a:tc>
                  <a:txBody>
                    <a:bodyPr/>
                    <a:lstStyle/>
                    <a:p>
                      <a:pPr algn="ctr"/>
                      <a:r>
                        <a:rPr lang="en-US" dirty="0" smtClean="0"/>
                        <a:t>1</a:t>
                      </a:r>
                      <a:endParaRPr lang="en-US" dirty="0"/>
                    </a:p>
                  </a:txBody>
                  <a:tcPr/>
                </a:tc>
              </a:tr>
              <a:tr h="583101">
                <a:tc>
                  <a:txBody>
                    <a:bodyPr/>
                    <a:lstStyle/>
                    <a:p>
                      <a:r>
                        <a:rPr lang="en-US" dirty="0" smtClean="0"/>
                        <a:t>2  Water Penny</a:t>
                      </a:r>
                      <a:endParaRPr lang="en-US" dirty="0"/>
                    </a:p>
                  </a:txBody>
                  <a:tcPr/>
                </a:tc>
                <a:tc>
                  <a:txBody>
                    <a:bodyPr/>
                    <a:lstStyle/>
                    <a:p>
                      <a:pPr algn="ctr"/>
                      <a:r>
                        <a:rPr lang="en-US" dirty="0" smtClean="0"/>
                        <a:t>  1</a:t>
                      </a:r>
                      <a:endParaRPr lang="en-US" dirty="0"/>
                    </a:p>
                  </a:txBody>
                  <a:tcPr/>
                </a:tc>
                <a:tc>
                  <a:txBody>
                    <a:bodyPr/>
                    <a:lstStyle/>
                    <a:p>
                      <a:pPr algn="ctr"/>
                      <a:r>
                        <a:rPr lang="en-US" dirty="0" smtClean="0"/>
                        <a:t>2</a:t>
                      </a:r>
                      <a:endParaRPr lang="en-US" dirty="0"/>
                    </a:p>
                  </a:txBody>
                  <a:tcPr/>
                </a:tc>
              </a:tr>
              <a:tr h="583101">
                <a:tc>
                  <a:txBody>
                    <a:bodyPr/>
                    <a:lstStyle/>
                    <a:p>
                      <a:r>
                        <a:rPr lang="en-US" dirty="0" smtClean="0"/>
                        <a:t>3.  Damsel fly</a:t>
                      </a:r>
                      <a:endParaRPr lang="en-US" dirty="0"/>
                    </a:p>
                  </a:txBody>
                  <a:tcPr/>
                </a:tc>
                <a:tc>
                  <a:txBody>
                    <a:bodyPr/>
                    <a:lstStyle/>
                    <a:p>
                      <a:pPr algn="ctr"/>
                      <a:r>
                        <a:rPr lang="en-US" dirty="0" smtClean="0"/>
                        <a:t> 2</a:t>
                      </a:r>
                      <a:endParaRPr lang="en-US" dirty="0"/>
                    </a:p>
                  </a:txBody>
                  <a:tcPr/>
                </a:tc>
                <a:tc>
                  <a:txBody>
                    <a:bodyPr/>
                    <a:lstStyle/>
                    <a:p>
                      <a:pPr algn="ctr"/>
                      <a:r>
                        <a:rPr lang="en-US" dirty="0" smtClean="0"/>
                        <a:t>1</a:t>
                      </a:r>
                      <a:endParaRPr lang="en-US" dirty="0"/>
                    </a:p>
                  </a:txBody>
                  <a:tcPr/>
                </a:tc>
              </a:tr>
              <a:tr h="583101">
                <a:tc>
                  <a:txBody>
                    <a:bodyPr/>
                    <a:lstStyle/>
                    <a:p>
                      <a:r>
                        <a:rPr lang="en-US" dirty="0" smtClean="0"/>
                        <a:t>4. Amphipod or Scud</a:t>
                      </a:r>
                      <a:endParaRPr lang="en-US" dirty="0"/>
                    </a:p>
                  </a:txBody>
                  <a:tcPr/>
                </a:tc>
                <a:tc>
                  <a:txBody>
                    <a:bodyPr/>
                    <a:lstStyle/>
                    <a:p>
                      <a:pPr algn="ctr"/>
                      <a:r>
                        <a:rPr lang="en-US" dirty="0" smtClean="0"/>
                        <a:t>2</a:t>
                      </a:r>
                      <a:endParaRPr lang="en-US" dirty="0"/>
                    </a:p>
                  </a:txBody>
                  <a:tcPr/>
                </a:tc>
                <a:tc>
                  <a:txBody>
                    <a:bodyPr/>
                    <a:lstStyle/>
                    <a:p>
                      <a:pPr algn="ctr"/>
                      <a:r>
                        <a:rPr lang="en-US" dirty="0" smtClean="0"/>
                        <a:t>1</a:t>
                      </a:r>
                      <a:endParaRPr lang="en-US" dirty="0"/>
                    </a:p>
                  </a:txBody>
                  <a:tcPr/>
                </a:tc>
              </a:tr>
              <a:tr h="583101">
                <a:tc>
                  <a:txBody>
                    <a:bodyPr/>
                    <a:lstStyle/>
                    <a:p>
                      <a:r>
                        <a:rPr lang="en-US" dirty="0" smtClean="0"/>
                        <a:t>5.  Mayfly</a:t>
                      </a:r>
                      <a:endParaRPr lang="en-US" dirty="0"/>
                    </a:p>
                  </a:txBody>
                  <a:tcPr/>
                </a:tc>
                <a:tc>
                  <a:txBody>
                    <a:bodyPr/>
                    <a:lstStyle/>
                    <a:p>
                      <a:pPr algn="ctr"/>
                      <a:r>
                        <a:rPr lang="en-US" dirty="0" smtClean="0"/>
                        <a:t> 1</a:t>
                      </a:r>
                      <a:endParaRPr lang="en-US" dirty="0"/>
                    </a:p>
                  </a:txBody>
                  <a:tcPr/>
                </a:tc>
                <a:tc>
                  <a:txBody>
                    <a:bodyPr/>
                    <a:lstStyle/>
                    <a:p>
                      <a:pPr algn="ctr"/>
                      <a:r>
                        <a:rPr lang="en-US" dirty="0" smtClean="0"/>
                        <a:t>2</a:t>
                      </a:r>
                      <a:endParaRPr lang="en-US" dirty="0"/>
                    </a:p>
                  </a:txBody>
                  <a:tcPr/>
                </a:tc>
              </a:tr>
              <a:tr h="583101">
                <a:tc>
                  <a:txBody>
                    <a:bodyPr/>
                    <a:lstStyle/>
                    <a:p>
                      <a:r>
                        <a:rPr lang="en-US" dirty="0" smtClean="0"/>
                        <a:t>6.  Pouch Snail</a:t>
                      </a:r>
                      <a:endParaRPr lang="en-US" dirty="0"/>
                    </a:p>
                  </a:txBody>
                  <a:tcPr/>
                </a:tc>
                <a:tc>
                  <a:txBody>
                    <a:bodyPr/>
                    <a:lstStyle/>
                    <a:p>
                      <a:pPr algn="ctr"/>
                      <a:r>
                        <a:rPr lang="en-US" dirty="0" smtClean="0"/>
                        <a:t>3</a:t>
                      </a:r>
                      <a:endParaRPr lang="en-US" dirty="0"/>
                    </a:p>
                  </a:txBody>
                  <a:tcPr/>
                </a:tc>
                <a:tc>
                  <a:txBody>
                    <a:bodyPr/>
                    <a:lstStyle/>
                    <a:p>
                      <a:pPr algn="ctr"/>
                      <a:r>
                        <a:rPr lang="en-US" dirty="0" smtClean="0"/>
                        <a:t>0</a:t>
                      </a:r>
                      <a:endParaRPr lang="en-US" dirty="0"/>
                    </a:p>
                  </a:txBody>
                  <a:tcPr/>
                </a:tc>
              </a:tr>
              <a:tr h="583101">
                <a:tc>
                  <a:txBody>
                    <a:bodyPr/>
                    <a:lstStyle/>
                    <a:p>
                      <a:endParaRPr lang="en-US" dirty="0"/>
                    </a:p>
                  </a:txBody>
                  <a:tcPr/>
                </a:tc>
                <a:tc>
                  <a:txBody>
                    <a:bodyPr/>
                    <a:lstStyle/>
                    <a:p>
                      <a:pPr algn="ctr"/>
                      <a:endParaRPr lang="en-US" dirty="0"/>
                    </a:p>
                  </a:txBody>
                  <a:tcPr/>
                </a:tc>
                <a:tc>
                  <a:txBody>
                    <a:bodyPr/>
                    <a:lstStyle/>
                    <a:p>
                      <a:r>
                        <a:rPr lang="en-US" dirty="0" smtClean="0"/>
                        <a:t>Total biotic Index</a:t>
                      </a:r>
                      <a:r>
                        <a:rPr lang="en-US" baseline="0" dirty="0" smtClean="0"/>
                        <a:t> =  7</a:t>
                      </a:r>
                      <a:endParaRPr lang="en-US" dirty="0"/>
                    </a:p>
                  </a:txBody>
                  <a:tcPr/>
                </a:tc>
              </a:tr>
            </a:tbl>
          </a:graphicData>
        </a:graphic>
      </p:graphicFrame>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7884247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Simple Method</a:t>
            </a:r>
            <a:endParaRPr lang="en-US" dirty="0"/>
          </a:p>
        </p:txBody>
      </p:sp>
      <p:sp>
        <p:nvSpPr>
          <p:cNvPr id="3" name="Content Placeholder 2"/>
          <p:cNvSpPr>
            <a:spLocks noGrp="1"/>
          </p:cNvSpPr>
          <p:nvPr>
            <p:ph idx="1"/>
          </p:nvPr>
        </p:nvSpPr>
        <p:spPr/>
        <p:txBody>
          <a:bodyPr/>
          <a:lstStyle/>
          <a:p>
            <a:r>
              <a:rPr lang="en-US" dirty="0" smtClean="0"/>
              <a:t>Add up all points for organisms found in the stream</a:t>
            </a:r>
          </a:p>
          <a:p>
            <a:pPr lvl="1"/>
            <a:r>
              <a:rPr lang="en-US" dirty="0" smtClean="0"/>
              <a:t>10 or better = pollution free</a:t>
            </a:r>
          </a:p>
          <a:p>
            <a:pPr lvl="1"/>
            <a:r>
              <a:rPr lang="en-US" dirty="0" smtClean="0"/>
              <a:t>7-10 = mostly clean stream</a:t>
            </a:r>
          </a:p>
          <a:p>
            <a:pPr lvl="1"/>
            <a:r>
              <a:rPr lang="en-US" dirty="0" smtClean="0"/>
              <a:t>1-6 = moderately polluted</a:t>
            </a:r>
          </a:p>
          <a:p>
            <a:pPr lvl="1"/>
            <a:r>
              <a:rPr lang="en-US" dirty="0" smtClean="0"/>
              <a:t>0 = VERY polluted</a:t>
            </a:r>
          </a:p>
          <a:p>
            <a:pPr lvl="1"/>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11918286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Results of Using the Citizens Method</a:t>
            </a:r>
            <a:endParaRPr lang="en-US" dirty="0"/>
          </a:p>
        </p:txBody>
      </p:sp>
      <p:graphicFrame>
        <p:nvGraphicFramePr>
          <p:cNvPr id="4" name="Content Placeholder 3"/>
          <p:cNvGraphicFramePr>
            <a:graphicFrameLocks noGrp="1"/>
          </p:cNvGraphicFramePr>
          <p:nvPr>
            <p:ph idx="1"/>
          </p:nvPr>
        </p:nvGraphicFramePr>
        <p:xfrm>
          <a:off x="235706" y="1417638"/>
          <a:ext cx="3662584" cy="4800599"/>
        </p:xfrm>
        <a:graphic>
          <a:graphicData uri="http://schemas.openxmlformats.org/drawingml/2006/table">
            <a:tbl>
              <a:tblPr firstRow="1" bandRow="1">
                <a:tableStyleId>{9D7B26C5-4107-4FEC-AEDC-1716B250A1EF}</a:tableStyleId>
              </a:tblPr>
              <a:tblGrid>
                <a:gridCol w="2274556"/>
                <a:gridCol w="1388028"/>
              </a:tblGrid>
              <a:tr h="718892">
                <a:tc>
                  <a:txBody>
                    <a:bodyPr/>
                    <a:lstStyle/>
                    <a:p>
                      <a:r>
                        <a:rPr lang="en-US" sz="2400" dirty="0" smtClean="0"/>
                        <a:t>Specimen Name</a:t>
                      </a:r>
                      <a:endParaRPr lang="en-US" sz="2400" dirty="0"/>
                    </a:p>
                  </a:txBody>
                  <a:tcPr/>
                </a:tc>
                <a:tc>
                  <a:txBody>
                    <a:bodyPr/>
                    <a:lstStyle/>
                    <a:p>
                      <a:r>
                        <a:rPr lang="en-US" sz="2400" dirty="0" smtClean="0"/>
                        <a:t>Group</a:t>
                      </a:r>
                      <a:endParaRPr lang="en-US" sz="2400" dirty="0"/>
                    </a:p>
                  </a:txBody>
                  <a:tcPr/>
                </a:tc>
              </a:tr>
              <a:tr h="583101">
                <a:tc>
                  <a:txBody>
                    <a:bodyPr/>
                    <a:lstStyle/>
                    <a:p>
                      <a:r>
                        <a:rPr lang="en-US" dirty="0" smtClean="0"/>
                        <a:t>1.  Dragonfly larva</a:t>
                      </a:r>
                      <a:endParaRPr lang="en-US" dirty="0"/>
                    </a:p>
                  </a:txBody>
                  <a:tcPr/>
                </a:tc>
                <a:tc>
                  <a:txBody>
                    <a:bodyPr/>
                    <a:lstStyle/>
                    <a:p>
                      <a:pPr algn="ctr"/>
                      <a:r>
                        <a:rPr lang="en-US" dirty="0" smtClean="0"/>
                        <a:t>  2</a:t>
                      </a:r>
                      <a:endParaRPr lang="en-US" dirty="0"/>
                    </a:p>
                  </a:txBody>
                  <a:tcPr/>
                </a:tc>
              </a:tr>
              <a:tr h="583101">
                <a:tc>
                  <a:txBody>
                    <a:bodyPr/>
                    <a:lstStyle/>
                    <a:p>
                      <a:r>
                        <a:rPr lang="en-US" dirty="0" smtClean="0"/>
                        <a:t>2.  Water Penny</a:t>
                      </a:r>
                      <a:endParaRPr lang="en-US" dirty="0"/>
                    </a:p>
                  </a:txBody>
                  <a:tcPr/>
                </a:tc>
                <a:tc>
                  <a:txBody>
                    <a:bodyPr/>
                    <a:lstStyle/>
                    <a:p>
                      <a:pPr algn="ctr"/>
                      <a:r>
                        <a:rPr lang="en-US" dirty="0" smtClean="0"/>
                        <a:t>  2</a:t>
                      </a:r>
                      <a:endParaRPr lang="en-US" dirty="0"/>
                    </a:p>
                  </a:txBody>
                  <a:tcPr/>
                </a:tc>
              </a:tr>
              <a:tr h="583101">
                <a:tc>
                  <a:txBody>
                    <a:bodyPr/>
                    <a:lstStyle/>
                    <a:p>
                      <a:r>
                        <a:rPr lang="en-US" dirty="0" smtClean="0"/>
                        <a:t>3.  Damsel fly</a:t>
                      </a:r>
                      <a:endParaRPr lang="en-US" dirty="0"/>
                    </a:p>
                  </a:txBody>
                  <a:tcPr/>
                </a:tc>
                <a:tc>
                  <a:txBody>
                    <a:bodyPr/>
                    <a:lstStyle/>
                    <a:p>
                      <a:pPr algn="ctr"/>
                      <a:r>
                        <a:rPr lang="en-US" dirty="0" smtClean="0"/>
                        <a:t> 2</a:t>
                      </a:r>
                      <a:endParaRPr lang="en-US" dirty="0"/>
                    </a:p>
                  </a:txBody>
                  <a:tcPr/>
                </a:tc>
              </a:tr>
              <a:tr h="583101">
                <a:tc>
                  <a:txBody>
                    <a:bodyPr/>
                    <a:lstStyle/>
                    <a:p>
                      <a:r>
                        <a:rPr lang="en-US" dirty="0" smtClean="0"/>
                        <a:t>4. Amphipod or Scud</a:t>
                      </a:r>
                      <a:endParaRPr lang="en-US" dirty="0"/>
                    </a:p>
                  </a:txBody>
                  <a:tcPr/>
                </a:tc>
                <a:tc>
                  <a:txBody>
                    <a:bodyPr/>
                    <a:lstStyle/>
                    <a:p>
                      <a:pPr algn="ctr"/>
                      <a:r>
                        <a:rPr lang="en-US" dirty="0" smtClean="0"/>
                        <a:t>3</a:t>
                      </a:r>
                      <a:endParaRPr lang="en-US" dirty="0"/>
                    </a:p>
                  </a:txBody>
                  <a:tcPr/>
                </a:tc>
              </a:tr>
              <a:tr h="583101">
                <a:tc>
                  <a:txBody>
                    <a:bodyPr/>
                    <a:lstStyle/>
                    <a:p>
                      <a:r>
                        <a:rPr lang="en-US" dirty="0" smtClean="0"/>
                        <a:t>5.  Mayfly</a:t>
                      </a:r>
                      <a:endParaRPr lang="en-US" dirty="0"/>
                    </a:p>
                  </a:txBody>
                  <a:tcPr/>
                </a:tc>
                <a:tc>
                  <a:txBody>
                    <a:bodyPr/>
                    <a:lstStyle/>
                    <a:p>
                      <a:pPr algn="ctr"/>
                      <a:r>
                        <a:rPr lang="en-US" dirty="0" smtClean="0"/>
                        <a:t>2</a:t>
                      </a:r>
                      <a:endParaRPr lang="en-US" dirty="0"/>
                    </a:p>
                  </a:txBody>
                  <a:tcPr/>
                </a:tc>
              </a:tr>
              <a:tr h="583101">
                <a:tc>
                  <a:txBody>
                    <a:bodyPr/>
                    <a:lstStyle/>
                    <a:p>
                      <a:r>
                        <a:rPr lang="en-US" dirty="0" smtClean="0"/>
                        <a:t>6.  Pouch Snail</a:t>
                      </a:r>
                      <a:endParaRPr lang="en-US" dirty="0"/>
                    </a:p>
                  </a:txBody>
                  <a:tcPr/>
                </a:tc>
                <a:tc>
                  <a:txBody>
                    <a:bodyPr/>
                    <a:lstStyle/>
                    <a:p>
                      <a:pPr algn="ctr"/>
                      <a:r>
                        <a:rPr lang="en-US" dirty="0" smtClean="0"/>
                        <a:t>4</a:t>
                      </a:r>
                      <a:endParaRPr lang="en-US" dirty="0"/>
                    </a:p>
                  </a:txBody>
                  <a:tcPr/>
                </a:tc>
              </a:tr>
              <a:tr h="583101">
                <a:tc>
                  <a:txBody>
                    <a:bodyPr/>
                    <a:lstStyle/>
                    <a:p>
                      <a:endParaRPr lang="en-US" dirty="0"/>
                    </a:p>
                  </a:txBody>
                  <a:tcPr/>
                </a:tc>
                <a:tc>
                  <a:txBody>
                    <a:bodyPr/>
                    <a:lstStyle/>
                    <a:p>
                      <a:pPr algn="ctr"/>
                      <a:endParaRPr lang="en-US" dirty="0"/>
                    </a:p>
                  </a:txBody>
                  <a:tcPr/>
                </a:tc>
              </a:tr>
            </a:tbl>
          </a:graphicData>
        </a:graphic>
      </p:graphicFrame>
      <p:sp>
        <p:nvSpPr>
          <p:cNvPr id="5" name="TextBox 4"/>
          <p:cNvSpPr txBox="1"/>
          <p:nvPr/>
        </p:nvSpPr>
        <p:spPr>
          <a:xfrm>
            <a:off x="3898290" y="1417639"/>
            <a:ext cx="5245710" cy="3970318"/>
          </a:xfrm>
          <a:prstGeom prst="rect">
            <a:avLst/>
          </a:prstGeom>
          <a:noFill/>
        </p:spPr>
        <p:txBody>
          <a:bodyPr wrap="square" rtlCol="0">
            <a:spAutoFit/>
          </a:bodyPr>
          <a:lstStyle/>
          <a:p>
            <a:r>
              <a:rPr lang="en-US" sz="1400" dirty="0" smtClean="0"/>
              <a:t>No. of animals from group 1 ____0___ </a:t>
            </a:r>
            <a:r>
              <a:rPr lang="en-US" sz="1400" dirty="0" err="1" smtClean="0"/>
              <a:t>x</a:t>
            </a:r>
            <a:r>
              <a:rPr lang="en-US" sz="1400" dirty="0" smtClean="0"/>
              <a:t> 4=_____0_____</a:t>
            </a:r>
          </a:p>
          <a:p>
            <a:endParaRPr lang="en-US" sz="1400" dirty="0" smtClean="0"/>
          </a:p>
          <a:p>
            <a:r>
              <a:rPr lang="en-US" sz="1400" dirty="0" smtClean="0"/>
              <a:t>No. of animals from group 2 _____4_____ </a:t>
            </a:r>
            <a:r>
              <a:rPr lang="en-US" sz="1400" dirty="0" err="1" smtClean="0"/>
              <a:t>x</a:t>
            </a:r>
            <a:r>
              <a:rPr lang="en-US" sz="1400" dirty="0" smtClean="0"/>
              <a:t> 3=_______12____</a:t>
            </a:r>
          </a:p>
          <a:p>
            <a:endParaRPr lang="en-US" sz="1400" dirty="0" smtClean="0"/>
          </a:p>
          <a:p>
            <a:r>
              <a:rPr lang="en-US" sz="1400" dirty="0" smtClean="0"/>
              <a:t>No. of animals from group 3 _____1_____ </a:t>
            </a:r>
            <a:r>
              <a:rPr lang="en-US" sz="1400" dirty="0" err="1" smtClean="0"/>
              <a:t>x</a:t>
            </a:r>
            <a:r>
              <a:rPr lang="en-US" sz="1400" dirty="0" smtClean="0"/>
              <a:t> 2=_____2______</a:t>
            </a:r>
          </a:p>
          <a:p>
            <a:endParaRPr lang="en-US" sz="1400" dirty="0" smtClean="0"/>
          </a:p>
          <a:p>
            <a:r>
              <a:rPr lang="en-US" sz="1400" dirty="0" smtClean="0"/>
              <a:t>No. of animals from group 4 _____1_____ </a:t>
            </a:r>
            <a:r>
              <a:rPr lang="en-US" sz="1400" dirty="0" err="1" smtClean="0"/>
              <a:t>x</a:t>
            </a:r>
            <a:r>
              <a:rPr lang="en-US" sz="1400" dirty="0" smtClean="0"/>
              <a:t> 1=_____1______</a:t>
            </a:r>
          </a:p>
          <a:p>
            <a:endParaRPr lang="en-US" sz="1400" dirty="0" smtClean="0"/>
          </a:p>
          <a:p>
            <a:endParaRPr lang="en-US" sz="1400" dirty="0" smtClean="0"/>
          </a:p>
          <a:p>
            <a:r>
              <a:rPr lang="en-US" sz="1400" dirty="0" smtClean="0"/>
              <a:t>                      TOTAL ANIMALS(a)___6____ TOTAL VALUE(b)___15_____</a:t>
            </a:r>
          </a:p>
          <a:p>
            <a:endParaRPr lang="en-US" sz="1400" dirty="0" smtClean="0"/>
          </a:p>
          <a:p>
            <a:r>
              <a:rPr lang="en-US" sz="1400" dirty="0" smtClean="0"/>
              <a:t>Divide totaled value (</a:t>
            </a:r>
            <a:r>
              <a:rPr lang="en-US" sz="1400" dirty="0" err="1" smtClean="0"/>
              <a:t>b</a:t>
            </a:r>
            <a:r>
              <a:rPr lang="en-US" sz="1400" dirty="0" smtClean="0"/>
              <a:t>) by total no. of animals (a) for index score.</a:t>
            </a:r>
          </a:p>
          <a:p>
            <a:endParaRPr lang="en-US" sz="1400" dirty="0" smtClean="0"/>
          </a:p>
          <a:p>
            <a:endParaRPr lang="en-US" sz="1400" dirty="0" smtClean="0"/>
          </a:p>
          <a:p>
            <a:endParaRPr lang="en-US" sz="1400" dirty="0" smtClean="0"/>
          </a:p>
          <a:p>
            <a:endParaRPr lang="en-US" sz="1400" dirty="0" smtClean="0"/>
          </a:p>
          <a:p>
            <a:r>
              <a:rPr lang="en-US" sz="1400" dirty="0" smtClean="0"/>
              <a:t>Index Score </a:t>
            </a:r>
            <a:r>
              <a:rPr lang="en-US" sz="1400" smtClean="0"/>
              <a:t>= _____2.5___________</a:t>
            </a:r>
            <a:endParaRPr lang="en-US" sz="1400" dirty="0" smtClean="0"/>
          </a:p>
          <a:p>
            <a:r>
              <a:rPr lang="en-US" sz="1400" dirty="0" smtClean="0"/>
              <a:t> </a:t>
            </a:r>
            <a:endParaRPr lang="en-US" sz="1400"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7884247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Simple Method – Citizens Monitoring</a:t>
            </a:r>
            <a:endParaRPr lang="en-US" dirty="0"/>
          </a:p>
        </p:txBody>
      </p:sp>
      <p:sp>
        <p:nvSpPr>
          <p:cNvPr id="3" name="Content Placeholder 2"/>
          <p:cNvSpPr>
            <a:spLocks noGrp="1"/>
          </p:cNvSpPr>
          <p:nvPr>
            <p:ph idx="1"/>
          </p:nvPr>
        </p:nvSpPr>
        <p:spPr/>
        <p:txBody>
          <a:bodyPr/>
          <a:lstStyle/>
          <a:p>
            <a:r>
              <a:rPr lang="en-US" dirty="0" smtClean="0"/>
              <a:t>Add up all points for organisms found in the stream</a:t>
            </a:r>
          </a:p>
          <a:p>
            <a:pPr lvl="1"/>
            <a:r>
              <a:rPr lang="en-US" dirty="0" smtClean="0"/>
              <a:t>Excellent -----3.6+</a:t>
            </a:r>
          </a:p>
          <a:p>
            <a:pPr lvl="1"/>
            <a:r>
              <a:rPr lang="en-US" dirty="0" smtClean="0"/>
              <a:t>Good ----------2.6 – 3.5</a:t>
            </a:r>
          </a:p>
          <a:p>
            <a:pPr lvl="1"/>
            <a:r>
              <a:rPr lang="en-US" dirty="0" smtClean="0"/>
              <a:t>Fair ------------2.1 – 2.5</a:t>
            </a:r>
          </a:p>
          <a:p>
            <a:pPr lvl="1"/>
            <a:r>
              <a:rPr lang="en-US" dirty="0" smtClean="0"/>
              <a:t>Poor ----------1.0 – 2.0</a:t>
            </a:r>
          </a:p>
          <a:p>
            <a:pPr lvl="1"/>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11918286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6858000"/>
          </a:xfrm>
        </p:spPr>
        <p:txBody>
          <a:bodyPr>
            <a:noAutofit/>
          </a:bodyPr>
          <a:lstStyle/>
          <a:p>
            <a:r>
              <a:rPr lang="en-US" sz="2800" dirty="0" smtClean="0"/>
              <a:t>Why</a:t>
            </a:r>
            <a:br>
              <a:rPr lang="en-US" sz="2800" dirty="0" smtClean="0"/>
            </a:br>
            <a:r>
              <a:rPr lang="en-US" sz="2800" dirty="0" smtClean="0"/>
              <a:t>Good “snapshot” of water quality - May indicate if a problem exists and further data collection and analysis are needed</a:t>
            </a:r>
            <a:br>
              <a:rPr lang="en-US" sz="2800" dirty="0" smtClean="0"/>
            </a:br>
            <a:r>
              <a:rPr lang="en-US" sz="2800" dirty="0" smtClean="0"/>
              <a:t/>
            </a:r>
            <a:br>
              <a:rPr lang="en-US" sz="2800" dirty="0" smtClean="0"/>
            </a:br>
            <a:r>
              <a:rPr lang="en-US" sz="2800" dirty="0" smtClean="0"/>
              <a:t>Live in aquatic ecosystem for over one year</a:t>
            </a:r>
            <a:br>
              <a:rPr lang="en-US" sz="2800" dirty="0" smtClean="0"/>
            </a:br>
            <a:r>
              <a:rPr lang="en-US" sz="2800" dirty="0" smtClean="0"/>
              <a:t/>
            </a:r>
            <a:br>
              <a:rPr lang="en-US" sz="2800" dirty="0" smtClean="0"/>
            </a:br>
            <a:r>
              <a:rPr lang="en-US" sz="2800" dirty="0" smtClean="0"/>
              <a:t>Cannot easily escape changes in water quality</a:t>
            </a:r>
            <a:br>
              <a:rPr lang="en-US" sz="2800" dirty="0" smtClean="0"/>
            </a:br>
            <a:r>
              <a:rPr lang="en-US" sz="2800" dirty="0" smtClean="0"/>
              <a:t/>
            </a:r>
            <a:br>
              <a:rPr lang="en-US" sz="2800" dirty="0" smtClean="0"/>
            </a:br>
            <a:r>
              <a:rPr lang="en-US" sz="2800" dirty="0" smtClean="0"/>
              <a:t>Can be collected very easily</a:t>
            </a:r>
            <a:br>
              <a:rPr lang="en-US" sz="2800" dirty="0" smtClean="0"/>
            </a:br>
            <a:r>
              <a:rPr lang="en-US" sz="2800" dirty="0" smtClean="0"/>
              <a:t/>
            </a:r>
            <a:br>
              <a:rPr lang="en-US" sz="2800" dirty="0" smtClean="0"/>
            </a:br>
            <a:r>
              <a:rPr lang="en-US" sz="2800" dirty="0" smtClean="0"/>
              <a:t>How</a:t>
            </a:r>
            <a:br>
              <a:rPr lang="en-US" sz="2800" dirty="0" smtClean="0"/>
            </a:br>
            <a:r>
              <a:rPr lang="en-US" sz="2800" dirty="0" smtClean="0"/>
              <a:t>Pollution Sensitive Macros -&gt; found only in good quality water</a:t>
            </a:r>
            <a:br>
              <a:rPr lang="en-US" sz="2800" dirty="0" smtClean="0"/>
            </a:br>
            <a:r>
              <a:rPr lang="en-US" sz="2800" dirty="0" smtClean="0"/>
              <a:t>Pollution Tolerant Macros -&gt; found in good to poor water</a:t>
            </a:r>
            <a:br>
              <a:rPr lang="en-US" sz="2800" dirty="0" smtClean="0"/>
            </a:br>
            <a:r>
              <a:rPr lang="en-US" sz="2800" dirty="0" smtClean="0"/>
              <a:t>Higher Biodiversity indicates better stream quality</a:t>
            </a:r>
            <a:br>
              <a:rPr lang="en-US" sz="2800" dirty="0" smtClean="0"/>
            </a:br>
            <a:endParaRPr lang="en-US" sz="28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07662" y="0"/>
            <a:ext cx="7167966" cy="6858000"/>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286551" y="-983"/>
            <a:ext cx="6581206" cy="6858983"/>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Life cycles</a:t>
            </a:r>
            <a:endParaRPr lang="en-US" dirty="0"/>
          </a:p>
        </p:txBody>
      </p:sp>
      <p:pic>
        <p:nvPicPr>
          <p:cNvPr id="3" name="Picture 2"/>
          <p:cNvPicPr>
            <a:picLocks noChangeAspect="1"/>
          </p:cNvPicPr>
          <p:nvPr/>
        </p:nvPicPr>
        <p:blipFill>
          <a:blip r:embed="rId2"/>
          <a:stretch>
            <a:fillRect/>
          </a:stretch>
        </p:blipFill>
        <p:spPr>
          <a:xfrm>
            <a:off x="4954459" y="1417638"/>
            <a:ext cx="3732341" cy="3049856"/>
          </a:xfrm>
          <a:prstGeom prst="rect">
            <a:avLst/>
          </a:prstGeom>
        </p:spPr>
      </p:pic>
      <p:pic>
        <p:nvPicPr>
          <p:cNvPr id="4" name="Picture 3"/>
          <p:cNvPicPr>
            <a:picLocks noChangeAspect="1"/>
          </p:cNvPicPr>
          <p:nvPr/>
        </p:nvPicPr>
        <p:blipFill>
          <a:blip r:embed="rId3"/>
          <a:stretch>
            <a:fillRect/>
          </a:stretch>
        </p:blipFill>
        <p:spPr>
          <a:xfrm>
            <a:off x="457200" y="1417638"/>
            <a:ext cx="3680860" cy="3049856"/>
          </a:xfrm>
          <a:prstGeom prst="rect">
            <a:avLst/>
          </a:prstGeom>
        </p:spPr>
      </p:pic>
      <p:sp>
        <p:nvSpPr>
          <p:cNvPr id="5" name="TextBox 4"/>
          <p:cNvSpPr txBox="1"/>
          <p:nvPr/>
        </p:nvSpPr>
        <p:spPr>
          <a:xfrm>
            <a:off x="457200" y="4734206"/>
            <a:ext cx="3917448" cy="1200329"/>
          </a:xfrm>
          <a:prstGeom prst="rect">
            <a:avLst/>
          </a:prstGeom>
          <a:noFill/>
        </p:spPr>
        <p:txBody>
          <a:bodyPr wrap="square" rtlCol="0">
            <a:spAutoFit/>
          </a:bodyPr>
          <a:lstStyle/>
          <a:p>
            <a:pPr>
              <a:buFont typeface="Arial"/>
              <a:buChar char="•"/>
            </a:pPr>
            <a:r>
              <a:rPr lang="en-US" dirty="0" smtClean="0"/>
              <a:t>Mayflies (</a:t>
            </a:r>
            <a:r>
              <a:rPr lang="en-US" dirty="0" err="1" smtClean="0"/>
              <a:t>Ephemeroptera</a:t>
            </a:r>
            <a:r>
              <a:rPr lang="en-US" dirty="0" smtClean="0"/>
              <a:t>)</a:t>
            </a:r>
          </a:p>
          <a:p>
            <a:pPr>
              <a:buFont typeface="Arial"/>
              <a:buChar char="•"/>
            </a:pPr>
            <a:r>
              <a:rPr lang="en-US" dirty="0" smtClean="0"/>
              <a:t>Dragonflies &amp; Damselflies (</a:t>
            </a:r>
            <a:r>
              <a:rPr lang="en-US" dirty="0" err="1" smtClean="0"/>
              <a:t>Odonta</a:t>
            </a:r>
            <a:r>
              <a:rPr lang="en-US" dirty="0" smtClean="0"/>
              <a:t>)</a:t>
            </a:r>
          </a:p>
          <a:p>
            <a:pPr>
              <a:buFont typeface="Arial"/>
              <a:buChar char="•"/>
            </a:pPr>
            <a:r>
              <a:rPr lang="en-US" dirty="0" smtClean="0"/>
              <a:t>Stoneflies (</a:t>
            </a:r>
            <a:r>
              <a:rPr lang="en-US" dirty="0" err="1" smtClean="0"/>
              <a:t>Plecoptera</a:t>
            </a:r>
            <a:r>
              <a:rPr lang="en-US" dirty="0" smtClean="0"/>
              <a:t>)</a:t>
            </a:r>
          </a:p>
          <a:p>
            <a:pPr>
              <a:buFont typeface="Arial"/>
              <a:buChar char="•"/>
            </a:pPr>
            <a:r>
              <a:rPr lang="en-US" dirty="0" smtClean="0"/>
              <a:t>Surface Bugs (</a:t>
            </a:r>
            <a:r>
              <a:rPr lang="en-US" dirty="0" err="1" smtClean="0"/>
              <a:t>Hemiptera</a:t>
            </a:r>
            <a:r>
              <a:rPr lang="en-US" dirty="0" smtClean="0"/>
              <a:t>)</a:t>
            </a:r>
            <a:endParaRPr lang="en-US" dirty="0"/>
          </a:p>
        </p:txBody>
      </p:sp>
      <p:sp>
        <p:nvSpPr>
          <p:cNvPr id="6" name="TextBox 5"/>
          <p:cNvSpPr txBox="1"/>
          <p:nvPr/>
        </p:nvSpPr>
        <p:spPr>
          <a:xfrm>
            <a:off x="4801919" y="4549676"/>
            <a:ext cx="4222528" cy="2308324"/>
          </a:xfrm>
          <a:prstGeom prst="rect">
            <a:avLst/>
          </a:prstGeom>
          <a:noFill/>
        </p:spPr>
        <p:txBody>
          <a:bodyPr wrap="square" rtlCol="0">
            <a:spAutoFit/>
          </a:bodyPr>
          <a:lstStyle/>
          <a:p>
            <a:pPr>
              <a:buFont typeface="Arial"/>
              <a:buChar char="•"/>
            </a:pPr>
            <a:r>
              <a:rPr lang="en-US" dirty="0" err="1" smtClean="0"/>
              <a:t>Caddisflies</a:t>
            </a:r>
            <a:r>
              <a:rPr lang="en-US" dirty="0" smtClean="0"/>
              <a:t> (</a:t>
            </a:r>
            <a:r>
              <a:rPr lang="en-US" dirty="0" err="1" smtClean="0"/>
              <a:t>Trichoptera</a:t>
            </a:r>
            <a:r>
              <a:rPr lang="en-US" dirty="0" smtClean="0"/>
              <a:t>)</a:t>
            </a:r>
          </a:p>
          <a:p>
            <a:pPr>
              <a:buFont typeface="Arial"/>
              <a:buChar char="•"/>
            </a:pPr>
            <a:r>
              <a:rPr lang="en-US" dirty="0" smtClean="0"/>
              <a:t>Aquatic Flies &amp; Mosquitoes (</a:t>
            </a:r>
            <a:r>
              <a:rPr lang="en-US" dirty="0" err="1" smtClean="0"/>
              <a:t>Diptera</a:t>
            </a:r>
            <a:r>
              <a:rPr lang="en-US" dirty="0" smtClean="0"/>
              <a:t>)</a:t>
            </a:r>
          </a:p>
          <a:p>
            <a:pPr>
              <a:buFont typeface="Arial"/>
              <a:buChar char="•"/>
            </a:pPr>
            <a:r>
              <a:rPr lang="en-US" dirty="0" err="1" smtClean="0"/>
              <a:t>Fishfly</a:t>
            </a:r>
            <a:r>
              <a:rPr lang="en-US" dirty="0" smtClean="0"/>
              <a:t>, Dobson Fly, Alderfly (</a:t>
            </a:r>
            <a:r>
              <a:rPr lang="en-US" dirty="0" err="1" smtClean="0"/>
              <a:t>Megaloptera</a:t>
            </a:r>
            <a:r>
              <a:rPr lang="en-US" dirty="0" smtClean="0"/>
              <a:t>)</a:t>
            </a:r>
          </a:p>
          <a:p>
            <a:pPr>
              <a:buFont typeface="Arial"/>
              <a:buChar char="•"/>
            </a:pPr>
            <a:r>
              <a:rPr lang="en-US" dirty="0" smtClean="0"/>
              <a:t>Water Beetle (</a:t>
            </a:r>
            <a:r>
              <a:rPr lang="en-US" dirty="0" err="1" smtClean="0"/>
              <a:t>Coleoptera</a:t>
            </a:r>
            <a:r>
              <a:rPr lang="en-US" dirty="0" smtClean="0"/>
              <a:t>)</a:t>
            </a:r>
          </a:p>
          <a:p>
            <a:pPr>
              <a:buFont typeface="Arial"/>
              <a:buChar char="•"/>
            </a:pPr>
            <a:r>
              <a:rPr lang="en-US" dirty="0" err="1" smtClean="0"/>
              <a:t>Spongillafly</a:t>
            </a:r>
            <a:r>
              <a:rPr lang="en-US" dirty="0" smtClean="0"/>
              <a:t> (</a:t>
            </a:r>
            <a:r>
              <a:rPr lang="en-US" dirty="0" err="1" smtClean="0"/>
              <a:t>Neuroptera</a:t>
            </a:r>
            <a:r>
              <a:rPr lang="en-US" dirty="0" smtClean="0"/>
              <a:t>)</a:t>
            </a:r>
          </a:p>
          <a:p>
            <a:pPr>
              <a:buFont typeface="Arial"/>
              <a:buChar char="•"/>
            </a:pPr>
            <a:r>
              <a:rPr lang="en-US" dirty="0" smtClean="0"/>
              <a:t>Aquatic Moths (Lepidoptera)</a:t>
            </a:r>
          </a:p>
          <a:p>
            <a:pPr>
              <a:buFont typeface="Arial"/>
              <a:buChar char="•"/>
            </a:pPr>
            <a:endParaRPr lang="en-US" dirty="0" smtClean="0"/>
          </a:p>
          <a:p>
            <a:pPr>
              <a:buFont typeface="Arial"/>
              <a:buChar char="•"/>
            </a:pPr>
            <a:endParaRPr lang="en-US" dirty="0"/>
          </a:p>
        </p:txBody>
      </p:sp>
      <p:sp>
        <p:nvSpPr>
          <p:cNvPr id="7" name="TextBox 6"/>
          <p:cNvSpPr txBox="1"/>
          <p:nvPr/>
        </p:nvSpPr>
        <p:spPr>
          <a:xfrm>
            <a:off x="1981200" y="3337467"/>
            <a:ext cx="711200" cy="369332"/>
          </a:xfrm>
          <a:prstGeom prst="rect">
            <a:avLst/>
          </a:prstGeom>
          <a:noFill/>
        </p:spPr>
        <p:txBody>
          <a:bodyPr wrap="square" rtlCol="0">
            <a:spAutoFit/>
          </a:bodyPr>
          <a:lstStyle/>
          <a:p>
            <a:r>
              <a:rPr lang="en-US" dirty="0" smtClean="0"/>
              <a:t>Land</a:t>
            </a:r>
            <a:endParaRPr lang="en-US" dirty="0"/>
          </a:p>
        </p:txBody>
      </p:sp>
      <p:sp>
        <p:nvSpPr>
          <p:cNvPr id="8" name="TextBox 7"/>
          <p:cNvSpPr txBox="1"/>
          <p:nvPr/>
        </p:nvSpPr>
        <p:spPr>
          <a:xfrm>
            <a:off x="2844800" y="2118267"/>
            <a:ext cx="1083733" cy="369332"/>
          </a:xfrm>
          <a:prstGeom prst="rect">
            <a:avLst/>
          </a:prstGeom>
          <a:noFill/>
        </p:spPr>
        <p:txBody>
          <a:bodyPr wrap="square" rtlCol="0">
            <a:spAutoFit/>
          </a:bodyPr>
          <a:lstStyle/>
          <a:p>
            <a:r>
              <a:rPr lang="en-US" dirty="0" smtClean="0"/>
              <a:t>Water</a:t>
            </a:r>
            <a:endParaRPr lang="en-US" dirty="0"/>
          </a:p>
        </p:txBody>
      </p:sp>
      <p:sp>
        <p:nvSpPr>
          <p:cNvPr id="9" name="TextBox 8"/>
          <p:cNvSpPr txBox="1"/>
          <p:nvPr/>
        </p:nvSpPr>
        <p:spPr>
          <a:xfrm>
            <a:off x="7450666" y="3522133"/>
            <a:ext cx="1083733" cy="369332"/>
          </a:xfrm>
          <a:prstGeom prst="rect">
            <a:avLst/>
          </a:prstGeom>
          <a:noFill/>
        </p:spPr>
        <p:txBody>
          <a:bodyPr wrap="square" rtlCol="0">
            <a:spAutoFit/>
          </a:bodyPr>
          <a:lstStyle/>
          <a:p>
            <a:r>
              <a:rPr lang="en-US" dirty="0" smtClean="0"/>
              <a:t>Water</a:t>
            </a:r>
            <a:endParaRPr lang="en-US" dirty="0"/>
          </a:p>
        </p:txBody>
      </p:sp>
      <p:sp>
        <p:nvSpPr>
          <p:cNvPr id="10" name="TextBox 9"/>
          <p:cNvSpPr txBox="1"/>
          <p:nvPr/>
        </p:nvSpPr>
        <p:spPr>
          <a:xfrm>
            <a:off x="7450666" y="2118267"/>
            <a:ext cx="1083733" cy="369332"/>
          </a:xfrm>
          <a:prstGeom prst="rect">
            <a:avLst/>
          </a:prstGeom>
          <a:noFill/>
        </p:spPr>
        <p:txBody>
          <a:bodyPr wrap="square" rtlCol="0">
            <a:spAutoFit/>
          </a:bodyPr>
          <a:lstStyle/>
          <a:p>
            <a:r>
              <a:rPr lang="en-US" dirty="0" smtClean="0"/>
              <a:t>Water</a:t>
            </a:r>
            <a:endParaRPr lang="en-US" dirty="0"/>
          </a:p>
        </p:txBody>
      </p:sp>
      <p:sp>
        <p:nvSpPr>
          <p:cNvPr id="11" name="TextBox 10"/>
          <p:cNvSpPr txBox="1"/>
          <p:nvPr/>
        </p:nvSpPr>
        <p:spPr>
          <a:xfrm>
            <a:off x="5655733" y="3755998"/>
            <a:ext cx="931334" cy="369332"/>
          </a:xfrm>
          <a:prstGeom prst="rect">
            <a:avLst/>
          </a:prstGeom>
          <a:noFill/>
        </p:spPr>
        <p:txBody>
          <a:bodyPr wrap="square" rtlCol="0">
            <a:spAutoFit/>
          </a:bodyPr>
          <a:lstStyle/>
          <a:p>
            <a:r>
              <a:rPr lang="en-US" dirty="0" smtClean="0"/>
              <a:t>Land</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Collection for Biotic Index Calculation</a:t>
            </a:r>
            <a:endParaRPr lang="en-US" dirty="0"/>
          </a:p>
        </p:txBody>
      </p:sp>
      <p:sp>
        <p:nvSpPr>
          <p:cNvPr id="3" name="Content Placeholder 2"/>
          <p:cNvSpPr>
            <a:spLocks noGrp="1"/>
          </p:cNvSpPr>
          <p:nvPr>
            <p:ph idx="1"/>
          </p:nvPr>
        </p:nvSpPr>
        <p:spPr>
          <a:xfrm>
            <a:off x="1" y="2048933"/>
            <a:ext cx="9262532" cy="4944533"/>
          </a:xfrm>
        </p:spPr>
        <p:txBody>
          <a:bodyPr>
            <a:normAutofit/>
          </a:bodyPr>
          <a:lstStyle/>
          <a:p>
            <a:r>
              <a:rPr lang="en-US" dirty="0" smtClean="0"/>
              <a:t>Keeping in mind the classes of </a:t>
            </a:r>
            <a:r>
              <a:rPr lang="en-US" dirty="0" err="1" smtClean="0"/>
              <a:t>macroinvertebrates</a:t>
            </a:r>
            <a:r>
              <a:rPr lang="en-US" dirty="0" smtClean="0"/>
              <a:t>, you will use a net (see demonstration) to collect samples from the stream</a:t>
            </a:r>
          </a:p>
          <a:p>
            <a:r>
              <a:rPr lang="en-US" dirty="0" smtClean="0"/>
              <a:t>Then you will determine which </a:t>
            </a:r>
            <a:r>
              <a:rPr lang="en-US" dirty="0" smtClean="0"/>
              <a:t>Class or Group </a:t>
            </a:r>
            <a:r>
              <a:rPr lang="en-US" dirty="0" smtClean="0"/>
              <a:t>the organisms fit into (1, 2, 3 or 4)</a:t>
            </a:r>
          </a:p>
          <a:p>
            <a:r>
              <a:rPr lang="en-US" dirty="0" smtClean="0"/>
              <a:t>**you have a reference sheet to do this</a:t>
            </a:r>
          </a:p>
          <a:p>
            <a:r>
              <a:rPr lang="en-US" dirty="0" smtClean="0"/>
              <a:t>Biotic Index estimates/forecasts stream quality</a:t>
            </a:r>
          </a:p>
          <a:p>
            <a:r>
              <a:rPr lang="en-US" dirty="0" smtClean="0"/>
              <a:t>NOTE – There are several different biotic indices that can be used.  We will go over a few.</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485186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700338"/>
            <a:ext cx="5543549" cy="4157662"/>
          </a:xfrm>
          <a:prstGeom prst="rect">
            <a:avLst/>
          </a:prstGeom>
        </p:spPr>
      </p:pic>
      <p:pic>
        <p:nvPicPr>
          <p:cNvPr id="3" name="Picture 2"/>
          <p:cNvPicPr>
            <a:picLocks noChangeAspect="1"/>
          </p:cNvPicPr>
          <p:nvPr/>
        </p:nvPicPr>
        <p:blipFill>
          <a:blip r:embed="rId3"/>
          <a:stretch>
            <a:fillRect/>
          </a:stretch>
        </p:blipFill>
        <p:spPr>
          <a:xfrm>
            <a:off x="3742267" y="0"/>
            <a:ext cx="3600451" cy="3192400"/>
          </a:xfrm>
          <a:prstGeom prst="rect">
            <a:avLst/>
          </a:prstGeom>
        </p:spPr>
      </p:pic>
      <p:pic>
        <p:nvPicPr>
          <p:cNvPr id="4" name="Picture 3"/>
          <p:cNvPicPr>
            <a:picLocks noChangeAspect="1"/>
          </p:cNvPicPr>
          <p:nvPr/>
        </p:nvPicPr>
        <p:blipFill>
          <a:blip r:embed="rId4"/>
          <a:stretch>
            <a:fillRect/>
          </a:stretch>
        </p:blipFill>
        <p:spPr>
          <a:xfrm>
            <a:off x="0" y="0"/>
            <a:ext cx="3742267" cy="2806700"/>
          </a:xfrm>
          <a:prstGeom prst="rect">
            <a:avLst/>
          </a:prstGeom>
        </p:spPr>
      </p:pic>
      <p:pic>
        <p:nvPicPr>
          <p:cNvPr id="7" name="Picture 6"/>
          <p:cNvPicPr>
            <a:picLocks noChangeAspect="1"/>
          </p:cNvPicPr>
          <p:nvPr/>
        </p:nvPicPr>
        <p:blipFill>
          <a:blip r:embed="rId5"/>
          <a:stretch>
            <a:fillRect/>
          </a:stretch>
        </p:blipFill>
        <p:spPr>
          <a:xfrm>
            <a:off x="5543549" y="2820087"/>
            <a:ext cx="3600451" cy="4081848"/>
          </a:xfrm>
          <a:prstGeom prst="rect">
            <a:avLst/>
          </a:prstGeom>
        </p:spPr>
      </p:pic>
      <p:pic>
        <p:nvPicPr>
          <p:cNvPr id="9" name="Picture 8"/>
          <p:cNvPicPr>
            <a:picLocks noChangeAspect="1"/>
          </p:cNvPicPr>
          <p:nvPr/>
        </p:nvPicPr>
        <p:blipFill>
          <a:blip r:embed="rId6"/>
          <a:stretch>
            <a:fillRect/>
          </a:stretch>
        </p:blipFill>
        <p:spPr>
          <a:xfrm>
            <a:off x="7342718" y="0"/>
            <a:ext cx="1801282" cy="2893585"/>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357</TotalTime>
  <Words>1382</Words>
  <Application>Microsoft Macintosh PowerPoint</Application>
  <PresentationFormat>On-screen Show (4:3)</PresentationFormat>
  <Paragraphs>469</Paragraphs>
  <Slides>36</Slides>
  <Notes>8</Notes>
  <HiddenSlides>0</HiddenSlides>
  <MMClips>0</MMClips>
  <ScaleCrop>false</ScaleCrop>
  <HeadingPairs>
    <vt:vector size="4" baseType="variant">
      <vt:variant>
        <vt:lpstr>Design Template</vt:lpstr>
      </vt:variant>
      <vt:variant>
        <vt:i4>1</vt:i4>
      </vt:variant>
      <vt:variant>
        <vt:lpstr>Slide Titles</vt:lpstr>
      </vt:variant>
      <vt:variant>
        <vt:i4>36</vt:i4>
      </vt:variant>
    </vt:vector>
  </HeadingPairs>
  <TitlesOfParts>
    <vt:vector size="37" baseType="lpstr">
      <vt:lpstr>Office Theme</vt:lpstr>
      <vt:lpstr>Macroinvertebtates</vt:lpstr>
      <vt:lpstr>Macroinvertebrates</vt:lpstr>
      <vt:lpstr>Slide 3</vt:lpstr>
      <vt:lpstr>Why Good “snapshot” of water quality - May indicate if a problem exists and further data collection and analysis are needed  Live in aquatic ecosystem for over one year  Cannot easily escape changes in water quality  Can be collected very easily  How Pollution Sensitive Macros -&gt; found only in good quality water Pollution Tolerant Macros -&gt; found in good to poor water Higher Biodiversity indicates better stream quality </vt:lpstr>
      <vt:lpstr>Slide 5</vt:lpstr>
      <vt:lpstr>Slide 6</vt:lpstr>
      <vt:lpstr>Life cycles</vt:lpstr>
      <vt:lpstr>Collection for Biotic Index Calculation</vt:lpstr>
      <vt:lpstr>Slide 9</vt:lpstr>
      <vt:lpstr>Slide 10</vt:lpstr>
      <vt:lpstr>Using the Simple Method</vt:lpstr>
      <vt:lpstr>Simple Method</vt:lpstr>
      <vt:lpstr>Using the Citizens Monitoring Method</vt:lpstr>
      <vt:lpstr>Citizens Monitoring Method</vt:lpstr>
      <vt:lpstr>Slide 15</vt:lpstr>
      <vt:lpstr>Slide 16</vt:lpstr>
      <vt:lpstr>Stoneflies Plecoptera: “Braided Wings”</vt:lpstr>
      <vt:lpstr>Caddisfly Trichoptera: “Hair Wings”</vt:lpstr>
      <vt:lpstr>Mayflies Ephemeroptera: “Short-Lived Wing”</vt:lpstr>
      <vt:lpstr>Dobsonfly/Hellgrammite Megaloptera: “Large Wing”</vt:lpstr>
      <vt:lpstr>Surface/True Bugs Hemiptera: “Half-Wing”</vt:lpstr>
      <vt:lpstr>Slide 22</vt:lpstr>
      <vt:lpstr>Dragonflies  Odonata: “Tooth”</vt:lpstr>
      <vt:lpstr>Damselflies Odonata: “Tooth”</vt:lpstr>
      <vt:lpstr>Slide 25</vt:lpstr>
      <vt:lpstr>Now let’s practice…</vt:lpstr>
      <vt:lpstr>Specimen 1</vt:lpstr>
      <vt:lpstr>Specimen 2</vt:lpstr>
      <vt:lpstr>Specimen 3</vt:lpstr>
      <vt:lpstr>Specimen 4</vt:lpstr>
      <vt:lpstr>Specimen 5</vt:lpstr>
      <vt:lpstr>Specimen 6</vt:lpstr>
      <vt:lpstr>Results of Using the Simple Method</vt:lpstr>
      <vt:lpstr>Simple Method</vt:lpstr>
      <vt:lpstr>Results of Using the Citizens Method</vt:lpstr>
      <vt:lpstr>Simple Method – Citizens Monitoring</vt:lpstr>
    </vt:vector>
  </TitlesOfParts>
  <Company>DASD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Macroinvertebrates</dc:title>
  <dc:creator>DASD</dc:creator>
  <cp:lastModifiedBy>DASD</cp:lastModifiedBy>
  <cp:revision>63</cp:revision>
  <dcterms:created xsi:type="dcterms:W3CDTF">2015-09-18T18:11:01Z</dcterms:created>
  <dcterms:modified xsi:type="dcterms:W3CDTF">2015-09-18T18:40:21Z</dcterms:modified>
</cp:coreProperties>
</file>