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96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3" r:id="rId8"/>
    <p:sldId id="262" r:id="rId9"/>
    <p:sldId id="261" r:id="rId10"/>
    <p:sldId id="264" r:id="rId11"/>
    <p:sldId id="265" r:id="rId12"/>
    <p:sldId id="266" r:id="rId13"/>
    <p:sldId id="267" r:id="rId14"/>
    <p:sldId id="270" r:id="rId15"/>
    <p:sldId id="269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30B2-8A23-44BA-A1E8-9CB3373E0FFB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FB3B-9B20-4656-B731-B23733B2F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30B2-8A23-44BA-A1E8-9CB3373E0FFB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FB3B-9B20-4656-B731-B23733B2F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30B2-8A23-44BA-A1E8-9CB3373E0FFB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FB3B-9B20-4656-B731-B23733B2F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30B2-8A23-44BA-A1E8-9CB3373E0FFB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FB3B-9B20-4656-B731-B23733B2F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30B2-8A23-44BA-A1E8-9CB3373E0FFB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FB3B-9B20-4656-B731-B23733B2F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30B2-8A23-44BA-A1E8-9CB3373E0FFB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FB3B-9B20-4656-B731-B23733B2F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30B2-8A23-44BA-A1E8-9CB3373E0FFB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FB3B-9B20-4656-B731-B23733B2F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30B2-8A23-44BA-A1E8-9CB3373E0FFB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FB3B-9B20-4656-B731-B23733B2F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30B2-8A23-44BA-A1E8-9CB3373E0FFB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FB3B-9B20-4656-B731-B23733B2F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30B2-8A23-44BA-A1E8-9CB3373E0FFB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FB3B-9B20-4656-B731-B23733B2F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30B2-8A23-44BA-A1E8-9CB3373E0FFB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FB3B-9B20-4656-B731-B23733B2F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3F30B2-8A23-44BA-A1E8-9CB3373E0FFB}" type="datetimeFigureOut">
              <a:rPr lang="en-US" smtClean="0"/>
              <a:pPr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DA0FB3B-9B20-4656-B731-B23733B2F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4083" y="2438400"/>
            <a:ext cx="65758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Organelle</a:t>
            </a:r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Quiz</a:t>
            </a:r>
            <a:endParaRPr lang="en-US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706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ysos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66825"/>
            <a:ext cx="421957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533400"/>
            <a:ext cx="47916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organelle contains digestive 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nzymes used to digest food and</a:t>
            </a:r>
          </a:p>
          <a:p>
            <a:r>
              <a:rPr lang="en-US" sz="2400" dirty="0"/>
              <a:t>w</a:t>
            </a:r>
            <a:r>
              <a:rPr lang="en-US" sz="2400" dirty="0" smtClean="0"/>
              <a:t>orn out cell parts.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2309515"/>
            <a:ext cx="5067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the name of this organelle?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346966"/>
            <a:ext cx="1688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A lysosome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384417"/>
            <a:ext cx="4828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organelle is responsible for 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roducing this organelle?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791200"/>
            <a:ext cx="2958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The Golgi Apparatus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750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plast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0170"/>
          <a:stretch>
            <a:fillRect/>
          </a:stretch>
        </p:blipFill>
        <p:spPr bwMode="auto">
          <a:xfrm>
            <a:off x="4173793" y="1524000"/>
            <a:ext cx="481780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8264" y="381000"/>
            <a:ext cx="35317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the brown particles in this </a:t>
            </a:r>
          </a:p>
          <a:p>
            <a:r>
              <a:rPr lang="en-US" sz="2000" dirty="0"/>
              <a:t>o</a:t>
            </a:r>
            <a:r>
              <a:rPr lang="en-US" sz="2000" dirty="0" smtClean="0"/>
              <a:t>rganelle were starch, which</a:t>
            </a:r>
          </a:p>
          <a:p>
            <a:r>
              <a:rPr lang="en-US" sz="2000" dirty="0"/>
              <a:t>o</a:t>
            </a:r>
            <a:r>
              <a:rPr lang="en-US" sz="2000" dirty="0" smtClean="0"/>
              <a:t>rganelle would it be?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264" y="2391364"/>
            <a:ext cx="35317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the particles in this </a:t>
            </a:r>
          </a:p>
          <a:p>
            <a:r>
              <a:rPr lang="en-US" sz="2000" dirty="0"/>
              <a:t>o</a:t>
            </a:r>
            <a:r>
              <a:rPr lang="en-US" sz="2000" dirty="0" smtClean="0"/>
              <a:t>rganelle were pigments, </a:t>
            </a:r>
          </a:p>
          <a:p>
            <a:r>
              <a:rPr lang="en-US" sz="2000" dirty="0"/>
              <a:t>w</a:t>
            </a:r>
            <a:r>
              <a:rPr lang="en-US" sz="2000" dirty="0" smtClean="0"/>
              <a:t>hich organelle would it be?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871956" y="2133992"/>
            <a:ext cx="2352546" cy="1820223"/>
            <a:chOff x="5871956" y="2133992"/>
            <a:chExt cx="2352546" cy="1820223"/>
          </a:xfrm>
        </p:grpSpPr>
        <p:sp>
          <p:nvSpPr>
            <p:cNvPr id="5" name="Oval 4"/>
            <p:cNvSpPr/>
            <p:nvPr/>
          </p:nvSpPr>
          <p:spPr>
            <a:xfrm>
              <a:off x="6329156" y="2133992"/>
              <a:ext cx="1143000" cy="1523608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871956" y="2842817"/>
              <a:ext cx="1028700" cy="107564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4662298">
              <a:off x="7019463" y="2749176"/>
              <a:ext cx="962278" cy="1447800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086600" y="2480229"/>
              <a:ext cx="833644" cy="900412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0"/>
                    <a:shade val="30000"/>
                    <a:satMod val="115000"/>
                  </a:schemeClr>
                </a:gs>
                <a:gs pos="50000">
                  <a:schemeClr val="accent5">
                    <a:lumMod val="50000"/>
                    <a:shade val="67500"/>
                    <a:satMod val="115000"/>
                  </a:schemeClr>
                </a:gs>
                <a:gs pos="100000">
                  <a:schemeClr val="accent5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8264" y="1569479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An </a:t>
            </a:r>
            <a:r>
              <a:rPr lang="en-US" dirty="0" err="1" smtClean="0">
                <a:solidFill>
                  <a:schemeClr val="accent6"/>
                </a:solidFill>
              </a:rPr>
              <a:t>amyloplast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264" y="373380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 </a:t>
            </a:r>
            <a:r>
              <a:rPr lang="en-US" dirty="0" err="1" smtClean="0">
                <a:solidFill>
                  <a:schemeClr val="accent6"/>
                </a:solidFill>
              </a:rPr>
              <a:t>chromoplast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264" y="4570457"/>
            <a:ext cx="4275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</a:t>
            </a:r>
            <a:r>
              <a:rPr lang="en-US" dirty="0" err="1" smtClean="0"/>
              <a:t>amyloplasts</a:t>
            </a:r>
            <a:r>
              <a:rPr lang="en-US" dirty="0" smtClean="0"/>
              <a:t> and </a:t>
            </a:r>
            <a:r>
              <a:rPr lang="en-US" dirty="0" err="1" smtClean="0"/>
              <a:t>chromoplasts</a:t>
            </a:r>
            <a:r>
              <a:rPr lang="en-US" dirty="0" smtClean="0"/>
              <a:t>, </a:t>
            </a:r>
          </a:p>
          <a:p>
            <a:r>
              <a:rPr lang="en-US" dirty="0"/>
              <a:t>a</a:t>
            </a:r>
            <a:r>
              <a:rPr lang="en-US" dirty="0" smtClean="0"/>
              <a:t>long with chloroplasts,  are known as </a:t>
            </a:r>
          </a:p>
          <a:p>
            <a:r>
              <a:rPr lang="en-US" dirty="0" smtClean="0"/>
              <a:t>what type of organelle which are found</a:t>
            </a:r>
          </a:p>
          <a:p>
            <a:r>
              <a:rPr lang="en-US" dirty="0"/>
              <a:t>o</a:t>
            </a:r>
            <a:r>
              <a:rPr lang="en-US" dirty="0" smtClean="0"/>
              <a:t>nly in plants?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8264" y="5943600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plastids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808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http://www.pleasanton.k12.ca.us/avhsstudent/64333/cytoseleton1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0296" y="76200"/>
            <a:ext cx="674450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267200"/>
            <a:ext cx="81660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microfilaments, intermediate filaments and microtubules shown </a:t>
            </a:r>
          </a:p>
          <a:p>
            <a:r>
              <a:rPr lang="en-US" sz="2000" dirty="0"/>
              <a:t>h</a:t>
            </a:r>
            <a:r>
              <a:rPr lang="en-US" sz="2000" dirty="0" smtClean="0"/>
              <a:t>ere are part of which cell structure?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497828" y="5029200"/>
            <a:ext cx="2252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The cytoskeleton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560" y="5562600"/>
            <a:ext cx="7952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All of these components of the cytoskeleton are made of what type</a:t>
            </a:r>
          </a:p>
          <a:p>
            <a:r>
              <a:rPr lang="en-US" sz="2000" dirty="0"/>
              <a:t>o</a:t>
            </a:r>
            <a:r>
              <a:rPr lang="en-US" sz="2000" dirty="0" smtClean="0"/>
              <a:t>f organic molecules?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010789" y="6248400"/>
            <a:ext cx="1175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proteins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427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entrioles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64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524000"/>
            <a:ext cx="45111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These structures are found in animal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ells and are involved in cell division.</a:t>
            </a:r>
          </a:p>
          <a:p>
            <a:r>
              <a:rPr lang="en-US" sz="2000" dirty="0" smtClean="0"/>
              <a:t>What are they?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751938" y="3036332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centrioles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994666"/>
            <a:ext cx="4939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are these structures composed of ?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751938" y="4953000"/>
            <a:ext cx="1757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microtubules</a:t>
            </a:r>
            <a:endParaRPr lang="en-US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248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0000"/>
          <a:stretch>
            <a:fillRect/>
          </a:stretch>
        </p:blipFill>
        <p:spPr bwMode="auto">
          <a:xfrm>
            <a:off x="4267200" y="228599"/>
            <a:ext cx="4572000" cy="63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533400"/>
            <a:ext cx="38908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are the hair-like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tructures extending </a:t>
            </a:r>
          </a:p>
          <a:p>
            <a:r>
              <a:rPr lang="en-US" sz="2400" dirty="0"/>
              <a:t>b</a:t>
            </a:r>
            <a:r>
              <a:rPr lang="en-US" sz="2400" dirty="0" smtClean="0"/>
              <a:t>eyond the cell membrane</a:t>
            </a:r>
          </a:p>
          <a:p>
            <a:r>
              <a:rPr lang="en-US" sz="2400" dirty="0"/>
              <a:t>o</a:t>
            </a:r>
            <a:r>
              <a:rPr lang="en-US" sz="2400" dirty="0" smtClean="0"/>
              <a:t>f this paramecium?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95643" y="2590800"/>
            <a:ext cx="7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cilia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3733800"/>
            <a:ext cx="4163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are cilia composed of 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44171" y="5105400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microtubules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108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0" y="457200"/>
            <a:ext cx="440055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990600"/>
            <a:ext cx="3746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the long hair-like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tructure extending from 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his protozoan?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82386" y="3124200"/>
            <a:ext cx="1737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A flagellum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415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8308" y="1143000"/>
            <a:ext cx="535709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934200" y="609600"/>
            <a:ext cx="5334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391400" y="228600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685800"/>
            <a:ext cx="3012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structure A 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1371600"/>
            <a:ext cx="2576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 central vacuole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2209800"/>
            <a:ext cx="3132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structure  B ?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763491" y="4191000"/>
            <a:ext cx="180109" cy="685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91200" y="4876800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3048000"/>
            <a:ext cx="1975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 chloroplast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4038600"/>
            <a:ext cx="34932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Name another structure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ound in this cell that</a:t>
            </a:r>
          </a:p>
          <a:p>
            <a:r>
              <a:rPr lang="en-US" sz="2400" dirty="0"/>
              <a:t>w</a:t>
            </a:r>
            <a:r>
              <a:rPr lang="en-US" sz="2400" dirty="0" smtClean="0"/>
              <a:t>ould not be found in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n animal cell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5791200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cell wall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876309" y="3602182"/>
            <a:ext cx="1080745" cy="1359932"/>
            <a:chOff x="7848600" y="3657600"/>
            <a:chExt cx="1080745" cy="1359932"/>
          </a:xfrm>
        </p:grpSpPr>
        <p:cxnSp>
          <p:nvCxnSpPr>
            <p:cNvPr id="15" name="Straight Arrow Connector 14"/>
            <p:cNvCxnSpPr/>
            <p:nvPr/>
          </p:nvCxnSpPr>
          <p:spPr>
            <a:xfrm flipH="1" flipV="1">
              <a:off x="7924800" y="3657600"/>
              <a:ext cx="609600" cy="990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848600" y="4648200"/>
              <a:ext cx="1080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Cell wall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830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735"/>
          <a:stretch/>
        </p:blipFill>
        <p:spPr bwMode="auto">
          <a:xfrm>
            <a:off x="2286000" y="1060752"/>
            <a:ext cx="4419600" cy="413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45720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electron micrograph shows a cross section of what cellular structure?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5486400"/>
            <a:ext cx="3818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cilium or a flagellum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109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1323" y="644906"/>
            <a:ext cx="5177877" cy="529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914400"/>
            <a:ext cx="3297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organelle is this?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0"/>
            <a:ext cx="243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 mitochondrion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438400"/>
            <a:ext cx="2996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process occurs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 this organelle?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657600"/>
            <a:ext cx="2900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Cellular Respiration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343400"/>
            <a:ext cx="31325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high energy 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olecule is produced</a:t>
            </a:r>
          </a:p>
          <a:p>
            <a:r>
              <a:rPr lang="en-US" sz="2400" dirty="0"/>
              <a:t>b</a:t>
            </a:r>
            <a:r>
              <a:rPr lang="en-US" sz="2400" dirty="0" smtClean="0"/>
              <a:t>y this organelle?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295820" y="5786735"/>
            <a:ext cx="685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ATP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182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4648200" cy="495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914400"/>
            <a:ext cx="3297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organelle is this?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061289"/>
            <a:ext cx="1975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 chloroplast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208178"/>
            <a:ext cx="2996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process occurs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 this organelle?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724400"/>
            <a:ext cx="2204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Photosynthesis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624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08069" y="228600"/>
            <a:ext cx="6288131" cy="3933825"/>
            <a:chOff x="2474869" y="1476375"/>
            <a:chExt cx="6288131" cy="3933825"/>
          </a:xfrm>
        </p:grpSpPr>
        <p:pic>
          <p:nvPicPr>
            <p:cNvPr id="2" name="Picture 24" descr="http://micro.magnet.fsu.edu/cells/nucleus/images/nucleolusfigure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8846" t="9551" r="4004"/>
            <a:stretch/>
          </p:blipFill>
          <p:spPr bwMode="auto">
            <a:xfrm>
              <a:off x="2474869" y="1476375"/>
              <a:ext cx="6288131" cy="393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724400" y="2895600"/>
              <a:ext cx="12954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?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33400" y="4191000"/>
            <a:ext cx="8047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the dark structure in the center of the diagram 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872911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nucleolus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554822"/>
            <a:ext cx="7542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other cell organelle is made by this structure ?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6236732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ribosomes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739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http://wmworia.files.wordpress.com/2007/11/23chromosom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1024" y="1622425"/>
            <a:ext cx="5208176" cy="371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925" y="533400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this structure?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925" y="1491734"/>
            <a:ext cx="168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 chromosome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925" y="2450068"/>
            <a:ext cx="2834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important molecule</a:t>
            </a:r>
          </a:p>
          <a:p>
            <a:r>
              <a:rPr lang="en-US" dirty="0"/>
              <a:t>i</a:t>
            </a:r>
            <a:r>
              <a:rPr lang="en-US" dirty="0" smtClean="0"/>
              <a:t>s found in this structure?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925" y="3685401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DNA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925" y="4643735"/>
            <a:ext cx="3392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information is contained </a:t>
            </a:r>
          </a:p>
          <a:p>
            <a:r>
              <a:rPr lang="en-US" dirty="0" smtClean="0"/>
              <a:t>in the DNA of a chromosome?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925" y="5879068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How to make proteins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728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http://www.phschool.com/science/biology_place/biocoach/images/translation/polysom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52400"/>
            <a:ext cx="6382925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3657600"/>
            <a:ext cx="80450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blue structures are chains of amino acids.  The long </a:t>
            </a:r>
          </a:p>
          <a:p>
            <a:r>
              <a:rPr lang="en-US" sz="2400" dirty="0" smtClean="0"/>
              <a:t>red and gray molecule is mRNA.  </a:t>
            </a:r>
          </a:p>
          <a:p>
            <a:endParaRPr lang="en-US" sz="2400" dirty="0"/>
          </a:p>
          <a:p>
            <a:r>
              <a:rPr lang="en-US" sz="2400" dirty="0" smtClean="0"/>
              <a:t>What are the brown organelles?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536713" y="5562600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ribosomes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095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57200"/>
            <a:ext cx="251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organelle is this?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363361"/>
            <a:ext cx="2155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Rough Endoplasmic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Reticulum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546521"/>
            <a:ext cx="3013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function of this</a:t>
            </a:r>
          </a:p>
          <a:p>
            <a:r>
              <a:rPr lang="en-US" dirty="0"/>
              <a:t>o</a:t>
            </a:r>
            <a:r>
              <a:rPr lang="en-US" dirty="0" smtClean="0"/>
              <a:t>rganelle?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729681"/>
            <a:ext cx="3158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Transports materials through</a:t>
            </a:r>
          </a:p>
          <a:p>
            <a:r>
              <a:rPr lang="en-US" dirty="0">
                <a:solidFill>
                  <a:schemeClr val="accent6"/>
                </a:solidFill>
              </a:rPr>
              <a:t>t</a:t>
            </a:r>
            <a:r>
              <a:rPr lang="en-US" dirty="0" smtClean="0">
                <a:solidFill>
                  <a:schemeClr val="accent6"/>
                </a:solidFill>
              </a:rPr>
              <a:t>he cell (mostly proteins)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912841"/>
            <a:ext cx="3717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the small dots attached </a:t>
            </a:r>
          </a:p>
          <a:p>
            <a:r>
              <a:rPr lang="en-US" dirty="0"/>
              <a:t>t</a:t>
            </a:r>
            <a:r>
              <a:rPr lang="en-US" dirty="0" smtClean="0"/>
              <a:t>o this organelle?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096000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ribosomes</a:t>
            </a:r>
            <a:endParaRPr lang="en-US" dirty="0">
              <a:solidFill>
                <a:schemeClr val="accent6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657600" y="1066801"/>
            <a:ext cx="5283745" cy="4724399"/>
            <a:chOff x="3657600" y="1066801"/>
            <a:chExt cx="5283745" cy="4724399"/>
          </a:xfrm>
        </p:grpSpPr>
        <p:pic>
          <p:nvPicPr>
            <p:cNvPr id="2" name="Picture 5" descr="rer2"/>
            <p:cNvPicPr>
              <a:picLocks noChangeAspect="1" noChangeArrowheads="1"/>
            </p:cNvPicPr>
            <p:nvPr/>
          </p:nvPicPr>
          <p:blipFill>
            <a:blip r:embed="rId2" cstate="print">
              <a:lum contrast="24000"/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t="8749"/>
            <a:stretch>
              <a:fillRect/>
            </a:stretch>
          </p:blipFill>
          <p:spPr bwMode="auto">
            <a:xfrm>
              <a:off x="3657600" y="1066801"/>
              <a:ext cx="5283745" cy="4724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7391400" y="5257800"/>
              <a:ext cx="1447800" cy="4789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/>
          <p:cNvSpPr/>
          <p:nvPr/>
        </p:nvSpPr>
        <p:spPr>
          <a:xfrm>
            <a:off x="7239000" y="5029200"/>
            <a:ext cx="1626145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?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761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mooth%20er"/>
          <p:cNvPicPr>
            <a:picLocks noChangeAspect="1" noChangeArrowheads="1"/>
          </p:cNvPicPr>
          <p:nvPr/>
        </p:nvPicPr>
        <p:blipFill>
          <a:blip r:embed="rId2" cstate="print">
            <a:lum contrast="24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0" y="914401"/>
            <a:ext cx="5600700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838200"/>
            <a:ext cx="251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this organelle?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2216090"/>
            <a:ext cx="2308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Smooth endoplasmic</a:t>
            </a:r>
          </a:p>
          <a:p>
            <a:r>
              <a:rPr lang="en-US" dirty="0">
                <a:solidFill>
                  <a:schemeClr val="accent6"/>
                </a:solidFill>
              </a:rPr>
              <a:t>r</a:t>
            </a:r>
            <a:r>
              <a:rPr lang="en-US" dirty="0" smtClean="0">
                <a:solidFill>
                  <a:schemeClr val="accent6"/>
                </a:solidFill>
              </a:rPr>
              <a:t>eticulum (ER)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3870979"/>
            <a:ext cx="2536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cell products are</a:t>
            </a:r>
          </a:p>
          <a:p>
            <a:r>
              <a:rPr lang="en-US" dirty="0"/>
              <a:t>m</a:t>
            </a:r>
            <a:r>
              <a:rPr lang="en-US" dirty="0" smtClean="0"/>
              <a:t>ade by this organelle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5525869"/>
            <a:ext cx="296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Lipids such as cholesterol, 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estrogen &amp; testosterone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538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http://cronodon.com/files/Golgi_apparat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2372" y="1371600"/>
            <a:ext cx="5393028" cy="418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685800"/>
            <a:ext cx="2768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is this organelle?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2278638"/>
            <a:ext cx="1985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Golgi Apparatus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3871476"/>
            <a:ext cx="29113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are the small sacs</a:t>
            </a:r>
          </a:p>
          <a:p>
            <a:r>
              <a:rPr lang="en-US" sz="2000" dirty="0"/>
              <a:t>p</a:t>
            </a:r>
            <a:r>
              <a:rPr lang="en-US" sz="2000" dirty="0" smtClean="0"/>
              <a:t>inching off from this </a:t>
            </a:r>
          </a:p>
          <a:p>
            <a:r>
              <a:rPr lang="en-US" sz="2000" dirty="0" smtClean="0"/>
              <a:t>organelle?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5772090"/>
            <a:ext cx="1072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vesicles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288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638</TotalTime>
  <Words>461</Words>
  <Application>Microsoft Macintosh PowerPoint</Application>
  <PresentationFormat>On-screen Show (4:3)</PresentationFormat>
  <Paragraphs>115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Slipstream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Ralph</dc:creator>
  <cp:lastModifiedBy>DASD</cp:lastModifiedBy>
  <cp:revision>36</cp:revision>
  <dcterms:created xsi:type="dcterms:W3CDTF">2014-11-11T03:06:39Z</dcterms:created>
  <dcterms:modified xsi:type="dcterms:W3CDTF">2014-11-11T03:07:42Z</dcterms:modified>
</cp:coreProperties>
</file>