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1" r:id="rId1"/>
  </p:sldMasterIdLst>
  <p:sldIdLst>
    <p:sldId id="256" r:id="rId2"/>
    <p:sldId id="263" r:id="rId3"/>
    <p:sldId id="257" r:id="rId4"/>
    <p:sldId id="258" r:id="rId5"/>
    <p:sldId id="262" r:id="rId6"/>
    <p:sldId id="264" r:id="rId7"/>
    <p:sldId id="265" r:id="rId8"/>
    <p:sldId id="266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27D89E38-567D-4944-BB88-FD7D96E1476A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9E38-567D-4944-BB88-FD7D96E1476A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48D-2BDC-2640-933D-EDD03EEF2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7D89E38-567D-4944-BB88-FD7D96E1476A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A3B48D-2BDC-2640-933D-EDD03EEF2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9E38-567D-4944-BB88-FD7D96E1476A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48D-2BDC-2640-933D-EDD03EEF2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D89E38-567D-4944-BB88-FD7D96E1476A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DA3B48D-2BDC-2640-933D-EDD03EEF2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9E38-567D-4944-BB88-FD7D96E1476A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48D-2BDC-2640-933D-EDD03EEF2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9E38-567D-4944-BB88-FD7D96E1476A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48D-2BDC-2640-933D-EDD03EEF2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9E38-567D-4944-BB88-FD7D96E1476A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48D-2BDC-2640-933D-EDD03EEF2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D89E38-567D-4944-BB88-FD7D96E1476A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48D-2BDC-2640-933D-EDD03EEF2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9E38-567D-4944-BB88-FD7D96E1476A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48D-2BDC-2640-933D-EDD03EEF2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89E38-567D-4944-BB88-FD7D96E1476A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48D-2BDC-2640-933D-EDD03EEF22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27D89E38-567D-4944-BB88-FD7D96E1476A}" type="datetimeFigureOut">
              <a:rPr lang="en-US" smtClean="0"/>
              <a:pPr/>
              <a:t>8/27/15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2DA3B48D-2BDC-2640-933D-EDD03EEF2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Tragedy of The Commons and Sustainability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Summary and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guiding principle of environmental science that requires us to live in such a way as to maintain Earth’s systems and its natural resources for the foreseeable future.</a:t>
            </a:r>
          </a:p>
          <a:p>
            <a:pPr lvl="1"/>
            <a:r>
              <a:rPr lang="en-US" dirty="0" smtClean="0"/>
              <a:t>Sustainable agriculture</a:t>
            </a:r>
          </a:p>
          <a:p>
            <a:pPr lvl="1"/>
            <a:r>
              <a:rPr lang="en-US" dirty="0" smtClean="0"/>
              <a:t>Sustainable </a:t>
            </a:r>
            <a:r>
              <a:rPr lang="en-US" dirty="0" err="1" smtClean="0"/>
              <a:t>foretsry</a:t>
            </a:r>
            <a:endParaRPr lang="en-US" dirty="0" smtClean="0"/>
          </a:p>
          <a:p>
            <a:pPr lvl="1"/>
            <a:r>
              <a:rPr lang="en-US" dirty="0" smtClean="0"/>
              <a:t>Sustainable development</a:t>
            </a:r>
          </a:p>
          <a:p>
            <a:r>
              <a:rPr lang="en-US" dirty="0" smtClean="0"/>
              <a:t>Something is sustainable when it meets the needs of the present generation without compromising the ability of future generations to meet their own needs.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81722"/>
          </a:xfrm>
        </p:spPr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1762"/>
            <a:ext cx="7239000" cy="4846320"/>
          </a:xfrm>
        </p:spPr>
        <p:txBody>
          <a:bodyPr/>
          <a:lstStyle/>
          <a:p>
            <a:r>
              <a:rPr lang="en-US" dirty="0" smtClean="0"/>
              <a:t>The triple bottom line concept states that we need to take into account three factors  - economic, environment, and social when making decisions about business, the economy, and development.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ustainability-300x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248" y="3296159"/>
            <a:ext cx="3146346" cy="31463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 of the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1968, ecologist, Garret Hardin explored the social dilemma he called "The Tragedy of the Commons", in an essay he published in the journal, Science.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tragedy of the commons</a:t>
            </a:r>
            <a:r>
              <a:rPr lang="en-US" dirty="0" smtClean="0"/>
              <a:t> is the depletion of a shared resources by individuals, acting independently and rationally according to each one's self-interest, despite their understanding that depleting the common resource is contrary to the group's long-term best interests.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1460"/>
            <a:ext cx="7239000" cy="1143000"/>
          </a:xfrm>
        </p:spPr>
        <p:txBody>
          <a:bodyPr/>
          <a:lstStyle/>
          <a:p>
            <a:r>
              <a:rPr lang="en-US" dirty="0" smtClean="0"/>
              <a:t>Tragedy of the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1540"/>
            <a:ext cx="7239000" cy="556419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“commons” are un-owned or commonly-held resources that are “free” for all to use. </a:t>
            </a:r>
          </a:p>
          <a:p>
            <a:r>
              <a:rPr lang="en-US" dirty="0" smtClean="0"/>
              <a:t>Many resources are (e.g. clean air, biodiversity, fresh water) available to many people, and when resources are </a:t>
            </a:r>
            <a:r>
              <a:rPr lang="en-US" i="1" dirty="0" smtClean="0"/>
              <a:t>shared</a:t>
            </a:r>
            <a:r>
              <a:rPr lang="en-US" dirty="0" smtClean="0"/>
              <a:t> and </a:t>
            </a:r>
            <a:r>
              <a:rPr lang="en-US" i="1" dirty="0" smtClean="0"/>
              <a:t>limited</a:t>
            </a:r>
            <a:r>
              <a:rPr lang="en-US" dirty="0" smtClean="0"/>
              <a:t> (though potentially renewable), they are often exploited.</a:t>
            </a:r>
          </a:p>
          <a:p>
            <a:r>
              <a:rPr lang="en-US" dirty="0" smtClean="0"/>
              <a:t>This is due to the fact that benefit to one person of using more of the resource outweighs the cost to that individual of the resource’s overuse.</a:t>
            </a:r>
          </a:p>
          <a:p>
            <a:r>
              <a:rPr lang="en-US" dirty="0" smtClean="0"/>
              <a:t>Each person looks out only for his own interests and succumbs to the logic of “if I don’t use the resource, then someone else will”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smtClean="0"/>
              <a:t>Tragedy of the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/>
          <a:lstStyle/>
          <a:p>
            <a:r>
              <a:rPr lang="en-US" dirty="0" smtClean="0"/>
              <a:t>Learning to overcome our natural tendency to overuse common resources is a significant challenge we face in working to improve the environment.</a:t>
            </a:r>
          </a:p>
          <a:p>
            <a:r>
              <a:rPr lang="en-US" dirty="0" smtClean="0"/>
              <a:t>As stewards of the environment we need to recognize situations that lead to a tragedy of the commons and how to prevent resource exploitation.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 of the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Hardin </a:t>
            </a:r>
            <a:r>
              <a:rPr lang="en-US" dirty="0" smtClean="0"/>
              <a:t>believes population is at the root of the problem and must be brought under control.</a:t>
            </a:r>
          </a:p>
          <a:p>
            <a:r>
              <a:rPr lang="en-US" dirty="0" smtClean="0"/>
              <a:t>Hardin rejected the idea that improved food production and technology will allow an indefinite increase in population.</a:t>
            </a:r>
          </a:p>
          <a:p>
            <a:r>
              <a:rPr lang="en-US" dirty="0" smtClean="0"/>
              <a:t>He also rejects the idea that individuals will restrain from individual reproduction.</a:t>
            </a:r>
          </a:p>
          <a:p>
            <a:r>
              <a:rPr lang="en-US" dirty="0" smtClean="0"/>
              <a:t>We are pushing the envelope of the worlds </a:t>
            </a:r>
            <a:r>
              <a:rPr lang="en-US" i="1" dirty="0" smtClean="0"/>
              <a:t>“Carrying Capacity” </a:t>
            </a:r>
            <a:r>
              <a:rPr lang="en-US" dirty="0" smtClean="0"/>
              <a:t>– the limit of how many individuals in a population the food supply can sustain.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48" y="943765"/>
            <a:ext cx="7809864" cy="46479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62" y="690656"/>
            <a:ext cx="6885950" cy="46433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6824"/>
            <a:ext cx="7239000" cy="5648912"/>
          </a:xfrm>
        </p:spPr>
        <p:txBody>
          <a:bodyPr/>
          <a:lstStyle/>
          <a:p>
            <a:r>
              <a:rPr lang="en-US" dirty="0" smtClean="0"/>
              <a:t>Whether it’s the problem of conserving fish stocks,</a:t>
            </a:r>
            <a:r>
              <a:rPr lang="en-US" dirty="0" smtClean="0"/>
              <a:t> or reducing </a:t>
            </a:r>
            <a:r>
              <a:rPr lang="en-US" dirty="0" smtClean="0"/>
              <a:t>greenhouse gas </a:t>
            </a:r>
            <a:r>
              <a:rPr lang="en-US" dirty="0" smtClean="0"/>
              <a:t>emissions, </a:t>
            </a:r>
            <a:r>
              <a:rPr lang="en-US" dirty="0" smtClean="0"/>
              <a:t>the underlying conflict is between short-term individual gain and the long-term benefits that individuals might get from collaborating with others.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Tragedy of the Commons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Communications between users</a:t>
            </a:r>
          </a:p>
          <a:p>
            <a:r>
              <a:rPr lang="en-US" dirty="0" smtClean="0"/>
              <a:t>Education about resource use and dangers of the “tragedy”</a:t>
            </a:r>
          </a:p>
          <a:p>
            <a:r>
              <a:rPr lang="en-US" dirty="0" smtClean="0"/>
              <a:t>Partnership between users</a:t>
            </a:r>
          </a:p>
          <a:p>
            <a:r>
              <a:rPr lang="en-US" dirty="0" smtClean="0"/>
              <a:t>Privatization of the resources if done properly</a:t>
            </a:r>
          </a:p>
          <a:p>
            <a:r>
              <a:rPr lang="en-US" dirty="0" smtClean="0"/>
              <a:t>Long-range thinking – long-term connection to the resource</a:t>
            </a:r>
          </a:p>
          <a:p>
            <a:r>
              <a:rPr lang="en-US" dirty="0" smtClean="0"/>
              <a:t>Incentives for sustainable resource use</a:t>
            </a:r>
          </a:p>
          <a:p>
            <a:r>
              <a:rPr lang="en-US" dirty="0" smtClean="0"/>
              <a:t>Governmental regulation/laws if fully enforced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Opulent.thmx</Template>
  <TotalTime>232</TotalTime>
  <Words>532</Words>
  <Application>Microsoft Macintosh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Tragedy of The Commons and Sustainability</vt:lpstr>
      <vt:lpstr>Tragedy of the commons</vt:lpstr>
      <vt:lpstr>Tragedy of the Commons</vt:lpstr>
      <vt:lpstr>Tragedy of the Commons</vt:lpstr>
      <vt:lpstr>Tragedy of the Commons</vt:lpstr>
      <vt:lpstr>Slide 6</vt:lpstr>
      <vt:lpstr>Slide 7</vt:lpstr>
      <vt:lpstr>Slide 8</vt:lpstr>
      <vt:lpstr>Tragedy of the Commons Solutions</vt:lpstr>
      <vt:lpstr>Sustainability</vt:lpstr>
      <vt:lpstr>Sustainability</vt:lpstr>
    </vt:vector>
  </TitlesOfParts>
  <Company>DASD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Tragedy of The Commons and Sustainability</dc:title>
  <dc:creator>DASD</dc:creator>
  <cp:lastModifiedBy>DASD</cp:lastModifiedBy>
  <cp:revision>5</cp:revision>
  <dcterms:created xsi:type="dcterms:W3CDTF">2015-08-27T12:52:21Z</dcterms:created>
  <dcterms:modified xsi:type="dcterms:W3CDTF">2015-08-27T13:06:02Z</dcterms:modified>
</cp:coreProperties>
</file>