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s/slide18.xml" ContentType="application/vnd.openxmlformats-officedocument.presentationml.slide+xml"/>
  <Override PartName="/ppt/slides/slide2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12.xml" ContentType="application/vnd.openxmlformats-officedocument.presentationml.slideLayout+xml"/>
  <Override PartName="/ppt/slides/slide16.xml" ContentType="application/vnd.openxmlformats-officedocument.presentationml.slide+xml"/>
  <Override PartName="/ppt/slides/slide2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s/slide19.xml" ContentType="application/vnd.openxmlformats-officedocument.presentationml.slide+xml"/>
  <Override PartName="/ppt/slides/slide2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s/slide17.xml" ContentType="application/vnd.openxmlformats-officedocument.presentationml.slide+xml"/>
  <Override PartName="/ppt/slides/slide22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s/slide20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75" r:id="rId6"/>
    <p:sldId id="260" r:id="rId7"/>
    <p:sldId id="261" r:id="rId8"/>
    <p:sldId id="262" r:id="rId9"/>
    <p:sldId id="264" r:id="rId10"/>
    <p:sldId id="263" r:id="rId11"/>
    <p:sldId id="265" r:id="rId12"/>
    <p:sldId id="266" r:id="rId13"/>
    <p:sldId id="267" r:id="rId14"/>
    <p:sldId id="276" r:id="rId15"/>
    <p:sldId id="268" r:id="rId16"/>
    <p:sldId id="277" r:id="rId17"/>
    <p:sldId id="269" r:id="rId18"/>
    <p:sldId id="270" r:id="rId19"/>
    <p:sldId id="278" r:id="rId20"/>
    <p:sldId id="271" r:id="rId21"/>
    <p:sldId id="272" r:id="rId22"/>
    <p:sldId id="279" r:id="rId23"/>
    <p:sldId id="273" r:id="rId24"/>
    <p:sldId id="274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 showGuides="1">
      <p:cViewPr varScale="1">
        <p:scale>
          <a:sx n="85" d="100"/>
          <a:sy n="85" d="100"/>
        </p:scale>
        <p:origin x="-152" y="-112"/>
      </p:cViewPr>
      <p:guideLst>
        <p:guide orient="horz" pos="1868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9713A-1432-B549-A1E9-5B85A1B03079}" type="datetimeFigureOut">
              <a:rPr lang="en-US" smtClean="0"/>
              <a:pPr/>
              <a:t>5/18/15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0F48C-EFAE-964B-AC75-543B1F51747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9713A-1432-B549-A1E9-5B85A1B03079}" type="datetimeFigureOut">
              <a:rPr lang="en-US" smtClean="0"/>
              <a:pPr/>
              <a:t>5/18/15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0F48C-EFAE-964B-AC75-543B1F51747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9713A-1432-B549-A1E9-5B85A1B03079}" type="datetimeFigureOut">
              <a:rPr lang="en-US" smtClean="0"/>
              <a:pPr/>
              <a:t>5/18/15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0F48C-EFAE-964B-AC75-543B1F51747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9713A-1432-B549-A1E9-5B85A1B03079}" type="datetimeFigureOut">
              <a:rPr lang="en-US" smtClean="0"/>
              <a:pPr/>
              <a:t>5/18/15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0F48C-EFAE-964B-AC75-543B1F51747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9713A-1432-B549-A1E9-5B85A1B03079}" type="datetimeFigureOut">
              <a:rPr lang="en-US" smtClean="0"/>
              <a:pPr/>
              <a:t>5/18/15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0F48C-EFAE-964B-AC75-543B1F51747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9713A-1432-B549-A1E9-5B85A1B03079}" type="datetimeFigureOut">
              <a:rPr lang="en-US" smtClean="0"/>
              <a:pPr/>
              <a:t>5/18/15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0F48C-EFAE-964B-AC75-543B1F51747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9713A-1432-B549-A1E9-5B85A1B03079}" type="datetimeFigureOut">
              <a:rPr lang="en-US" smtClean="0"/>
              <a:pPr/>
              <a:t>5/18/15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0F48C-EFAE-964B-AC75-543B1F51747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9713A-1432-B549-A1E9-5B85A1B03079}" type="datetimeFigureOut">
              <a:rPr lang="en-US" smtClean="0"/>
              <a:pPr/>
              <a:t>5/18/15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0F48C-EFAE-964B-AC75-543B1F51747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9713A-1432-B549-A1E9-5B85A1B03079}" type="datetimeFigureOut">
              <a:rPr lang="en-US" smtClean="0"/>
              <a:pPr/>
              <a:t>5/18/15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0F48C-EFAE-964B-AC75-543B1F51747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9713A-1432-B549-A1E9-5B85A1B03079}" type="datetimeFigureOut">
              <a:rPr lang="en-US" smtClean="0"/>
              <a:pPr/>
              <a:t>5/18/15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0F48C-EFAE-964B-AC75-543B1F51747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9713A-1432-B549-A1E9-5B85A1B03079}" type="datetimeFigureOut">
              <a:rPr lang="en-US" smtClean="0"/>
              <a:pPr/>
              <a:t>5/18/15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0F48C-EFAE-964B-AC75-543B1F51747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9713A-1432-B549-A1E9-5B85A1B03079}" type="datetimeFigureOut">
              <a:rPr lang="en-US" smtClean="0"/>
              <a:pPr/>
              <a:t>5/18/15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0F48C-EFAE-964B-AC75-543B1F51747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3B9713A-1432-B549-A1E9-5B85A1B03079}" type="datetimeFigureOut">
              <a:rPr lang="en-US" smtClean="0"/>
              <a:pPr/>
              <a:t>5/18/15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9600F48C-EFAE-964B-AC75-543B1F51747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youtube.com/watch?v=odRyv7V8LAE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youtube.com/watch?v=ckXx9oW2VqU" TargetMode="External"/><Relationship Id="rId3" Type="http://schemas.openxmlformats.org/officeDocument/2006/relationships/hyperlink" Target="http://www.youtube.com/watch?v=W2_-aSDaXHc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youtube.com/watch?v=57owKyt2lLg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youtube.com/watch?v=tfv3xAw0XOE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Viruses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818777"/>
          </a:xfrm>
        </p:spPr>
        <p:txBody>
          <a:bodyPr/>
          <a:lstStyle/>
          <a:p>
            <a:r>
              <a:rPr lang="en-US" dirty="0" smtClean="0"/>
              <a:t>II. Plant Viruses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926352"/>
            <a:ext cx="8042276" cy="531905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STUNT growth</a:t>
            </a:r>
          </a:p>
          <a:p>
            <a:r>
              <a:rPr lang="en-US" dirty="0" smtClean="0"/>
              <a:t>DIMINISH crop yield</a:t>
            </a:r>
          </a:p>
          <a:p>
            <a:r>
              <a:rPr lang="en-US" dirty="0" smtClean="0"/>
              <a:t>Most have RNA instead of DNA (example: tobacco mosaic virus)</a:t>
            </a:r>
          </a:p>
          <a:p>
            <a:r>
              <a:rPr lang="en-US" dirty="0" smtClean="0"/>
              <a:t>Plant viruses must be able to penetrate plants protective layer.</a:t>
            </a:r>
          </a:p>
          <a:p>
            <a:pPr lvl="1"/>
            <a:r>
              <a:rPr lang="en-US" dirty="0" smtClean="0"/>
              <a:t>Plants most susceptible:</a:t>
            </a:r>
          </a:p>
          <a:p>
            <a:pPr lvl="2"/>
            <a:r>
              <a:rPr lang="en-US" dirty="0" smtClean="0"/>
              <a:t>WIND damaged</a:t>
            </a:r>
          </a:p>
          <a:p>
            <a:pPr lvl="2"/>
            <a:r>
              <a:rPr lang="en-US" dirty="0" smtClean="0"/>
              <a:t>FROST damaged</a:t>
            </a:r>
          </a:p>
          <a:p>
            <a:pPr lvl="2"/>
            <a:r>
              <a:rPr lang="en-US" dirty="0" smtClean="0"/>
              <a:t>INJURED or DAMAGED by insects</a:t>
            </a:r>
          </a:p>
          <a:p>
            <a:pPr lvl="2"/>
            <a:r>
              <a:rPr lang="en-US" dirty="0" smtClean="0"/>
              <a:t>Spread through use of pruning shears</a:t>
            </a:r>
          </a:p>
          <a:p>
            <a:pPr lvl="2"/>
            <a:r>
              <a:rPr lang="en-US" dirty="0" smtClean="0"/>
              <a:t>Infected plants can pass to offspring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803836"/>
          </a:xfrm>
        </p:spPr>
        <p:txBody>
          <a:bodyPr/>
          <a:lstStyle/>
          <a:p>
            <a:r>
              <a:rPr lang="en-US" dirty="0" smtClean="0"/>
              <a:t>Plant Viruses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257300"/>
            <a:ext cx="8042276" cy="2492935"/>
          </a:xfrm>
        </p:spPr>
        <p:txBody>
          <a:bodyPr/>
          <a:lstStyle/>
          <a:p>
            <a:r>
              <a:rPr lang="en-US" dirty="0" smtClean="0"/>
              <a:t>Usually no cure so focus is on the following:</a:t>
            </a:r>
          </a:p>
          <a:p>
            <a:pPr lvl="1"/>
            <a:r>
              <a:rPr lang="en-US" dirty="0" smtClean="0"/>
              <a:t>Reducing number of plants that are infected.</a:t>
            </a:r>
          </a:p>
          <a:p>
            <a:pPr lvl="1"/>
            <a:r>
              <a:rPr lang="en-US" dirty="0" smtClean="0"/>
              <a:t>Breed varieties resistant to viral infections.</a:t>
            </a:r>
          </a:p>
          <a:p>
            <a:pPr lvl="1">
              <a:buNone/>
            </a:pPr>
            <a:r>
              <a:rPr lang="en-US" dirty="0" smtClean="0"/>
              <a:t>Examples:</a:t>
            </a:r>
          </a:p>
          <a:p>
            <a:pPr lvl="1">
              <a:buNone/>
            </a:pPr>
            <a:r>
              <a:rPr lang="en-US" dirty="0" smtClean="0"/>
              <a:t> - strains of tomatoes, squash, cantaloupe have been breed to resistant to tobacco mosaic virus.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691" y="3750235"/>
            <a:ext cx="3492500" cy="23241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002" y="3750235"/>
            <a:ext cx="3061821" cy="24020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III. Animal Viruses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COMMON CAUSE OF DISEASE</a:t>
            </a:r>
          </a:p>
          <a:p>
            <a:r>
              <a:rPr lang="en-US" dirty="0" smtClean="0"/>
              <a:t>Types of viruses based on replication procedures:</a:t>
            </a:r>
          </a:p>
          <a:p>
            <a:r>
              <a:rPr lang="en-US" dirty="0" smtClean="0"/>
              <a:t>1. DNA viruses: use DNA – mRNA – Protein synthesis</a:t>
            </a:r>
          </a:p>
          <a:p>
            <a:r>
              <a:rPr lang="en-US" dirty="0" smtClean="0"/>
              <a:t>2. RNA viruses: use RNA – mRNA – protein synthesis</a:t>
            </a:r>
          </a:p>
          <a:p>
            <a:r>
              <a:rPr lang="en-US" dirty="0" smtClean="0"/>
              <a:t>3. Retro – viruses: use RNA – DNA – mRNA – Protein synthesis.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9981" y="171823"/>
            <a:ext cx="8042276" cy="6514353"/>
          </a:xfrm>
        </p:spPr>
        <p:txBody>
          <a:bodyPr>
            <a:normAutofit/>
          </a:bodyPr>
          <a:lstStyle/>
          <a:p>
            <a:r>
              <a:rPr lang="en-US" dirty="0" smtClean="0"/>
              <a:t>DNA viruses: Examples</a:t>
            </a:r>
          </a:p>
          <a:p>
            <a:pPr lvl="1"/>
            <a:r>
              <a:rPr lang="en-US" dirty="0" smtClean="0"/>
              <a:t>CHICKEN POX, HERPES, HEPATITUS</a:t>
            </a:r>
          </a:p>
          <a:p>
            <a:r>
              <a:rPr lang="en-US" dirty="0" smtClean="0"/>
              <a:t>RNA viruses: Examples</a:t>
            </a:r>
          </a:p>
          <a:p>
            <a:pPr lvl="1"/>
            <a:r>
              <a:rPr lang="en-US" dirty="0" smtClean="0"/>
              <a:t>INFLUENZA, COMMON COLD, MEASLES AND MUMPS</a:t>
            </a:r>
          </a:p>
          <a:p>
            <a:r>
              <a:rPr lang="en-US" dirty="0" smtClean="0"/>
              <a:t>Retro viruses: Examples</a:t>
            </a:r>
          </a:p>
          <a:p>
            <a:pPr lvl="1"/>
            <a:r>
              <a:rPr lang="en-US" dirty="0" smtClean="0"/>
              <a:t>HIV, AND POLIO</a:t>
            </a:r>
          </a:p>
          <a:p>
            <a:pPr lvl="1">
              <a:buNone/>
            </a:pPr>
            <a:r>
              <a:rPr lang="en-US" dirty="0" smtClean="0"/>
              <a:t>HIV – Human Immunodeficiency Virus is the virus that causes AIDS – AQUIRED IMMUNODEFICIENCY SYNDROM.</a:t>
            </a:r>
          </a:p>
          <a:p>
            <a:pPr lvl="1">
              <a:buNone/>
            </a:pPr>
            <a:r>
              <a:rPr lang="en-US" dirty="0" smtClean="0"/>
              <a:t>HIV – infects and usually kills several types of white blood cells important in our bodies immune system.</a:t>
            </a:r>
          </a:p>
          <a:p>
            <a:pPr lvl="1">
              <a:buNone/>
            </a:pPr>
            <a:r>
              <a:rPr lang="en-US" dirty="0" smtClean="0"/>
              <a:t>	 - Loss of immune fighting cells causes the body to become susceptible to infections</a:t>
            </a:r>
          </a:p>
          <a:p>
            <a:pPr lvl="1">
              <a:buNone/>
            </a:pPr>
            <a:r>
              <a:rPr lang="en-US" dirty="0" smtClean="0"/>
              <a:t>	 - Secondary infections cause (syndrome) that eventually kills AIDS patients.</a:t>
            </a:r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Animal Viruses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7392" y="1444532"/>
            <a:ext cx="6801784" cy="5121034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803836"/>
          </a:xfrm>
        </p:spPr>
        <p:txBody>
          <a:bodyPr/>
          <a:lstStyle/>
          <a:p>
            <a:r>
              <a:rPr lang="en-US" dirty="0" smtClean="0"/>
              <a:t>HIV Video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89236" y="953870"/>
            <a:ext cx="430797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2"/>
              </a:rPr>
              <a:t>www.youtube.com/watch?v=#60AEC3</a:t>
            </a:r>
          </a:p>
          <a:p>
            <a:endParaRPr lang="en-US" dirty="0">
              <a:hlinkClick r:id="rId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9275" y="1389529"/>
            <a:ext cx="8042276" cy="4832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Treatment:</a:t>
            </a:r>
          </a:p>
          <a:p>
            <a:pPr>
              <a:buFont typeface="Arial"/>
              <a:buChar char="•"/>
            </a:pPr>
            <a:r>
              <a:rPr lang="en-US" sz="2800" dirty="0" smtClean="0"/>
              <a:t>Antiviral drugs – interfere with reproduction of the virus.</a:t>
            </a:r>
          </a:p>
          <a:p>
            <a:pPr>
              <a:buFont typeface="Arial"/>
              <a:buChar char="•"/>
            </a:pPr>
            <a:r>
              <a:rPr lang="en-US" sz="2800" dirty="0" smtClean="0"/>
              <a:t>AZT – inhibits enzymes used in viral reproduction.</a:t>
            </a:r>
          </a:p>
          <a:p>
            <a:pPr>
              <a:buFont typeface="Arial"/>
              <a:buChar char="•"/>
            </a:pPr>
            <a:r>
              <a:rPr lang="en-US" sz="2800" dirty="0" smtClean="0"/>
              <a:t>PROTEASE INHIBITORS – inhibit the enzymes (protease) which is needed in making HIV proteins.</a:t>
            </a:r>
          </a:p>
          <a:p>
            <a:pPr>
              <a:buFont typeface="Arial"/>
              <a:buChar char="•"/>
            </a:pPr>
            <a:r>
              <a:rPr lang="en-US" sz="2800" dirty="0" smtClean="0"/>
              <a:t>Combination of the two types of drugs should be used</a:t>
            </a:r>
          </a:p>
          <a:p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HIV Virus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5039" y="1444532"/>
            <a:ext cx="6174254" cy="4624731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597647"/>
            <a:ext cx="8042276" cy="5812118"/>
          </a:xfrm>
        </p:spPr>
        <p:txBody>
          <a:bodyPr>
            <a:normAutofit fontScale="92500"/>
          </a:bodyPr>
          <a:lstStyle/>
          <a:p>
            <a:pPr>
              <a:buFont typeface="Arial"/>
              <a:buChar char="•"/>
            </a:pPr>
            <a:r>
              <a:rPr lang="en-US" dirty="0" smtClean="0"/>
              <a:t>If medication is discontinued, HIV reproduction and AIDS symptoms return.</a:t>
            </a:r>
          </a:p>
          <a:p>
            <a:pPr>
              <a:buFont typeface="Arial"/>
              <a:buChar char="•"/>
            </a:pPr>
            <a:r>
              <a:rPr lang="en-US" dirty="0" smtClean="0"/>
              <a:t>No cure, only prevention.</a:t>
            </a:r>
          </a:p>
          <a:p>
            <a:pPr>
              <a:buFont typeface="Arial"/>
              <a:buChar char="•"/>
            </a:pPr>
            <a:r>
              <a:rPr lang="en-US" dirty="0" smtClean="0"/>
              <a:t>Prevention Measures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Avoid </a:t>
            </a:r>
            <a:r>
              <a:rPr lang="en-US" dirty="0" err="1" smtClean="0"/>
              <a:t>Unprotectived</a:t>
            </a:r>
            <a:r>
              <a:rPr lang="en-US" dirty="0" smtClean="0"/>
              <a:t> Sex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Needle Sharing</a:t>
            </a:r>
          </a:p>
          <a:p>
            <a:pPr>
              <a:buNone/>
            </a:pPr>
            <a:r>
              <a:rPr lang="en-US" dirty="0" smtClean="0"/>
              <a:t>Viruses: Emerging Viruses</a:t>
            </a:r>
          </a:p>
          <a:p>
            <a:pPr>
              <a:buNone/>
            </a:pPr>
            <a:r>
              <a:rPr lang="en-US" dirty="0" smtClean="0"/>
              <a:t>ILLNESS CAUSED BY NEW OR REAPPEARING INFECTIOUS AGENTS THAT TYPICALLY EXIST IN ANIMAL POPULATIONS AND INFECT HUMANS WHO INTERACT.</a:t>
            </a:r>
          </a:p>
          <a:p>
            <a:pPr>
              <a:buFont typeface="Arial"/>
              <a:buChar char="•"/>
            </a:pPr>
            <a:r>
              <a:rPr lang="en-US" dirty="0" smtClean="0"/>
              <a:t>Emerging viruses are viruses that have recently appeared or recently come to the attention of medical scientist. Examples – EBOLA AND HAUNTA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759012"/>
          </a:xfrm>
        </p:spPr>
        <p:txBody>
          <a:bodyPr/>
          <a:lstStyle/>
          <a:p>
            <a:r>
              <a:rPr lang="en-US" dirty="0" smtClean="0"/>
              <a:t>Ebola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866588"/>
            <a:ext cx="8042276" cy="545353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Single stranded RNA virus</a:t>
            </a:r>
          </a:p>
          <a:p>
            <a:r>
              <a:rPr lang="en-US" dirty="0" smtClean="0"/>
              <a:t>Causes hemorrhagic fever</a:t>
            </a:r>
          </a:p>
          <a:p>
            <a:r>
              <a:rPr lang="en-US" dirty="0" smtClean="0"/>
              <a:t>First identified in 1976 (outbreaks killed more than 400 people)</a:t>
            </a:r>
          </a:p>
          <a:p>
            <a:r>
              <a:rPr lang="en-US" dirty="0" smtClean="0"/>
              <a:t>Between outbreaks, virus remains hidden.</a:t>
            </a:r>
          </a:p>
          <a:p>
            <a:r>
              <a:rPr lang="en-US" dirty="0" smtClean="0"/>
              <a:t>High mutation rate causes rapid evolution of new species.</a:t>
            </a:r>
          </a:p>
          <a:p>
            <a:r>
              <a:rPr lang="en-US" dirty="0" smtClean="0"/>
              <a:t>1995 Ebola outbreak in Zaire, Africa.</a:t>
            </a:r>
          </a:p>
          <a:p>
            <a:r>
              <a:rPr lang="en-US" dirty="0" smtClean="0"/>
              <a:t>Within 3 days of infection, victims develop fever, followed by a rash and vomiting, victims hemorrhage internally, and bleed from mouth, eyes, ears, and other body openings, internal organs shut down, 50% - 90% die.</a:t>
            </a:r>
          </a:p>
          <a:p>
            <a:r>
              <a:rPr lang="en-US" dirty="0" smtClean="0"/>
              <a:t>Known to infect chimpanzees, but because they die quickly, they are not thought to be the reservoir species.</a:t>
            </a:r>
          </a:p>
          <a:p>
            <a:r>
              <a:rPr lang="en-US" dirty="0" smtClean="0"/>
              <a:t>Other primates may be the host reservoir, research continues to indentify origin of Ebola.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Ebola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275" y="1444532"/>
            <a:ext cx="3225800" cy="2514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5075" y="2298607"/>
            <a:ext cx="4990649" cy="332105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Virus 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Are Viruses Alive?</a:t>
            </a:r>
          </a:p>
          <a:p>
            <a:r>
              <a:rPr lang="en-US" dirty="0" smtClean="0"/>
              <a:t>They are life like in that they have genes and are highly organized</a:t>
            </a:r>
          </a:p>
          <a:p>
            <a:r>
              <a:rPr lang="en-US" dirty="0" smtClean="0"/>
              <a:t>They are non-cellular</a:t>
            </a:r>
          </a:p>
          <a:p>
            <a:r>
              <a:rPr lang="en-US" dirty="0" smtClean="0"/>
              <a:t>They have either DNA or RNA but not both</a:t>
            </a:r>
          </a:p>
          <a:p>
            <a:r>
              <a:rPr lang="en-US" dirty="0" smtClean="0"/>
              <a:t>Survival depends on infecting a living cell</a:t>
            </a:r>
          </a:p>
          <a:p>
            <a:r>
              <a:rPr lang="en-US" dirty="0" smtClean="0"/>
              <a:t>Host specific</a:t>
            </a:r>
          </a:p>
          <a:p>
            <a:r>
              <a:rPr lang="en-US" dirty="0" smtClean="0"/>
              <a:t>Always parasitic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Ebola Videos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02666" y="1847334"/>
            <a:ext cx="430324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2"/>
              </a:rPr>
              <a:t>www.youtube.com/watch?v=#60AFBE</a:t>
            </a:r>
          </a:p>
          <a:p>
            <a:endParaRPr lang="en-US" dirty="0" smtClean="0">
              <a:hlinkClick r:id="rId2"/>
            </a:endParaRPr>
          </a:p>
          <a:p>
            <a:endParaRPr lang="en-US" dirty="0">
              <a:hlinkClick r:id="rId2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78659" y="2780784"/>
            <a:ext cx="432725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3"/>
              </a:rPr>
              <a:t>www.youtube.com/watch?v=#60AFDB</a:t>
            </a:r>
          </a:p>
          <a:p>
            <a:endParaRPr lang="en-US" dirty="0">
              <a:hlinkClick r:id="rId3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803836"/>
          </a:xfrm>
        </p:spPr>
        <p:txBody>
          <a:bodyPr/>
          <a:lstStyle/>
          <a:p>
            <a:r>
              <a:rPr lang="en-US" dirty="0" smtClean="0"/>
              <a:t>Hantavirus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911412"/>
            <a:ext cx="8042276" cy="43434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1993 outbreak in Southwestern USA.</a:t>
            </a:r>
          </a:p>
          <a:p>
            <a:r>
              <a:rPr lang="en-US" dirty="0" smtClean="0"/>
              <a:t>Killed more than 50 people.</a:t>
            </a:r>
          </a:p>
          <a:p>
            <a:r>
              <a:rPr lang="en-US" dirty="0" smtClean="0"/>
              <a:t>Hantavirus is carried in the urine and feces of rodents.</a:t>
            </a:r>
          </a:p>
          <a:p>
            <a:r>
              <a:rPr lang="en-US" dirty="0" smtClean="0"/>
              <a:t>High rainfall caused more available food for rodents, so there was a rodent (field mice) population explosion.</a:t>
            </a:r>
          </a:p>
          <a:p>
            <a:r>
              <a:rPr lang="en-US" dirty="0" smtClean="0"/>
              <a:t>Due to poverty conditions of indigenous people of the Southwest, they lived close contact with mice.</a:t>
            </a:r>
          </a:p>
          <a:p>
            <a:r>
              <a:rPr lang="en-US" dirty="0" smtClean="0"/>
              <a:t>Hantavirus was spread by people breathing the virus from dried urine and feces.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810572" y="5254812"/>
            <a:ext cx="43248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mtClean="0">
                <a:hlinkClick r:id="rId2"/>
              </a:rPr>
              <a:t>www.youtube.com/watch?v=#60B07C</a:t>
            </a:r>
            <a:endParaRPr lang="en-US">
              <a:hlinkClick r:id="rId2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Hantavirus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0" y="1444532"/>
            <a:ext cx="2857500" cy="2857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3250" y="2563225"/>
            <a:ext cx="5715000" cy="39116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-365780"/>
            <a:ext cx="8042276" cy="1336956"/>
          </a:xfrm>
        </p:spPr>
        <p:txBody>
          <a:bodyPr/>
          <a:lstStyle/>
          <a:p>
            <a:r>
              <a:rPr lang="en-US" dirty="0" smtClean="0"/>
              <a:t>Reasons for Emergence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971176"/>
            <a:ext cx="8042276" cy="5543177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Human activity: including social factors, such as urbanization and global travel contributes to epidemics of infectious diseases.</a:t>
            </a:r>
          </a:p>
          <a:p>
            <a:r>
              <a:rPr lang="en-US" dirty="0" smtClean="0"/>
              <a:t>Populations are concentrated in cities</a:t>
            </a:r>
          </a:p>
          <a:p>
            <a:r>
              <a:rPr lang="en-US" dirty="0" smtClean="0"/>
              <a:t>Large numbers of people are in close contact, permits rapid spread of disease.</a:t>
            </a:r>
          </a:p>
          <a:p>
            <a:r>
              <a:rPr lang="en-US" dirty="0" smtClean="0"/>
              <a:t>Sanitation, nutrition and physical stress are all factors.</a:t>
            </a:r>
          </a:p>
          <a:p>
            <a:r>
              <a:rPr lang="en-US" dirty="0" smtClean="0"/>
              <a:t>Level of health care and sexual practices</a:t>
            </a:r>
          </a:p>
          <a:p>
            <a:r>
              <a:rPr lang="en-US" dirty="0" smtClean="0"/>
              <a:t>Changing natural habitats can create conditions necessary for pathogens to emerge (cutting rainforest)</a:t>
            </a:r>
          </a:p>
          <a:p>
            <a:r>
              <a:rPr lang="en-US" dirty="0" smtClean="0"/>
              <a:t>Infectious disease in US accounts for 4% to 8% deaths.</a:t>
            </a:r>
          </a:p>
          <a:p>
            <a:r>
              <a:rPr lang="en-US" dirty="0" smtClean="0"/>
              <a:t>Developing Countries, 30% to 50% deaths.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-335897"/>
            <a:ext cx="8042276" cy="1336956"/>
          </a:xfrm>
        </p:spPr>
        <p:txBody>
          <a:bodyPr/>
          <a:lstStyle/>
          <a:p>
            <a:r>
              <a:rPr lang="en-US" dirty="0" err="1" smtClean="0"/>
              <a:t>Viroids</a:t>
            </a:r>
            <a:r>
              <a:rPr lang="en-US" dirty="0" smtClean="0"/>
              <a:t> and and </a:t>
            </a:r>
            <a:r>
              <a:rPr lang="en-US" dirty="0" err="1" smtClean="0"/>
              <a:t>Prions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284941"/>
            <a:ext cx="8042276" cy="4343400"/>
          </a:xfrm>
        </p:spPr>
        <p:txBody>
          <a:bodyPr>
            <a:normAutofit fontScale="92500"/>
          </a:bodyPr>
          <a:lstStyle/>
          <a:p>
            <a:r>
              <a:rPr lang="en-US" dirty="0" err="1" smtClean="0"/>
              <a:t>Viroids</a:t>
            </a:r>
            <a:r>
              <a:rPr lang="en-US" dirty="0" smtClean="0"/>
              <a:t>: </a:t>
            </a:r>
          </a:p>
          <a:p>
            <a:r>
              <a:rPr lang="en-US" dirty="0" smtClean="0"/>
              <a:t>SMALLEST PARTICLES THAT ARE ABLE TO REPLICATE, MADE OF SHORT STRANDS OF RNA WITH NO CAPSID.</a:t>
            </a:r>
          </a:p>
          <a:p>
            <a:r>
              <a:rPr lang="en-US" dirty="0" err="1" smtClean="0"/>
              <a:t>Prions</a:t>
            </a:r>
            <a:r>
              <a:rPr lang="en-US" dirty="0" smtClean="0"/>
              <a:t>: </a:t>
            </a:r>
          </a:p>
          <a:p>
            <a:r>
              <a:rPr lang="en-US" dirty="0" smtClean="0"/>
              <a:t>INFECTIOUS PROTEIN PARTICLES THAT  DO NOT HAVE A GENOME AND THEY ARE AN ABNORMAL FORM OF A BRAIN PROTEIN.</a:t>
            </a:r>
          </a:p>
          <a:p>
            <a:r>
              <a:rPr lang="en-US" dirty="0" smtClean="0"/>
              <a:t>They clump together in the brain and cause death (ex. Mad Cow Disease and human Spongiform Encephalitis)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49275" y="5776397"/>
            <a:ext cx="43129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2"/>
              </a:rPr>
              <a:t>www.youtube.com/watch?v=#60B219</a:t>
            </a:r>
            <a:endParaRPr lang="en-US" dirty="0">
              <a:hlinkClick r:id="rId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Virus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The word virus means POISON in Latin</a:t>
            </a:r>
          </a:p>
          <a:p>
            <a:r>
              <a:rPr lang="en-US" dirty="0" smtClean="0"/>
              <a:t>To see a virus, scientist must use an ELECTRON microscope.</a:t>
            </a:r>
          </a:p>
          <a:p>
            <a:r>
              <a:rPr lang="en-US" dirty="0" smtClean="0"/>
              <a:t>Viruses are composed of the following:</a:t>
            </a:r>
          </a:p>
          <a:p>
            <a:r>
              <a:rPr lang="en-US" dirty="0" smtClean="0"/>
              <a:t>CAPSID – OUTER PROTEIN COAT SURROUNDED BY AN ENVELOPE</a:t>
            </a:r>
          </a:p>
          <a:p>
            <a:r>
              <a:rPr lang="en-US" dirty="0" smtClean="0"/>
              <a:t>CORE   - DNA OR RNA, NEVER BOTH</a:t>
            </a:r>
          </a:p>
          <a:p>
            <a:r>
              <a:rPr lang="en-US" dirty="0" smtClean="0"/>
              <a:t>Viruses must bind to CELLS SURFACE and then use the host genetic material to replicate themselves.</a:t>
            </a:r>
          </a:p>
          <a:p>
            <a:r>
              <a:rPr lang="en-US" dirty="0" smtClean="0"/>
              <a:t>Most viruses are HOST specific.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Viruses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I. </a:t>
            </a:r>
            <a:r>
              <a:rPr lang="en-US" dirty="0" err="1" smtClean="0"/>
              <a:t>Bacteriophages</a:t>
            </a:r>
            <a:r>
              <a:rPr lang="en-US" dirty="0" smtClean="0"/>
              <a:t>  - INFECT BACTERIA</a:t>
            </a:r>
          </a:p>
          <a:p>
            <a:r>
              <a:rPr lang="en-US" dirty="0" smtClean="0"/>
              <a:t>Once they infect a bacterium, phages enter either a LYTIC OR LYSOGENIC CYCLE</a:t>
            </a:r>
          </a:p>
          <a:p>
            <a:r>
              <a:rPr lang="en-US" dirty="0" smtClean="0"/>
              <a:t>III. Plant viruses – INFECT PLANTS</a:t>
            </a:r>
          </a:p>
          <a:p>
            <a:r>
              <a:rPr lang="en-US" dirty="0" smtClean="0"/>
              <a:t>III. Animal viruses  - INFECT ANIMALS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Bacteriophages</a:t>
            </a:r>
            <a:r>
              <a:rPr lang="en-US" dirty="0" smtClean="0"/>
              <a:t> (PHAGES)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600201"/>
            <a:ext cx="8042276" cy="1686858"/>
          </a:xfrm>
        </p:spPr>
        <p:txBody>
          <a:bodyPr/>
          <a:lstStyle/>
          <a:p>
            <a:r>
              <a:rPr lang="en-US" dirty="0" smtClean="0"/>
              <a:t>Attack only BACTERIA</a:t>
            </a:r>
          </a:p>
          <a:p>
            <a:r>
              <a:rPr lang="en-US" dirty="0" smtClean="0"/>
              <a:t>Once they infect a bacterium, phages enter either a LYTIC CYCLE or LYSOGENIC CYCLE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275" y="3429000"/>
            <a:ext cx="3530600" cy="22987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0673" y="3287059"/>
            <a:ext cx="2908300" cy="2794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err="1" smtClean="0"/>
              <a:t>Lytic</a:t>
            </a:r>
            <a:r>
              <a:rPr lang="en-US" sz="4000" dirty="0" smtClean="0"/>
              <a:t> Cycle and </a:t>
            </a:r>
            <a:r>
              <a:rPr lang="en-US" sz="4000" dirty="0" err="1" smtClean="0"/>
              <a:t>Lysogenic</a:t>
            </a:r>
            <a:r>
              <a:rPr lang="en-US" sz="4000" dirty="0" smtClean="0"/>
              <a:t> Cycle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err="1" smtClean="0"/>
              <a:t>Lytic</a:t>
            </a:r>
            <a:r>
              <a:rPr lang="en-US" dirty="0" smtClean="0"/>
              <a:t> Cycle</a:t>
            </a:r>
          </a:p>
          <a:p>
            <a:r>
              <a:rPr lang="en-US" dirty="0" smtClean="0"/>
              <a:t>Virus enters a cell and makes copies of </a:t>
            </a:r>
            <a:r>
              <a:rPr lang="en-US" smtClean="0"/>
              <a:t>itself and </a:t>
            </a:r>
            <a:r>
              <a:rPr lang="en-US" dirty="0" smtClean="0"/>
              <a:t>causes the cell to burst.</a:t>
            </a:r>
          </a:p>
          <a:p>
            <a:pPr>
              <a:buNone/>
            </a:pPr>
            <a:r>
              <a:rPr lang="en-US" dirty="0" err="1" smtClean="0"/>
              <a:t>Lysogenic</a:t>
            </a:r>
            <a:r>
              <a:rPr lang="en-US" dirty="0" smtClean="0"/>
              <a:t> Cycle</a:t>
            </a:r>
          </a:p>
          <a:p>
            <a:r>
              <a:rPr lang="en-US" dirty="0" smtClean="0"/>
              <a:t>Embeds viral DNA into DNA of host cell and replicates along with the host DNA.</a:t>
            </a:r>
          </a:p>
          <a:p>
            <a:r>
              <a:rPr lang="en-US" dirty="0" smtClean="0"/>
              <a:t>Viral DNA occurs without death to the cell, right away.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Lytic</a:t>
            </a:r>
            <a:r>
              <a:rPr lang="en-US" dirty="0" smtClean="0"/>
              <a:t> Cycle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1. Attachment – virus attaches to the host.</a:t>
            </a:r>
          </a:p>
          <a:p>
            <a:r>
              <a:rPr lang="en-US" dirty="0" smtClean="0"/>
              <a:t>2. Penetration – Nucleic acid of virus moves into the cell</a:t>
            </a:r>
          </a:p>
          <a:p>
            <a:r>
              <a:rPr lang="en-US" dirty="0" smtClean="0"/>
              <a:t>3. Replication – Virus induces host to make components for replication</a:t>
            </a:r>
          </a:p>
          <a:p>
            <a:r>
              <a:rPr lang="en-US" dirty="0" smtClean="0"/>
              <a:t>4. Assembly – New viral components assemble into new viruses.</a:t>
            </a:r>
          </a:p>
          <a:p>
            <a:r>
              <a:rPr lang="en-US" dirty="0" smtClean="0"/>
              <a:t>5. Releases – New viruses are released and they burst and kill the cell.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Lysogenic</a:t>
            </a:r>
            <a:r>
              <a:rPr lang="en-US" dirty="0" smtClean="0"/>
              <a:t> Cycle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Steps 1 and 2 are the same as in the </a:t>
            </a:r>
            <a:r>
              <a:rPr lang="en-US" dirty="0" err="1" smtClean="0"/>
              <a:t>Lytic</a:t>
            </a:r>
            <a:r>
              <a:rPr lang="en-US" dirty="0" smtClean="0"/>
              <a:t> Cycle.</a:t>
            </a:r>
          </a:p>
          <a:p>
            <a:r>
              <a:rPr lang="en-US" dirty="0" smtClean="0"/>
              <a:t>3. The </a:t>
            </a:r>
            <a:r>
              <a:rPr lang="en-US" dirty="0" err="1" smtClean="0"/>
              <a:t>porvirus/prophage</a:t>
            </a:r>
            <a:r>
              <a:rPr lang="en-US" dirty="0" smtClean="0"/>
              <a:t> DNA inserts into the bacterial (host) DNA.</a:t>
            </a:r>
          </a:p>
          <a:p>
            <a:r>
              <a:rPr lang="en-US" dirty="0" smtClean="0"/>
              <a:t>4. Bacteria reproduce normally, replicating the </a:t>
            </a:r>
            <a:r>
              <a:rPr lang="en-US" dirty="0" err="1" smtClean="0"/>
              <a:t>prophage</a:t>
            </a:r>
            <a:r>
              <a:rPr lang="en-US" dirty="0" smtClean="0"/>
              <a:t> (DNA).</a:t>
            </a:r>
          </a:p>
          <a:p>
            <a:r>
              <a:rPr lang="en-US" dirty="0" smtClean="0"/>
              <a:t>5. </a:t>
            </a:r>
            <a:r>
              <a:rPr lang="en-US" dirty="0" err="1" smtClean="0"/>
              <a:t>Prophage</a:t>
            </a:r>
            <a:r>
              <a:rPr lang="en-US" dirty="0" smtClean="0"/>
              <a:t> may be carried in host chromosomes for many years.  As the cell reproduces it reproduces the viral DNA as it reproduces.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I. </a:t>
            </a:r>
            <a:r>
              <a:rPr lang="en-US" dirty="0" err="1" smtClean="0"/>
              <a:t>Bacteriophage</a:t>
            </a:r>
            <a:r>
              <a:rPr lang="en-US" dirty="0" smtClean="0"/>
              <a:t> Life Cycle</a:t>
            </a:r>
            <a:endParaRPr lang="en-US" dirty="0"/>
          </a:p>
        </p:txBody>
      </p:sp>
      <p:pic>
        <p:nvPicPr>
          <p:cNvPr id="4" name="Content Placeholder 3" descr="LyticLysoCycle.jpg"/>
          <p:cNvPicPr>
            <a:picLocks noGrp="1" noChangeAspect="1"/>
          </p:cNvPicPr>
          <p:nvPr>
            <p:ph idx="1"/>
          </p:nvPr>
        </p:nvPicPr>
        <p:blipFill>
          <a:blip r:embed="rId2"/>
          <a:srcRect l="-533" r="-533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</a:majorFont>
      <a:minorFont>
        <a:latin typeface="News Gothic MT"/>
        <a:ea typeface=""/>
        <a:cs typeface=""/>
        <a:font script="Jpan" typeface="ＭＳ Ｐゴシック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234</TotalTime>
  <Words>1166</Words>
  <Application>Microsoft Macintosh PowerPoint</Application>
  <PresentationFormat>On-screen Show (4:3)</PresentationFormat>
  <Paragraphs>141</Paragraphs>
  <Slides>24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Breeze</vt:lpstr>
      <vt:lpstr>Viruses</vt:lpstr>
      <vt:lpstr>Virus Introduction</vt:lpstr>
      <vt:lpstr>What is a Virus</vt:lpstr>
      <vt:lpstr>Types of Viruses</vt:lpstr>
      <vt:lpstr>Bacteriophages (PHAGES)</vt:lpstr>
      <vt:lpstr>Lytic Cycle and Lysogenic Cycle</vt:lpstr>
      <vt:lpstr>Lytic Cycle Steps</vt:lpstr>
      <vt:lpstr>Lysogenic Cycle Steps</vt:lpstr>
      <vt:lpstr>I. Bacteriophage Life Cycle</vt:lpstr>
      <vt:lpstr>II. Plant Viruses</vt:lpstr>
      <vt:lpstr>Plant Viruses</vt:lpstr>
      <vt:lpstr>III. Animal Viruses</vt:lpstr>
      <vt:lpstr>Slide 13</vt:lpstr>
      <vt:lpstr>Animal Viruses</vt:lpstr>
      <vt:lpstr>HIV Video</vt:lpstr>
      <vt:lpstr>HIV Virus</vt:lpstr>
      <vt:lpstr>Slide 17</vt:lpstr>
      <vt:lpstr>Ebola</vt:lpstr>
      <vt:lpstr>Ebola</vt:lpstr>
      <vt:lpstr>Ebola Videos</vt:lpstr>
      <vt:lpstr>Hantavirus</vt:lpstr>
      <vt:lpstr>Hantavirus</vt:lpstr>
      <vt:lpstr>Reasons for Emergence</vt:lpstr>
      <vt:lpstr>Viroids and and Prions</vt:lpstr>
    </vt:vector>
  </TitlesOfParts>
  <Company>DASD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Viruses</dc:title>
  <dc:creator>DASD</dc:creator>
  <cp:lastModifiedBy>DASD</cp:lastModifiedBy>
  <cp:revision>5</cp:revision>
  <dcterms:created xsi:type="dcterms:W3CDTF">2015-05-18T12:18:44Z</dcterms:created>
  <dcterms:modified xsi:type="dcterms:W3CDTF">2015-05-18T12:35:37Z</dcterms:modified>
</cp:coreProperties>
</file>